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60" r:id="rId7"/>
    <p:sldId id="257" r:id="rId8"/>
    <p:sldId id="258"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8" d="100"/>
          <a:sy n="88" d="100"/>
        </p:scale>
        <p:origin x="451"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1/4/2022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sp>
        <p:nvSpPr>
          <p:cNvPr id="5" name="Content Placeholder 4"/>
          <p:cNvSpPr>
            <a:spLocks noGrp="1"/>
          </p:cNvSpPr>
          <p:nvPr>
            <p:ph idx="1"/>
          </p:nvPr>
        </p:nvSpPr>
        <p:spPr/>
        <p:txBody>
          <a:bodyPr/>
          <a:lstStyle/>
          <a:p>
            <a:r>
              <a:rPr lang="en-GB" dirty="0"/>
              <a:t>The lives of working-class Germans improved throughout the years </a:t>
            </a:r>
            <a:r>
              <a:rPr lang="en-GB" dirty="0" smtClean="0"/>
              <a:t>1870 to 1890.’ </a:t>
            </a:r>
            <a:r>
              <a:rPr lang="en-GB" dirty="0"/>
              <a:t>Assess the validity of this view</a:t>
            </a:r>
            <a:r>
              <a:rPr lang="en-GB"/>
              <a:t>. </a:t>
            </a:r>
            <a:endParaRPr lang="en-GB" smtClean="0"/>
          </a:p>
          <a:p>
            <a:pPr marL="0" indent="0">
              <a:buNone/>
            </a:pPr>
            <a:endParaRPr lang="en-GB" dirty="0" smtClean="0"/>
          </a:p>
          <a:p>
            <a:r>
              <a:rPr lang="en-GB" dirty="0"/>
              <a:t>‘German society was fundamentally changed as a result of </a:t>
            </a:r>
            <a:r>
              <a:rPr lang="en-GB" dirty="0" smtClean="0"/>
              <a:t>the role of Bismarck.” </a:t>
            </a:r>
            <a:r>
              <a:rPr lang="en-GB" dirty="0"/>
              <a:t>Assess the validity of this view in the context of the years </a:t>
            </a:r>
            <a:r>
              <a:rPr lang="en-GB" dirty="0" smtClean="0"/>
              <a:t>1870 to 1890.</a:t>
            </a:r>
            <a:endParaRPr lang="en-GB" dirty="0"/>
          </a:p>
          <a:p>
            <a:endParaRPr lang="en-GB" dirty="0"/>
          </a:p>
        </p:txBody>
      </p:sp>
    </p:spTree>
    <p:extLst>
      <p:ext uri="{BB962C8B-B14F-4D97-AF65-F5344CB8AC3E}">
        <p14:creationId xmlns:p14="http://schemas.microsoft.com/office/powerpoint/2010/main" val="2939468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dirty="0"/>
              <a:t>Arguments supporting the view that working class Germans did not benefit from the economic transformation of Germany between 1871 and 1914, might include</a:t>
            </a:r>
          </a:p>
        </p:txBody>
      </p:sp>
      <p:sp>
        <p:nvSpPr>
          <p:cNvPr id="3" name="Content Placeholder 2"/>
          <p:cNvSpPr>
            <a:spLocks noGrp="1"/>
          </p:cNvSpPr>
          <p:nvPr>
            <p:ph idx="1"/>
          </p:nvPr>
        </p:nvSpPr>
        <p:spPr/>
        <p:txBody>
          <a:bodyPr>
            <a:normAutofit lnSpcReduction="10000"/>
          </a:bodyPr>
          <a:lstStyle/>
          <a:p>
            <a:r>
              <a:rPr lang="en-GB" dirty="0" smtClean="0"/>
              <a:t>• </a:t>
            </a:r>
            <a:r>
              <a:rPr lang="en-GB" dirty="0"/>
              <a:t>many workers lived in cramped conditions in the inner-cities throughout the period • the average working day for German workers was significantly longer than in Britain or the USA • wages for German workers were nearly a third less than their British equivalents • the growth of the SPD throughout the period, becoming the largest party in the Reichstag in 1912, could be seen as evidence that working class Germans were unhappy with their lives and were looking for significant changes • successive governments of Germany portrayed socialists as ‘enemies of the state’ and sought to persecute the political representatives of the working class • trade unions grew significantly after 1890 and the frequency of strikes would suggest that working class Germans were unhappy with their conditions • the introduction of protection in 1878/79 (and the restoration of these tariffs in 1902) was in response to pressure from the right-wing elites. Protection served to increase the basic cost of living for the working classes.</a:t>
            </a:r>
          </a:p>
        </p:txBody>
      </p:sp>
    </p:spTree>
    <p:extLst>
      <p:ext uri="{BB962C8B-B14F-4D97-AF65-F5344CB8AC3E}">
        <p14:creationId xmlns:p14="http://schemas.microsoft.com/office/powerpoint/2010/main" val="2424535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2200" dirty="0"/>
              <a:t>Arguments challenging the view that working class Germans did not benefit from the economic transformation of Germany between 1871 and 1914, might include</a:t>
            </a:r>
            <a:r>
              <a:rPr lang="en-GB" dirty="0"/>
              <a:t>:</a:t>
            </a:r>
          </a:p>
        </p:txBody>
      </p:sp>
      <p:sp>
        <p:nvSpPr>
          <p:cNvPr id="3" name="Content Placeholder 2"/>
          <p:cNvSpPr>
            <a:spLocks noGrp="1"/>
          </p:cNvSpPr>
          <p:nvPr>
            <p:ph idx="1"/>
          </p:nvPr>
        </p:nvSpPr>
        <p:spPr/>
        <p:txBody>
          <a:bodyPr>
            <a:normAutofit lnSpcReduction="10000"/>
          </a:bodyPr>
          <a:lstStyle/>
          <a:p>
            <a:r>
              <a:rPr lang="en-GB" dirty="0"/>
              <a:t>Bismarck’s policies of State Socialism provided workers with sickness and accident insurance as well as old age pensions • Caprivi’s ‘New Course’ established industrial tribunals, reduced the working hours of women, banned Sunday working and introduced a minimum wage • the growth of German industry created thousands of new jobs throughout the period in both the staple industries and the newer industries such as chemicals and electricals • real wages increased by 25% from 1895 to 1913 • new technology brought improvements to health and to leisure opportunities, e.g. the cinema and improved transport • the political representatives of the working classes had an increasingly prominent role in the Reichstag and were able to force some concessions out of the government, e.g. payment of MPs in 1906 and the ‘defence tax’ on property in 1913 • socialist organisations became very active in providing clubs, holidays, educational and cultural opportunities for working class Germans.</a:t>
            </a:r>
          </a:p>
        </p:txBody>
      </p:sp>
    </p:spTree>
    <p:extLst>
      <p:ext uri="{BB962C8B-B14F-4D97-AF65-F5344CB8AC3E}">
        <p14:creationId xmlns:p14="http://schemas.microsoft.com/office/powerpoint/2010/main" val="843657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2200" dirty="0"/>
              <a:t>Arguments supporting the view that the aristocratic elites successfully maintained their dominance in Germany in the years 1871 to 1900 might include</a:t>
            </a:r>
            <a:r>
              <a:rPr lang="en-GB" dirty="0"/>
              <a:t>:</a:t>
            </a:r>
          </a:p>
        </p:txBody>
      </p:sp>
      <p:sp>
        <p:nvSpPr>
          <p:cNvPr id="3" name="Content Placeholder 2"/>
          <p:cNvSpPr>
            <a:spLocks noGrp="1"/>
          </p:cNvSpPr>
          <p:nvPr>
            <p:ph idx="1"/>
          </p:nvPr>
        </p:nvSpPr>
        <p:spPr/>
        <p:txBody>
          <a:bodyPr>
            <a:normAutofit fontScale="92500" lnSpcReduction="20000"/>
          </a:bodyPr>
          <a:lstStyle/>
          <a:p>
            <a:r>
              <a:rPr lang="en-GB" dirty="0" smtClean="0"/>
              <a:t> </a:t>
            </a:r>
            <a:r>
              <a:rPr lang="en-GB" dirty="0"/>
              <a:t>the Junkers and other aristocratic landowners were able to persuade Bismarck to introduce protective tariffs in 1878 to defend their economic interests. When Caprivi reduced these tariffs in 1893, the Agrarian League successfully lobbied for his dismissal  the aristocratic elites were represented politically by the conservative parties. They were staunch supporters of the government throughout most of the period, winning a majority of seats in 1887 and increasingly influencing government policy after 1894, especially through the emergence of pressure groups such as the Navy League and Pan-German League  the officer class of the Army was dominated by men of an aristocratic background. The military continued to exert a huge influence on German society. Wilhelm II’s enthusiasm for the military merely served to deepen their influence as shown in the pursuit of Weltpolitik after 1897  when members of the new, emerging class of rich industrialists wanted to enhance their social status they tried to copy the lifestyle of the aristocratic elite, for example through buying landed estates. In this way, the social dominance of the aristocrats, in a period of economic change, was not challenged but merely copied.</a:t>
            </a:r>
          </a:p>
        </p:txBody>
      </p:sp>
    </p:spTree>
    <p:extLst>
      <p:ext uri="{BB962C8B-B14F-4D97-AF65-F5344CB8AC3E}">
        <p14:creationId xmlns:p14="http://schemas.microsoft.com/office/powerpoint/2010/main" val="4231685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92500" lnSpcReduction="10000"/>
          </a:bodyPr>
          <a:lstStyle/>
          <a:p>
            <a:r>
              <a:rPr lang="en-GB" dirty="0"/>
              <a:t>in the 1870s, Bismarck’s political alliance with the National Liberals caused some disquiet amongst the aristocratic elite who were uneasy with the </a:t>
            </a:r>
            <a:r>
              <a:rPr lang="en-GB" dirty="0" err="1"/>
              <a:t>Kulturkampf</a:t>
            </a:r>
            <a:r>
              <a:rPr lang="en-GB" dirty="0"/>
              <a:t> and with concessions to the Reichstag such as the Septennial Law of 1874 which gave the Reichstag some influence over the military budget  economically, many landed estates were struggling in this period as agricultural prices fell. A number of prominent Junker families had to sell up. The share of Germany’s GNP made up by agriculture fell from 40% to nearer 25% in this period  the rapid industrialisation of Germany in this period gave rise to a significant number of rich industrialists and businessmen who could be seen as a threat to the aristocrats’ traditional dominance of Germany  the rise of socialism and left-wing political groups came to present a significant challenge to the conservatives’ dominance of politics. In 1894 a ‘Subversion Bill’ was rejected by the Reichstag, and in 1899 an ‘Anti-Union Bill’ suffered the same fate. These were serious blows to the ability of the right-wing to resist the rise of social democracy.</a:t>
            </a:r>
          </a:p>
        </p:txBody>
      </p:sp>
    </p:spTree>
    <p:extLst>
      <p:ext uri="{BB962C8B-B14F-4D97-AF65-F5344CB8AC3E}">
        <p14:creationId xmlns:p14="http://schemas.microsoft.com/office/powerpoint/2010/main" val="225081989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C1E0F270B574E40A952B8DEF8691EF4" ma:contentTypeVersion="3" ma:contentTypeDescription="Create a new document." ma:contentTypeScope="" ma:versionID="2f1ea9b5b636ad306148a06f4ad27721">
  <xsd:schema xmlns:xsd="http://www.w3.org/2001/XMLSchema" xmlns:xs="http://www.w3.org/2001/XMLSchema" xmlns:p="http://schemas.microsoft.com/office/2006/metadata/properties" xmlns:ns2="5819f4aa-ab42-412b-9f56-214c5da474bb" targetNamespace="http://schemas.microsoft.com/office/2006/metadata/properties" ma:root="true" ma:fieldsID="086858fcef5d9ed8dfb72a58e5ecf3ff" ns2:_="">
    <xsd:import namespace="5819f4aa-ab42-412b-9f56-214c5da474bb"/>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19f4aa-ab42-412b-9f56-214c5da474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A90BF1-502E-4DB1-A8A6-D0BEA860FF6C}">
  <ds:schemaRefs>
    <ds:schemaRef ds:uri="http://schemas.microsoft.com/sharepoint/v3/contenttype/forms"/>
  </ds:schemaRefs>
</ds:datastoreItem>
</file>

<file path=customXml/itemProps2.xml><?xml version="1.0" encoding="utf-8"?>
<ds:datastoreItem xmlns:ds="http://schemas.openxmlformats.org/officeDocument/2006/customXml" ds:itemID="{6EB029F4-B7B9-4D2D-A755-1D3C003E6587}">
  <ds:schemaRefs>
    <ds:schemaRef ds:uri="http://purl.org/dc/elements/1.1/"/>
    <ds:schemaRef ds:uri="http://schemas.openxmlformats.org/package/2006/metadata/core-properties"/>
    <ds:schemaRef ds:uri="http://www.w3.org/XML/1998/namespace"/>
    <ds:schemaRef ds:uri="974b7e01-fb09-4631-a1ce-a468cc5a0873"/>
    <ds:schemaRef ds:uri="http://purl.org/dc/terms/"/>
    <ds:schemaRef ds:uri="http://schemas.microsoft.com/office/2006/metadata/properties"/>
    <ds:schemaRef ds:uri="http://schemas.microsoft.com/office/2006/documentManagement/types"/>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C97162A7-6941-46BE-B264-8D542E9985FB}"/>
</file>

<file path=docProps/app.xml><?xml version="1.0" encoding="utf-8"?>
<Properties xmlns="http://schemas.openxmlformats.org/officeDocument/2006/extended-properties" xmlns:vt="http://schemas.openxmlformats.org/officeDocument/2006/docPropsVTypes">
  <Template>Wisp</Template>
  <TotalTime>13</TotalTime>
  <Words>864</Words>
  <Application>Microsoft Office PowerPoint</Application>
  <PresentationFormat>Widescreen</PresentationFormat>
  <Paragraphs>10</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Wingdings 3</vt:lpstr>
      <vt:lpstr>Wisp</vt:lpstr>
      <vt:lpstr>PowerPoint Presentation</vt:lpstr>
      <vt:lpstr>Arguments supporting the view that working class Germans did not benefit from the economic transformation of Germany between 1871 and 1914, might include</vt:lpstr>
      <vt:lpstr>Arguments challenging the view that working class Germans did not benefit from the economic transformation of Germany between 1871 and 1914, might include:</vt:lpstr>
      <vt:lpstr>Arguments supporting the view that the aristocratic elites successfully maintained their dominance in Germany in the years 1871 to 1900 might include: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Steve Donlan</cp:lastModifiedBy>
  <cp:revision>2</cp:revision>
  <dcterms:created xsi:type="dcterms:W3CDTF">2021-03-08T10:00:48Z</dcterms:created>
  <dcterms:modified xsi:type="dcterms:W3CDTF">2022-01-04T19:10:59Z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0x010100DC1E0F270B574E40A952B8DEF8691EF4</vt:lpwstr>
  </property>
  <property fmtid="{D5CDD505-2E9C-101B-9397-08002B2CF9AE}" pid="3" name="Order">
    <vt:r8>24700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