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showSpecialPlsOnTitleSld="0">
  <p:sldMasterIdLst>
    <p:sldMasterId id="214748365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Roboto"/>
      <p:regular r:id="rId33"/>
      <p:bold r:id="rId34"/>
      <p:italic r:id="rId35"/>
      <p:boldItalic r:id="rId36"/>
    </p:embeddedFont>
    <p:embeddedFont>
      <p:font typeface="Work Sans Medium"/>
      <p:regular r:id="rId37"/>
      <p:bold r:id="rId38"/>
    </p:embeddedFont>
    <p:embeddedFont>
      <p:font typeface="Work Sans"/>
      <p:regular r:id="rId39"/>
      <p:bold r:id="rId40"/>
    </p:embeddedFont>
    <p:embeddedFont>
      <p:font typeface="Roboto Light"/>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E03150C-0C58-4519-AD05-ACB30C54B3F5}">
  <a:tblStyle styleId="{3E03150C-0C58-4519-AD05-ACB30C54B3F5}"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WorkSans-bold.fntdata"/><Relationship Id="rId20" Type="http://schemas.openxmlformats.org/officeDocument/2006/relationships/slide" Target="slides/slide15.xml"/><Relationship Id="rId42" Type="http://schemas.openxmlformats.org/officeDocument/2006/relationships/font" Target="fonts/RobotoLight-bold.fntdata"/><Relationship Id="rId41" Type="http://schemas.openxmlformats.org/officeDocument/2006/relationships/font" Target="fonts/RobotoLight-regular.fntdata"/><Relationship Id="rId22" Type="http://schemas.openxmlformats.org/officeDocument/2006/relationships/slide" Target="slides/slide17.xml"/><Relationship Id="rId44" Type="http://schemas.openxmlformats.org/officeDocument/2006/relationships/font" Target="fonts/RobotoLight-boldItalic.fntdata"/><Relationship Id="rId21" Type="http://schemas.openxmlformats.org/officeDocument/2006/relationships/slide" Target="slides/slide16.xml"/><Relationship Id="rId43" Type="http://schemas.openxmlformats.org/officeDocument/2006/relationships/font" Target="fonts/RobotoLight-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Roboto-regular.fntdata"/><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font" Target="fonts/Roboto-italic.fntdata"/><Relationship Id="rId12" Type="http://schemas.openxmlformats.org/officeDocument/2006/relationships/slide" Target="slides/slide7.xml"/><Relationship Id="rId34" Type="http://schemas.openxmlformats.org/officeDocument/2006/relationships/font" Target="fonts/Roboto-bold.fntdata"/><Relationship Id="rId15" Type="http://schemas.openxmlformats.org/officeDocument/2006/relationships/slide" Target="slides/slide10.xml"/><Relationship Id="rId37" Type="http://schemas.openxmlformats.org/officeDocument/2006/relationships/font" Target="fonts/WorkSansMedium-regular.fntdata"/><Relationship Id="rId14" Type="http://schemas.openxmlformats.org/officeDocument/2006/relationships/slide" Target="slides/slide9.xml"/><Relationship Id="rId36" Type="http://schemas.openxmlformats.org/officeDocument/2006/relationships/font" Target="fonts/Roboto-boldItalic.fntdata"/><Relationship Id="rId17" Type="http://schemas.openxmlformats.org/officeDocument/2006/relationships/slide" Target="slides/slide12.xml"/><Relationship Id="rId39" Type="http://schemas.openxmlformats.org/officeDocument/2006/relationships/font" Target="fonts/WorkSans-regular.fntdata"/><Relationship Id="rId16" Type="http://schemas.openxmlformats.org/officeDocument/2006/relationships/slide" Target="slides/slide11.xml"/><Relationship Id="rId38" Type="http://schemas.openxmlformats.org/officeDocument/2006/relationships/font" Target="fonts/WorkSansMedium-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f11CKYB2FCA&amp;t=6s" TargetMode="External"/><Relationship Id="rId3" Type="http://schemas.openxmlformats.org/officeDocument/2006/relationships/hyperlink" Target="https://www.youtube.com/watch?v=dYrofaDfMKI" TargetMode="External"/><Relationship Id="rId4" Type="http://schemas.openxmlformats.org/officeDocument/2006/relationships/hyperlink" Target="https://www.youtube.com/watch?v=ZmHxq28440c"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35f391192_0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5f391192_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5" name="Shape 185"/>
        <p:cNvGrpSpPr/>
        <p:nvPr/>
      </p:nvGrpSpPr>
      <p:grpSpPr>
        <a:xfrm>
          <a:off x="0" y="0"/>
          <a:ext cx="0" cy="0"/>
          <a:chOff x="0" y="0"/>
          <a:chExt cx="0" cy="0"/>
        </a:xfrm>
      </p:grpSpPr>
      <p:sp>
        <p:nvSpPr>
          <p:cNvPr id="186" name="Google Shape;186;g4d927bd00e_0_18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87" name="Google Shape;187;g4d927bd00e_0_1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https://commons.wikimedia.org/wiki/File:Triple_Alliance.png</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Google Shape;206;g4d927bd00e_0_3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4d927bd00e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3" name="Shape 233"/>
        <p:cNvGrpSpPr/>
        <p:nvPr/>
      </p:nvGrpSpPr>
      <p:grpSpPr>
        <a:xfrm>
          <a:off x="0" y="0"/>
          <a:ext cx="0" cy="0"/>
          <a:chOff x="0" y="0"/>
          <a:chExt cx="0" cy="0"/>
        </a:xfrm>
      </p:grpSpPr>
      <p:sp>
        <p:nvSpPr>
          <p:cNvPr id="234" name="Google Shape;234;g4e46e6269b_0_4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4e46e6269b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4e46e6269b_0_9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4e46e6269b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https://commons.wikimedia.org/wiki/File:French_troops_in_Morocco_during_the_Agadir_Crisis,_March_30,_1912.jpg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g4d927bd00e_0_56: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4d927bd00e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8" name="Shape 298"/>
        <p:cNvGrpSpPr/>
        <p:nvPr/>
      </p:nvGrpSpPr>
      <p:grpSpPr>
        <a:xfrm>
          <a:off x="0" y="0"/>
          <a:ext cx="0" cy="0"/>
          <a:chOff x="0" y="0"/>
          <a:chExt cx="0" cy="0"/>
        </a:xfrm>
      </p:grpSpPr>
      <p:sp>
        <p:nvSpPr>
          <p:cNvPr id="299" name="Google Shape;299;g4d927bd00e_0_7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4d927bd00e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Image: https://en.wikipedia.org/wiki/File:Bundesarchiv_Bild_134-C1743,_Alfred_von_Tirpitz.jpg</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Attribution: Bundesarchiv, Bild 134-C1743 / CC-BY-SA 3.0</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4e46e6269b_0_56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4e46e6269b_0_5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4e46e6269b_0_62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4e46e6269b_0_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3" name="Shape 363"/>
        <p:cNvGrpSpPr/>
        <p:nvPr/>
      </p:nvGrpSpPr>
      <p:grpSpPr>
        <a:xfrm>
          <a:off x="0" y="0"/>
          <a:ext cx="0" cy="0"/>
          <a:chOff x="0" y="0"/>
          <a:chExt cx="0" cy="0"/>
        </a:xfrm>
      </p:grpSpPr>
      <p:sp>
        <p:nvSpPr>
          <p:cNvPr id="364" name="Google Shape;364;g4e7029693b_0_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4e7029693b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1" name="Shape 401"/>
        <p:cNvGrpSpPr/>
        <p:nvPr/>
      </p:nvGrpSpPr>
      <p:grpSpPr>
        <a:xfrm>
          <a:off x="0" y="0"/>
          <a:ext cx="0" cy="0"/>
          <a:chOff x="0" y="0"/>
          <a:chExt cx="0" cy="0"/>
        </a:xfrm>
      </p:grpSpPr>
      <p:sp>
        <p:nvSpPr>
          <p:cNvPr id="402" name="Google Shape;402;g4e7029693b_0_5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4e7029693b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Google Shape;72;g3606f1c2d_3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3606f1c2d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g4d927bd00e_0_10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4d927bd00e_0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Google Shape;435;g4d927bd00e_0_11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6" name="Google Shape;436;g4d927bd00e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4e7029693b_0_9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4e7029693b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4" name="Shape 464"/>
        <p:cNvGrpSpPr/>
        <p:nvPr/>
      </p:nvGrpSpPr>
      <p:grpSpPr>
        <a:xfrm>
          <a:off x="0" y="0"/>
          <a:ext cx="0" cy="0"/>
          <a:chOff x="0" y="0"/>
          <a:chExt cx="0" cy="0"/>
        </a:xfrm>
      </p:grpSpPr>
      <p:sp>
        <p:nvSpPr>
          <p:cNvPr id="465" name="Google Shape;465;g4e46e6269b_0_23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4e46e6269b_0_2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2" name="Shape 492"/>
        <p:cNvGrpSpPr/>
        <p:nvPr/>
      </p:nvGrpSpPr>
      <p:grpSpPr>
        <a:xfrm>
          <a:off x="0" y="0"/>
          <a:ext cx="0" cy="0"/>
          <a:chOff x="0" y="0"/>
          <a:chExt cx="0" cy="0"/>
        </a:xfrm>
      </p:grpSpPr>
      <p:sp>
        <p:nvSpPr>
          <p:cNvPr id="493" name="Google Shape;493;g4e46e6269b_0_32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4e46e6269b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http://usslave.blogspot.com/2013/02/dividing-nation-origins-of-secession.html</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g4e46e6269b_0_40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4e46e6269b_0_4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Google Shape;534;g4e46e6269b_0_152: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4e46e6269b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6" name="Shape 556"/>
        <p:cNvGrpSpPr/>
        <p:nvPr/>
      </p:nvGrpSpPr>
      <p:grpSpPr>
        <a:xfrm>
          <a:off x="0" y="0"/>
          <a:ext cx="0" cy="0"/>
          <a:chOff x="0" y="0"/>
          <a:chExt cx="0" cy="0"/>
        </a:xfrm>
      </p:grpSpPr>
      <p:sp>
        <p:nvSpPr>
          <p:cNvPr id="557" name="Google Shape;557;g4e46e6269b_0_48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4e46e6269b_0_4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35f391192_02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35f391192_0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35f391192_0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5f391192_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Google Shape;106;p: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https://www.romanovempire.org/media/the-russian-army-in-the-first-world-war-from-the-personal-photo-album-of-general-8c7b65</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619c8cada_0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5619c8cad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Video source:  </a:t>
            </a:r>
            <a:r>
              <a:rPr lang="en" u="sng">
                <a:solidFill>
                  <a:schemeClr val="hlink"/>
                </a:solidFill>
                <a:hlinkClick r:id="rId2"/>
              </a:rPr>
              <a:t>https://www.youtube.com/watch?v=f11CKYB2FCA&amp;t=6s</a:t>
            </a:r>
            <a:r>
              <a:rPr lang="en"/>
              <a:t>, </a:t>
            </a:r>
            <a:r>
              <a:rPr lang="en" u="sng">
                <a:solidFill>
                  <a:schemeClr val="hlink"/>
                </a:solidFill>
                <a:hlinkClick r:id="rId3"/>
              </a:rPr>
              <a:t>https://www.youtube.com/watch?v=dYrofaDfMKI</a:t>
            </a:r>
            <a:r>
              <a:rPr lang="en"/>
              <a:t> and </a:t>
            </a:r>
            <a:r>
              <a:rPr lang="en" u="sng">
                <a:solidFill>
                  <a:schemeClr val="hlink"/>
                </a:solidFill>
                <a:hlinkClick r:id="rId4"/>
              </a:rPr>
              <a:t>https://www.youtube.com/watch?v=ZmHxq28440c</a:t>
            </a:r>
            <a:r>
              <a:rPr lang="en"/>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35f391192_017: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5f391192_0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4d927bd00e_0_129: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4d927bd00e_0_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https://pixabay.com/en/europe-map-1923-country-breakdown-63026/</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 name="Shape 167"/>
        <p:cNvGrpSpPr/>
        <p:nvPr/>
      </p:nvGrpSpPr>
      <p:grpSpPr>
        <a:xfrm>
          <a:off x="0" y="0"/>
          <a:ext cx="0" cy="0"/>
          <a:chOff x="0" y="0"/>
          <a:chExt cx="0" cy="0"/>
        </a:xfrm>
      </p:grpSpPr>
      <p:sp>
        <p:nvSpPr>
          <p:cNvPr id="168" name="Google Shape;168;g4d927bd00e_0_16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4d927bd00e_0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Image source: </a:t>
            </a:r>
            <a:r>
              <a:rPr lang="en"/>
              <a:t>https://commons.wikimedia.org/wiki/File:Triple_Alliance.png</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type="title">
  <p:cSld name="TITLE">
    <p:spTree>
      <p:nvGrpSpPr>
        <p:cNvPr id="9" name="Shape 9"/>
        <p:cNvGrpSpPr/>
        <p:nvPr/>
      </p:nvGrpSpPr>
      <p:grpSpPr>
        <a:xfrm>
          <a:off x="0" y="0"/>
          <a:ext cx="0" cy="0"/>
          <a:chOff x="0" y="0"/>
          <a:chExt cx="0" cy="0"/>
        </a:xfrm>
      </p:grpSpPr>
      <p:sp>
        <p:nvSpPr>
          <p:cNvPr id="10" name="Google Shape;10;p2"/>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txBox="1"/>
          <p:nvPr>
            <p:ph type="ctrTitle"/>
          </p:nvPr>
        </p:nvSpPr>
        <p:spPr>
          <a:xfrm>
            <a:off x="1048725" y="3058625"/>
            <a:ext cx="4914000" cy="1159800"/>
          </a:xfrm>
          <a:prstGeom prst="rect">
            <a:avLst/>
          </a:prstGeom>
        </p:spPr>
        <p:txBody>
          <a:bodyPr anchorCtr="0" anchor="b" bIns="91425" lIns="91425" spcFirstLastPara="1" rIns="91425" wrap="square" tIns="91425"/>
          <a:lstStyle>
            <a:lvl1pPr lvl="0" rtl="0">
              <a:spcBef>
                <a:spcPts val="0"/>
              </a:spcBef>
              <a:spcAft>
                <a:spcPts val="0"/>
              </a:spcAft>
              <a:buSzPts val="3600"/>
              <a:buFont typeface="Roboto"/>
              <a:buNone/>
              <a:defRPr b="0" sz="36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pic>
        <p:nvPicPr>
          <p:cNvPr id="12" name="Google Shape;12;p2"/>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reverse">
  <p:cSld name="BLANK_1">
    <p:bg>
      <p:bgPr>
        <a:solidFill>
          <a:srgbClr val="000000"/>
        </a:solidFill>
      </p:bgPr>
    </p:bg>
    <p:spTree>
      <p:nvGrpSpPr>
        <p:cNvPr id="60" name="Shape 60"/>
        <p:cNvGrpSpPr/>
        <p:nvPr/>
      </p:nvGrpSpPr>
      <p:grpSpPr>
        <a:xfrm>
          <a:off x="0" y="0"/>
          <a:ext cx="0" cy="0"/>
          <a:chOff x="0" y="0"/>
          <a:chExt cx="0" cy="0"/>
        </a:xfrm>
      </p:grpSpPr>
      <p:sp>
        <p:nvSpPr>
          <p:cNvPr id="61" name="Google Shape;61;p11"/>
          <p:cNvSpPr/>
          <p:nvPr/>
        </p:nvSpPr>
        <p:spPr>
          <a:xfrm>
            <a:off x="196350" y="196350"/>
            <a:ext cx="8760600" cy="4768200"/>
          </a:xfrm>
          <a:prstGeom prst="rect">
            <a:avLst/>
          </a:prstGeom>
          <a:noFill/>
          <a:ln cap="flat" cmpd="sng" w="76200">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1"/>
          <p:cNvSpPr txBox="1"/>
          <p:nvPr>
            <p:ph idx="12" type="sldNum"/>
          </p:nvPr>
        </p:nvSpPr>
        <p:spPr>
          <a:xfrm>
            <a:off x="8337124" y="279428"/>
            <a:ext cx="548700" cy="393600"/>
          </a:xfrm>
          <a:prstGeom prst="rect">
            <a:avLst/>
          </a:prstGeom>
        </p:spPr>
        <p:txBody>
          <a:bodyPr anchorCtr="0" anchor="ctr"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pic>
        <p:nvPicPr>
          <p:cNvPr id="63" name="Google Shape;63;p11"/>
          <p:cNvPicPr preferRelativeResize="0"/>
          <p:nvPr/>
        </p:nvPicPr>
        <p:blipFill>
          <a:blip r:embed="rId2">
            <a:alphaModFix/>
          </a:blip>
          <a:stretch>
            <a:fillRect/>
          </a:stretch>
        </p:blipFill>
        <p:spPr>
          <a:xfrm>
            <a:off x="8311988" y="4300125"/>
            <a:ext cx="598976" cy="59897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ubtitle">
  <p:cSld name="TITLE_1">
    <p:spTree>
      <p:nvGrpSpPr>
        <p:cNvPr id="13" name="Shape 13"/>
        <p:cNvGrpSpPr/>
        <p:nvPr/>
      </p:nvGrpSpPr>
      <p:grpSpPr>
        <a:xfrm>
          <a:off x="0" y="0"/>
          <a:ext cx="0" cy="0"/>
          <a:chOff x="0" y="0"/>
          <a:chExt cx="0" cy="0"/>
        </a:xfrm>
      </p:grpSpPr>
      <p:sp>
        <p:nvSpPr>
          <p:cNvPr id="14" name="Google Shape;14;p3"/>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txBox="1"/>
          <p:nvPr>
            <p:ph type="ctrTitle"/>
          </p:nvPr>
        </p:nvSpPr>
        <p:spPr>
          <a:xfrm>
            <a:off x="1012800" y="249775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6" name="Google Shape;16;p3"/>
          <p:cNvSpPr txBox="1"/>
          <p:nvPr>
            <p:ph idx="1" type="subTitle"/>
          </p:nvPr>
        </p:nvSpPr>
        <p:spPr>
          <a:xfrm>
            <a:off x="1012800" y="3678252"/>
            <a:ext cx="4950000" cy="784800"/>
          </a:xfrm>
          <a:prstGeom prst="rect">
            <a:avLst/>
          </a:prstGeom>
        </p:spPr>
        <p:txBody>
          <a:bodyPr anchorCtr="0" anchor="t" bIns="91425" lIns="91425" spcFirstLastPara="1" rIns="91425" wrap="square" tIns="91425"/>
          <a:lstStyle>
            <a:lvl1pPr lvl="0" rtl="0">
              <a:spcBef>
                <a:spcPts val="0"/>
              </a:spcBef>
              <a:spcAft>
                <a:spcPts val="0"/>
              </a:spcAft>
              <a:buClr>
                <a:srgbClr val="000000"/>
              </a:buClr>
              <a:buSzPts val="2000"/>
              <a:buNone/>
              <a:defRPr>
                <a:solidFill>
                  <a:srgbClr val="000000"/>
                </a:solidFill>
              </a:defRPr>
            </a:lvl1pPr>
            <a:lvl2pPr lvl="1" rtl="0">
              <a:spcBef>
                <a:spcPts val="0"/>
              </a:spcBef>
              <a:spcAft>
                <a:spcPts val="0"/>
              </a:spcAft>
              <a:buClr>
                <a:srgbClr val="000000"/>
              </a:buClr>
              <a:buSzPts val="2000"/>
              <a:buNone/>
              <a:defRPr>
                <a:solidFill>
                  <a:srgbClr val="000000"/>
                </a:solidFill>
              </a:defRPr>
            </a:lvl2pPr>
            <a:lvl3pPr lvl="2" rtl="0">
              <a:spcBef>
                <a:spcPts val="0"/>
              </a:spcBef>
              <a:spcAft>
                <a:spcPts val="0"/>
              </a:spcAft>
              <a:buClr>
                <a:srgbClr val="000000"/>
              </a:buClr>
              <a:buSzPts val="2000"/>
              <a:buNone/>
              <a:defRPr>
                <a:solidFill>
                  <a:srgbClr val="000000"/>
                </a:solidFill>
              </a:defRPr>
            </a:lvl3pPr>
            <a:lvl4pPr lvl="3" rtl="0">
              <a:spcBef>
                <a:spcPts val="0"/>
              </a:spcBef>
              <a:spcAft>
                <a:spcPts val="0"/>
              </a:spcAft>
              <a:buClr>
                <a:srgbClr val="000000"/>
              </a:buClr>
              <a:buSzPts val="2000"/>
              <a:buNone/>
              <a:defRPr>
                <a:solidFill>
                  <a:srgbClr val="000000"/>
                </a:solidFill>
              </a:defRPr>
            </a:lvl4pPr>
            <a:lvl5pPr lvl="4" rtl="0">
              <a:spcBef>
                <a:spcPts val="0"/>
              </a:spcBef>
              <a:spcAft>
                <a:spcPts val="0"/>
              </a:spcAft>
              <a:buClr>
                <a:srgbClr val="000000"/>
              </a:buClr>
              <a:buSzPts val="2000"/>
              <a:buNone/>
              <a:defRPr>
                <a:solidFill>
                  <a:srgbClr val="000000"/>
                </a:solidFill>
              </a:defRPr>
            </a:lvl5pPr>
            <a:lvl6pPr lvl="5" rtl="0">
              <a:spcBef>
                <a:spcPts val="0"/>
              </a:spcBef>
              <a:spcAft>
                <a:spcPts val="0"/>
              </a:spcAft>
              <a:buClr>
                <a:srgbClr val="000000"/>
              </a:buClr>
              <a:buSzPts val="2000"/>
              <a:buNone/>
              <a:defRPr>
                <a:solidFill>
                  <a:srgbClr val="000000"/>
                </a:solidFill>
              </a:defRPr>
            </a:lvl6pPr>
            <a:lvl7pPr lvl="6" rtl="0">
              <a:spcBef>
                <a:spcPts val="0"/>
              </a:spcBef>
              <a:spcAft>
                <a:spcPts val="0"/>
              </a:spcAft>
              <a:buClr>
                <a:srgbClr val="000000"/>
              </a:buClr>
              <a:buSzPts val="2000"/>
              <a:buNone/>
              <a:defRPr>
                <a:solidFill>
                  <a:srgbClr val="000000"/>
                </a:solidFill>
              </a:defRPr>
            </a:lvl7pPr>
            <a:lvl8pPr lvl="7" rtl="0">
              <a:spcBef>
                <a:spcPts val="0"/>
              </a:spcBef>
              <a:spcAft>
                <a:spcPts val="0"/>
              </a:spcAft>
              <a:buClr>
                <a:srgbClr val="000000"/>
              </a:buClr>
              <a:buSzPts val="2000"/>
              <a:buNone/>
              <a:defRPr>
                <a:solidFill>
                  <a:srgbClr val="000000"/>
                </a:solidFill>
              </a:defRPr>
            </a:lvl8pPr>
            <a:lvl9pPr lvl="8" rtl="0">
              <a:spcBef>
                <a:spcPts val="0"/>
              </a:spcBef>
              <a:spcAft>
                <a:spcPts val="0"/>
              </a:spcAft>
              <a:buClr>
                <a:srgbClr val="000000"/>
              </a:buClr>
              <a:buSzPts val="2000"/>
              <a:buNone/>
              <a:defRPr>
                <a:solidFill>
                  <a:srgbClr val="000000"/>
                </a:solidFill>
              </a:defRPr>
            </a:lvl9pPr>
          </a:lstStyle>
          <a:p/>
        </p:txBody>
      </p:sp>
      <p:pic>
        <p:nvPicPr>
          <p:cNvPr id="17" name="Google Shape;17;p3"/>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p:cSld name="TITLE_1_1">
    <p:spTree>
      <p:nvGrpSpPr>
        <p:cNvPr id="18" name="Shape 18"/>
        <p:cNvGrpSpPr/>
        <p:nvPr/>
      </p:nvGrpSpPr>
      <p:grpSpPr>
        <a:xfrm>
          <a:off x="0" y="0"/>
          <a:ext cx="0" cy="0"/>
          <a:chOff x="0" y="0"/>
          <a:chExt cx="0" cy="0"/>
        </a:xfrm>
      </p:grpSpPr>
      <p:sp>
        <p:nvSpPr>
          <p:cNvPr id="19" name="Google Shape;19;p4"/>
          <p:cNvSpPr/>
          <p:nvPr/>
        </p:nvSpPr>
        <p:spPr>
          <a:xfrm>
            <a:off x="191700" y="1876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txBox="1"/>
          <p:nvPr>
            <p:ph idx="1" type="body"/>
          </p:nvPr>
        </p:nvSpPr>
        <p:spPr>
          <a:xfrm>
            <a:off x="1804525" y="854775"/>
            <a:ext cx="5152200" cy="3505200"/>
          </a:xfrm>
          <a:prstGeom prst="rect">
            <a:avLst/>
          </a:prstGeom>
        </p:spPr>
        <p:txBody>
          <a:bodyPr anchorCtr="0" anchor="t" bIns="91425" lIns="91425" spcFirstLastPara="1" rIns="91425" wrap="square" tIns="91425"/>
          <a:lstStyle>
            <a:lvl1pPr indent="-431800" lvl="0" marL="457200" rtl="0">
              <a:lnSpc>
                <a:spcPct val="115000"/>
              </a:lnSpc>
              <a:spcBef>
                <a:spcPts val="600"/>
              </a:spcBef>
              <a:spcAft>
                <a:spcPts val="0"/>
              </a:spcAft>
              <a:buSzPts val="3200"/>
              <a:buChar char="▪"/>
              <a:defRPr i="1" sz="3200"/>
            </a:lvl1pPr>
            <a:lvl2pPr indent="-431800" lvl="1" marL="914400" rtl="0">
              <a:lnSpc>
                <a:spcPct val="115000"/>
              </a:lnSpc>
              <a:spcBef>
                <a:spcPts val="0"/>
              </a:spcBef>
              <a:spcAft>
                <a:spcPts val="0"/>
              </a:spcAft>
              <a:buSzPts val="3200"/>
              <a:buChar char="□"/>
              <a:defRPr i="1" sz="3200"/>
            </a:lvl2pPr>
            <a:lvl3pPr indent="-431800" lvl="2" marL="1371600" rtl="0">
              <a:lnSpc>
                <a:spcPct val="115000"/>
              </a:lnSpc>
              <a:spcBef>
                <a:spcPts val="0"/>
              </a:spcBef>
              <a:spcAft>
                <a:spcPts val="0"/>
              </a:spcAft>
              <a:buSzPts val="3200"/>
              <a:buChar char="□"/>
              <a:defRPr i="1" sz="3200"/>
            </a:lvl3pPr>
            <a:lvl4pPr indent="-431800" lvl="3" marL="1828800" rtl="0">
              <a:lnSpc>
                <a:spcPct val="115000"/>
              </a:lnSpc>
              <a:spcBef>
                <a:spcPts val="0"/>
              </a:spcBef>
              <a:spcAft>
                <a:spcPts val="0"/>
              </a:spcAft>
              <a:buSzPts val="3200"/>
              <a:buChar char="□"/>
              <a:defRPr i="1" sz="3200"/>
            </a:lvl4pPr>
            <a:lvl5pPr indent="-431800" lvl="4" marL="2286000" rtl="0">
              <a:lnSpc>
                <a:spcPct val="115000"/>
              </a:lnSpc>
              <a:spcBef>
                <a:spcPts val="0"/>
              </a:spcBef>
              <a:spcAft>
                <a:spcPts val="0"/>
              </a:spcAft>
              <a:buSzPts val="3200"/>
              <a:buChar char="○"/>
              <a:defRPr i="1" sz="3200"/>
            </a:lvl5pPr>
            <a:lvl6pPr indent="-431800" lvl="5" marL="2743200" rtl="0">
              <a:lnSpc>
                <a:spcPct val="115000"/>
              </a:lnSpc>
              <a:spcBef>
                <a:spcPts val="0"/>
              </a:spcBef>
              <a:spcAft>
                <a:spcPts val="0"/>
              </a:spcAft>
              <a:buSzPts val="3200"/>
              <a:buChar char="■"/>
              <a:defRPr i="1" sz="3200"/>
            </a:lvl6pPr>
            <a:lvl7pPr indent="-431800" lvl="6" marL="3200400" rtl="0">
              <a:lnSpc>
                <a:spcPct val="115000"/>
              </a:lnSpc>
              <a:spcBef>
                <a:spcPts val="0"/>
              </a:spcBef>
              <a:spcAft>
                <a:spcPts val="0"/>
              </a:spcAft>
              <a:buSzPts val="3200"/>
              <a:buChar char="●"/>
              <a:defRPr i="1" sz="3200"/>
            </a:lvl7pPr>
            <a:lvl8pPr indent="-431800" lvl="7" marL="3657600" rtl="0">
              <a:lnSpc>
                <a:spcPct val="115000"/>
              </a:lnSpc>
              <a:spcBef>
                <a:spcPts val="0"/>
              </a:spcBef>
              <a:spcAft>
                <a:spcPts val="0"/>
              </a:spcAft>
              <a:buSzPts val="3200"/>
              <a:buChar char="○"/>
              <a:defRPr i="1" sz="3200"/>
            </a:lvl8pPr>
            <a:lvl9pPr indent="-431800" lvl="8" marL="4114800">
              <a:lnSpc>
                <a:spcPct val="115000"/>
              </a:lnSpc>
              <a:spcBef>
                <a:spcPts val="0"/>
              </a:spcBef>
              <a:spcAft>
                <a:spcPts val="0"/>
              </a:spcAft>
              <a:buSzPts val="3200"/>
              <a:buChar char="■"/>
              <a:defRPr i="1" sz="3200"/>
            </a:lvl9pPr>
          </a:lstStyle>
          <a:p/>
        </p:txBody>
      </p:sp>
      <p:sp>
        <p:nvSpPr>
          <p:cNvPr id="21" name="Google Shape;21;p4"/>
          <p:cNvSpPr/>
          <p:nvPr/>
        </p:nvSpPr>
        <p:spPr>
          <a:xfrm>
            <a:off x="617750" y="603375"/>
            <a:ext cx="948000" cy="9480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4"/>
          <p:cNvSpPr/>
          <p:nvPr/>
        </p:nvSpPr>
        <p:spPr>
          <a:xfrm>
            <a:off x="809196" y="854775"/>
            <a:ext cx="565108" cy="445200"/>
          </a:xfrm>
          <a:prstGeom prst="rect">
            <a:avLst/>
          </a:prstGeom>
        </p:spPr>
        <p:txBody>
          <a:bodyPr>
            <a:prstTxWarp prst="textPlain"/>
          </a:bodyPr>
          <a:lstStyle/>
          <a:p>
            <a:pPr lvl="0" algn="ctr"/>
            <a:r>
              <a:rPr b="1" i="0">
                <a:ln>
                  <a:noFill/>
                </a:ln>
                <a:solidFill>
                  <a:srgbClr val="FFFFFF"/>
                </a:solidFill>
                <a:latin typeface="Arial"/>
              </a:rPr>
              <a:t>“</a:t>
            </a:r>
          </a:p>
        </p:txBody>
      </p:sp>
      <p:sp>
        <p:nvSpPr>
          <p:cNvPr id="23" name="Google Shape;23;p4"/>
          <p:cNvSpPr txBox="1"/>
          <p:nvPr>
            <p:ph idx="12" type="sldNum"/>
          </p:nvPr>
        </p:nvSpPr>
        <p:spPr>
          <a:xfrm>
            <a:off x="8159499" y="439327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24" name="Google Shape;24;p4"/>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1 column" type="tx">
  <p:cSld name="TITLE_AND_BODY">
    <p:spTree>
      <p:nvGrpSpPr>
        <p:cNvPr id="25" name="Shape 25"/>
        <p:cNvGrpSpPr/>
        <p:nvPr/>
      </p:nvGrpSpPr>
      <p:grpSpPr>
        <a:xfrm>
          <a:off x="0" y="0"/>
          <a:ext cx="0" cy="0"/>
          <a:chOff x="0" y="0"/>
          <a:chExt cx="0" cy="0"/>
        </a:xfrm>
      </p:grpSpPr>
      <p:sp>
        <p:nvSpPr>
          <p:cNvPr id="26" name="Google Shape;26;p5"/>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idx="1" type="body"/>
          </p:nvPr>
        </p:nvSpPr>
        <p:spPr>
          <a:xfrm>
            <a:off x="869150" y="2312925"/>
            <a:ext cx="7405800" cy="2004000"/>
          </a:xfrm>
          <a:prstGeom prst="rect">
            <a:avLst/>
          </a:prstGeom>
        </p:spPr>
        <p:txBody>
          <a:bodyPr anchorCtr="0" anchor="t" bIns="91425" lIns="91425" spcFirstLastPara="1" rIns="91425" wrap="square" tIns="91425"/>
          <a:lstStyle>
            <a:lvl1pPr indent="-355600" lvl="0" marL="457200">
              <a:spcBef>
                <a:spcPts val="600"/>
              </a:spcBef>
              <a:spcAft>
                <a:spcPts val="0"/>
              </a:spcAft>
              <a:buSzPts val="2000"/>
              <a:buChar char="▪"/>
              <a:defRPr/>
            </a:lvl1pPr>
            <a:lvl2pPr indent="-355600" lvl="1" marL="914400">
              <a:spcBef>
                <a:spcPts val="0"/>
              </a:spcBef>
              <a:spcAft>
                <a:spcPts val="0"/>
              </a:spcAft>
              <a:buSzPts val="2000"/>
              <a:buChar char="□"/>
              <a:defRPr/>
            </a:lvl2pPr>
            <a:lvl3pPr indent="-355600" lvl="2" marL="1371600">
              <a:spcBef>
                <a:spcPts val="0"/>
              </a:spcBef>
              <a:spcAft>
                <a:spcPts val="0"/>
              </a:spcAft>
              <a:buSzPts val="2000"/>
              <a:buChar char="□"/>
              <a:defRPr/>
            </a:lvl3pPr>
            <a:lvl4pPr indent="-355600" lvl="3" marL="1828800">
              <a:spcBef>
                <a:spcPts val="0"/>
              </a:spcBef>
              <a:spcAft>
                <a:spcPts val="0"/>
              </a:spcAft>
              <a:buSzPts val="2000"/>
              <a:buChar char="□"/>
              <a:defRPr/>
            </a:lvl4pPr>
            <a:lvl5pPr indent="-355600" lvl="4" marL="2286000">
              <a:spcBef>
                <a:spcPts val="0"/>
              </a:spcBef>
              <a:spcAft>
                <a:spcPts val="0"/>
              </a:spcAft>
              <a:buSzPts val="2000"/>
              <a:buChar char="○"/>
              <a:defRPr/>
            </a:lvl5pPr>
            <a:lvl6pPr indent="-355600" lvl="5" marL="2743200">
              <a:spcBef>
                <a:spcPts val="0"/>
              </a:spcBef>
              <a:spcAft>
                <a:spcPts val="0"/>
              </a:spcAft>
              <a:buSzPts val="2000"/>
              <a:buChar char="■"/>
              <a:defRPr/>
            </a:lvl6pPr>
            <a:lvl7pPr indent="-355600" lvl="6" marL="3200400">
              <a:spcBef>
                <a:spcPts val="0"/>
              </a:spcBef>
              <a:spcAft>
                <a:spcPts val="0"/>
              </a:spcAft>
              <a:buSzPts val="2000"/>
              <a:buChar char="●"/>
              <a:defRPr/>
            </a:lvl7pPr>
            <a:lvl8pPr indent="-355600" lvl="7" marL="3657600">
              <a:spcBef>
                <a:spcPts val="0"/>
              </a:spcBef>
              <a:spcAft>
                <a:spcPts val="0"/>
              </a:spcAft>
              <a:buSzPts val="2000"/>
              <a:buChar char="○"/>
              <a:defRPr/>
            </a:lvl8pPr>
            <a:lvl9pPr indent="-355600" lvl="8" marL="4114800">
              <a:spcBef>
                <a:spcPts val="0"/>
              </a:spcBef>
              <a:spcAft>
                <a:spcPts val="0"/>
              </a:spcAft>
              <a:buSzPts val="2000"/>
              <a:buChar char="■"/>
              <a:defRPr/>
            </a:lvl9pPr>
          </a:lstStyle>
          <a:p/>
        </p:txBody>
      </p:sp>
      <p:sp>
        <p:nvSpPr>
          <p:cNvPr id="28" name="Google Shape;28;p5"/>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29" name="Google Shape;29;p5"/>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30" name="Google Shape;30;p5"/>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2 columns" type="twoColTx">
  <p:cSld name="TITLE_AND_TWO_COLUMNS">
    <p:spTree>
      <p:nvGrpSpPr>
        <p:cNvPr id="31" name="Shape 31"/>
        <p:cNvGrpSpPr/>
        <p:nvPr/>
      </p:nvGrpSpPr>
      <p:grpSpPr>
        <a:xfrm>
          <a:off x="0" y="0"/>
          <a:ext cx="0" cy="0"/>
          <a:chOff x="0" y="0"/>
          <a:chExt cx="0" cy="0"/>
        </a:xfrm>
      </p:grpSpPr>
      <p:sp>
        <p:nvSpPr>
          <p:cNvPr id="32" name="Google Shape;32;p6"/>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txBox="1"/>
          <p:nvPr>
            <p:ph idx="1" type="body"/>
          </p:nvPr>
        </p:nvSpPr>
        <p:spPr>
          <a:xfrm>
            <a:off x="869150" y="2312925"/>
            <a:ext cx="3594600" cy="2133300"/>
          </a:xfrm>
          <a:prstGeom prst="rect">
            <a:avLst/>
          </a:prstGeom>
        </p:spPr>
        <p:txBody>
          <a:bodyPr anchorCtr="0" anchor="t" bIns="91425" lIns="91425" spcFirstLastPara="1" rIns="91425" wrap="square" tIns="91425"/>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4" name="Google Shape;34;p6"/>
          <p:cNvSpPr txBox="1"/>
          <p:nvPr>
            <p:ph idx="2" type="body"/>
          </p:nvPr>
        </p:nvSpPr>
        <p:spPr>
          <a:xfrm>
            <a:off x="4680228" y="2312925"/>
            <a:ext cx="3594600" cy="2133300"/>
          </a:xfrm>
          <a:prstGeom prst="rect">
            <a:avLst/>
          </a:prstGeom>
        </p:spPr>
        <p:txBody>
          <a:bodyPr anchorCtr="0" anchor="t" bIns="91425" lIns="91425" spcFirstLastPara="1" rIns="91425" wrap="square" tIns="91425"/>
          <a:lstStyle>
            <a:lvl1pPr indent="-330200" lvl="0" marL="457200">
              <a:spcBef>
                <a:spcPts val="600"/>
              </a:spcBef>
              <a:spcAft>
                <a:spcPts val="0"/>
              </a:spcAft>
              <a:buSzPts val="1600"/>
              <a:buChar char="▪"/>
              <a:defRPr sz="1600"/>
            </a:lvl1pPr>
            <a:lvl2pPr indent="-330200" lvl="1" marL="914400">
              <a:spcBef>
                <a:spcPts val="0"/>
              </a:spcBef>
              <a:spcAft>
                <a:spcPts val="0"/>
              </a:spcAft>
              <a:buSzPts val="1600"/>
              <a:buChar char="□"/>
              <a:defRPr sz="1600"/>
            </a:lvl2pPr>
            <a:lvl3pPr indent="-330200" lvl="2" marL="1371600">
              <a:spcBef>
                <a:spcPts val="0"/>
              </a:spcBef>
              <a:spcAft>
                <a:spcPts val="0"/>
              </a:spcAft>
              <a:buSzPts val="1600"/>
              <a:buChar char="□"/>
              <a:defRPr sz="1600"/>
            </a:lvl3pPr>
            <a:lvl4pPr indent="-330200" lvl="3" marL="1828800">
              <a:spcBef>
                <a:spcPts val="0"/>
              </a:spcBef>
              <a:spcAft>
                <a:spcPts val="0"/>
              </a:spcAft>
              <a:buSzPts val="1600"/>
              <a:buChar char="□"/>
              <a:defRPr sz="1600"/>
            </a:lvl4pPr>
            <a:lvl5pPr indent="-330200" lvl="4" marL="2286000">
              <a:spcBef>
                <a:spcPts val="0"/>
              </a:spcBef>
              <a:spcAft>
                <a:spcPts val="0"/>
              </a:spcAft>
              <a:buSzPts val="1600"/>
              <a:buChar char="○"/>
              <a:defRPr sz="1600"/>
            </a:lvl5pPr>
            <a:lvl6pPr indent="-330200" lvl="5" marL="2743200">
              <a:spcBef>
                <a:spcPts val="0"/>
              </a:spcBef>
              <a:spcAft>
                <a:spcPts val="0"/>
              </a:spcAft>
              <a:buSzPts val="1600"/>
              <a:buChar char="■"/>
              <a:defRPr sz="1600"/>
            </a:lvl6pPr>
            <a:lvl7pPr indent="-330200" lvl="6" marL="3200400">
              <a:spcBef>
                <a:spcPts val="0"/>
              </a:spcBef>
              <a:spcAft>
                <a:spcPts val="0"/>
              </a:spcAft>
              <a:buSzPts val="1600"/>
              <a:buChar char="●"/>
              <a:defRPr sz="1600"/>
            </a:lvl7pPr>
            <a:lvl8pPr indent="-330200" lvl="7" marL="3657600">
              <a:spcBef>
                <a:spcPts val="0"/>
              </a:spcBef>
              <a:spcAft>
                <a:spcPts val="0"/>
              </a:spcAft>
              <a:buSzPts val="1600"/>
              <a:buChar char="○"/>
              <a:defRPr sz="1600"/>
            </a:lvl8pPr>
            <a:lvl9pPr indent="-330200" lvl="8" marL="4114800">
              <a:spcBef>
                <a:spcPts val="0"/>
              </a:spcBef>
              <a:spcAft>
                <a:spcPts val="0"/>
              </a:spcAft>
              <a:buSzPts val="1600"/>
              <a:buChar char="■"/>
              <a:defRPr sz="1600"/>
            </a:lvl9pPr>
          </a:lstStyle>
          <a:p/>
        </p:txBody>
      </p:sp>
      <p:sp>
        <p:nvSpPr>
          <p:cNvPr id="35" name="Google Shape;35;p6"/>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36" name="Google Shape;36;p6"/>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37" name="Google Shape;37;p6"/>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 3 columns">
  <p:cSld name="TITLE_AND_TWO_COLUMNS_1">
    <p:spTree>
      <p:nvGrpSpPr>
        <p:cNvPr id="38" name="Shape 38"/>
        <p:cNvGrpSpPr/>
        <p:nvPr/>
      </p:nvGrpSpPr>
      <p:grpSpPr>
        <a:xfrm>
          <a:off x="0" y="0"/>
          <a:ext cx="0" cy="0"/>
          <a:chOff x="0" y="0"/>
          <a:chExt cx="0" cy="0"/>
        </a:xfrm>
      </p:grpSpPr>
      <p:sp>
        <p:nvSpPr>
          <p:cNvPr id="39" name="Google Shape;39;p7"/>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7"/>
          <p:cNvSpPr txBox="1"/>
          <p:nvPr>
            <p:ph idx="1" type="body"/>
          </p:nvPr>
        </p:nvSpPr>
        <p:spPr>
          <a:xfrm>
            <a:off x="869150" y="2312925"/>
            <a:ext cx="2366400" cy="20400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1" name="Google Shape;41;p7"/>
          <p:cNvSpPr txBox="1"/>
          <p:nvPr>
            <p:ph idx="2" type="body"/>
          </p:nvPr>
        </p:nvSpPr>
        <p:spPr>
          <a:xfrm>
            <a:off x="3356739" y="2312925"/>
            <a:ext cx="2366400" cy="20400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2" name="Google Shape;42;p7"/>
          <p:cNvSpPr txBox="1"/>
          <p:nvPr>
            <p:ph idx="3" type="body"/>
          </p:nvPr>
        </p:nvSpPr>
        <p:spPr>
          <a:xfrm>
            <a:off x="5844329" y="2312925"/>
            <a:ext cx="2366400" cy="2040000"/>
          </a:xfrm>
          <a:prstGeom prst="rect">
            <a:avLst/>
          </a:prstGeom>
        </p:spPr>
        <p:txBody>
          <a:bodyPr anchorCtr="0" anchor="t" bIns="91425" lIns="91425" spcFirstLastPara="1" rIns="91425" wrap="square" tIns="91425"/>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3" name="Google Shape;43;p7"/>
          <p:cNvSpPr txBox="1"/>
          <p:nvPr>
            <p:ph idx="12" type="sldNum"/>
          </p:nvPr>
        </p:nvSpPr>
        <p:spPr>
          <a:xfrm>
            <a:off x="8346474" y="26072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4" name="Google Shape;44;p7"/>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45" name="Google Shape;45;p7"/>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46" name="Shape 46"/>
        <p:cNvGrpSpPr/>
        <p:nvPr/>
      </p:nvGrpSpPr>
      <p:grpSpPr>
        <a:xfrm>
          <a:off x="0" y="0"/>
          <a:ext cx="0" cy="0"/>
          <a:chOff x="0" y="0"/>
          <a:chExt cx="0" cy="0"/>
        </a:xfrm>
      </p:grpSpPr>
      <p:sp>
        <p:nvSpPr>
          <p:cNvPr id="47" name="Google Shape;47;p8"/>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8"/>
          <p:cNvSpPr txBox="1"/>
          <p:nvPr>
            <p:ph idx="12" type="sldNum"/>
          </p:nvPr>
        </p:nvSpPr>
        <p:spPr>
          <a:xfrm>
            <a:off x="8346474" y="260728"/>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49" name="Google Shape;49;p8"/>
          <p:cNvPicPr preferRelativeResize="0"/>
          <p:nvPr/>
        </p:nvPicPr>
        <p:blipFill>
          <a:blip r:embed="rId2">
            <a:alphaModFix/>
          </a:blip>
          <a:stretch>
            <a:fillRect/>
          </a:stretch>
        </p:blipFill>
        <p:spPr>
          <a:xfrm>
            <a:off x="8357975" y="4365575"/>
            <a:ext cx="598976" cy="598976"/>
          </a:xfrm>
          <a:prstGeom prst="rect">
            <a:avLst/>
          </a:prstGeom>
          <a:noFill/>
          <a:ln>
            <a:noFill/>
          </a:ln>
        </p:spPr>
      </p:pic>
      <p:sp>
        <p:nvSpPr>
          <p:cNvPr id="50" name="Google Shape;50;p8"/>
          <p:cNvSpPr txBox="1"/>
          <p:nvPr>
            <p:ph type="ctrTitle"/>
          </p:nvPr>
        </p:nvSpPr>
        <p:spPr>
          <a:xfrm>
            <a:off x="940250" y="947800"/>
            <a:ext cx="4950000" cy="1159800"/>
          </a:xfrm>
          <a:prstGeom prst="rect">
            <a:avLst/>
          </a:prstGeom>
        </p:spPr>
        <p:txBody>
          <a:bodyPr anchorCtr="0" anchor="b" bIns="91425" lIns="91425" spcFirstLastPara="1" rIns="91425" wrap="square" tIns="91425"/>
          <a:lstStyle>
            <a:lvl1pPr lvl="0" rtl="0">
              <a:spcBef>
                <a:spcPts val="0"/>
              </a:spcBef>
              <a:spcAft>
                <a:spcPts val="0"/>
              </a:spcAft>
              <a:buSzPts val="3000"/>
              <a:buFont typeface="Roboto"/>
              <a:buNone/>
              <a:defRPr b="0" sz="3000">
                <a:latin typeface="Roboto"/>
                <a:ea typeface="Roboto"/>
                <a:cs typeface="Roboto"/>
                <a:sym typeface="Roboto"/>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1" name="Shape 51"/>
        <p:cNvGrpSpPr/>
        <p:nvPr/>
      </p:nvGrpSpPr>
      <p:grpSpPr>
        <a:xfrm>
          <a:off x="0" y="0"/>
          <a:ext cx="0" cy="0"/>
          <a:chOff x="0" y="0"/>
          <a:chExt cx="0" cy="0"/>
        </a:xfrm>
      </p:grpSpPr>
      <p:sp>
        <p:nvSpPr>
          <p:cNvPr id="52" name="Google Shape;52;p9"/>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9"/>
          <p:cNvSpPr txBox="1"/>
          <p:nvPr>
            <p:ph idx="1" type="body"/>
          </p:nvPr>
        </p:nvSpPr>
        <p:spPr>
          <a:xfrm>
            <a:off x="840425" y="3949100"/>
            <a:ext cx="7463100" cy="519600"/>
          </a:xfrm>
          <a:prstGeom prst="rect">
            <a:avLst/>
          </a:prstGeom>
        </p:spPr>
        <p:txBody>
          <a:bodyPr anchorCtr="0" anchor="t" bIns="91425" lIns="91425" spcFirstLastPara="1" rIns="91425" wrap="square" tIns="91425"/>
          <a:lstStyle>
            <a:lvl1pPr indent="-228600" lvl="0" marL="457200">
              <a:spcBef>
                <a:spcPts val="360"/>
              </a:spcBef>
              <a:spcAft>
                <a:spcPts val="0"/>
              </a:spcAft>
              <a:buSzPts val="1800"/>
              <a:buFont typeface="Roboto"/>
              <a:buNone/>
              <a:defRPr sz="1800">
                <a:latin typeface="Roboto"/>
                <a:ea typeface="Roboto"/>
                <a:cs typeface="Roboto"/>
                <a:sym typeface="Roboto"/>
              </a:defRPr>
            </a:lvl1pPr>
          </a:lstStyle>
          <a:p/>
        </p:txBody>
      </p:sp>
      <p:sp>
        <p:nvSpPr>
          <p:cNvPr id="54" name="Google Shape;54;p9"/>
          <p:cNvSpPr txBox="1"/>
          <p:nvPr>
            <p:ph idx="12" type="sldNum"/>
          </p:nvPr>
        </p:nvSpPr>
        <p:spPr>
          <a:xfrm>
            <a:off x="8346474" y="270053"/>
            <a:ext cx="548700" cy="393600"/>
          </a:xfrm>
          <a:prstGeom prst="rect">
            <a:avLst/>
          </a:prstGeom>
        </p:spPr>
        <p:txBody>
          <a:bodyPr anchorCtr="0" anchor="ctr" bIns="91425" lIns="91425" spcFirstLastPara="1" rIns="91425" wrap="square" tIns="91425">
            <a:noAutofit/>
          </a:bodyPr>
          <a:lstStyle>
            <a:lvl1pPr lvl="0">
              <a:buNone/>
              <a:defRPr>
                <a:latin typeface="Work Sans"/>
                <a:ea typeface="Work Sans"/>
                <a:cs typeface="Work Sans"/>
                <a:sym typeface="Work Sans"/>
              </a:defRPr>
            </a:lvl1pPr>
            <a:lvl2pPr lvl="1">
              <a:buNone/>
              <a:defRPr>
                <a:latin typeface="Work Sans"/>
                <a:ea typeface="Work Sans"/>
                <a:cs typeface="Work Sans"/>
                <a:sym typeface="Work Sans"/>
              </a:defRPr>
            </a:lvl2pPr>
            <a:lvl3pPr lvl="2">
              <a:buNone/>
              <a:defRPr>
                <a:latin typeface="Work Sans"/>
                <a:ea typeface="Work Sans"/>
                <a:cs typeface="Work Sans"/>
                <a:sym typeface="Work Sans"/>
              </a:defRPr>
            </a:lvl3pPr>
            <a:lvl4pPr lvl="3">
              <a:buNone/>
              <a:defRPr>
                <a:latin typeface="Work Sans"/>
                <a:ea typeface="Work Sans"/>
                <a:cs typeface="Work Sans"/>
                <a:sym typeface="Work Sans"/>
              </a:defRPr>
            </a:lvl4pPr>
            <a:lvl5pPr lvl="4">
              <a:buNone/>
              <a:defRPr>
                <a:latin typeface="Work Sans"/>
                <a:ea typeface="Work Sans"/>
                <a:cs typeface="Work Sans"/>
                <a:sym typeface="Work Sans"/>
              </a:defRPr>
            </a:lvl5pPr>
            <a:lvl6pPr lvl="5">
              <a:buNone/>
              <a:defRPr>
                <a:latin typeface="Work Sans"/>
                <a:ea typeface="Work Sans"/>
                <a:cs typeface="Work Sans"/>
                <a:sym typeface="Work Sans"/>
              </a:defRPr>
            </a:lvl6pPr>
            <a:lvl7pPr lvl="6">
              <a:buNone/>
              <a:defRPr>
                <a:latin typeface="Work Sans"/>
                <a:ea typeface="Work Sans"/>
                <a:cs typeface="Work Sans"/>
                <a:sym typeface="Work Sans"/>
              </a:defRPr>
            </a:lvl7pPr>
            <a:lvl8pPr lvl="7">
              <a:buNone/>
              <a:defRPr>
                <a:latin typeface="Work Sans"/>
                <a:ea typeface="Work Sans"/>
                <a:cs typeface="Work Sans"/>
                <a:sym typeface="Work Sans"/>
              </a:defRPr>
            </a:lvl8pPr>
            <a:lvl9pPr lvl="8">
              <a:buNone/>
              <a:defRPr>
                <a:latin typeface="Work Sans"/>
                <a:ea typeface="Work Sans"/>
                <a:cs typeface="Work Sans"/>
                <a:sym typeface="Work Sans"/>
              </a:defRPr>
            </a:lvl9pPr>
          </a:lstStyle>
          <a:p>
            <a:pPr indent="0" lvl="0" marL="0" rtl="0" algn="r">
              <a:spcBef>
                <a:spcPts val="0"/>
              </a:spcBef>
              <a:spcAft>
                <a:spcPts val="0"/>
              </a:spcAft>
              <a:buNone/>
            </a:pPr>
            <a:fld id="{00000000-1234-1234-1234-123412341234}" type="slidenum">
              <a:rPr lang="en"/>
              <a:t>‹#›</a:t>
            </a:fld>
            <a:endParaRPr/>
          </a:p>
        </p:txBody>
      </p:sp>
      <p:pic>
        <p:nvPicPr>
          <p:cNvPr id="55" name="Google Shape;55;p9"/>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6" name="Shape 56"/>
        <p:cNvGrpSpPr/>
        <p:nvPr/>
      </p:nvGrpSpPr>
      <p:grpSpPr>
        <a:xfrm>
          <a:off x="0" y="0"/>
          <a:ext cx="0" cy="0"/>
          <a:chOff x="0" y="0"/>
          <a:chExt cx="0" cy="0"/>
        </a:xfrm>
      </p:grpSpPr>
      <p:sp>
        <p:nvSpPr>
          <p:cNvPr id="57" name="Google Shape;57;p10"/>
          <p:cNvSpPr/>
          <p:nvPr/>
        </p:nvSpPr>
        <p:spPr>
          <a:xfrm>
            <a:off x="196350" y="196350"/>
            <a:ext cx="8760600" cy="4768200"/>
          </a:xfrm>
          <a:prstGeom prst="rect">
            <a:avLst/>
          </a:prstGeom>
          <a:solidFill>
            <a:srgbClr val="FFFFFF"/>
          </a:solidFill>
          <a:ln cap="flat" cmpd="sng" w="762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0"/>
          <p:cNvSpPr txBox="1"/>
          <p:nvPr>
            <p:ph idx="12" type="sldNum"/>
          </p:nvPr>
        </p:nvSpPr>
        <p:spPr>
          <a:xfrm>
            <a:off x="8346474" y="260703"/>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9" name="Google Shape;59;p10"/>
          <p:cNvPicPr preferRelativeResize="0"/>
          <p:nvPr/>
        </p:nvPicPr>
        <p:blipFill>
          <a:blip r:embed="rId2">
            <a:alphaModFix/>
          </a:blip>
          <a:stretch>
            <a:fillRect/>
          </a:stretch>
        </p:blipFill>
        <p:spPr>
          <a:xfrm>
            <a:off x="8357975" y="4365575"/>
            <a:ext cx="598976" cy="59897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69150" y="847600"/>
            <a:ext cx="5092200" cy="1360200"/>
          </a:xfrm>
          <a:prstGeom prst="rect">
            <a:avLst/>
          </a:prstGeom>
          <a:noFill/>
          <a:ln>
            <a:noFill/>
          </a:ln>
        </p:spPr>
        <p:txBody>
          <a:bodyPr anchorCtr="0" anchor="b" bIns="91425" lIns="91425" spcFirstLastPara="1" rIns="91425" wrap="square" tIns="91425"/>
          <a:lstStyle>
            <a:lvl1pPr lvl="0" rt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2pPr>
            <a:lvl3pPr lvl="2"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3pPr>
            <a:lvl4pPr lvl="3"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4pPr>
            <a:lvl5pPr lvl="4"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5pPr>
            <a:lvl6pPr lvl="5"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6pPr>
            <a:lvl7pPr lvl="6"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7pPr>
            <a:lvl8pPr lvl="7"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8pPr>
            <a:lvl9pPr lvl="8" rtl="0">
              <a:spcBef>
                <a:spcPts val="0"/>
              </a:spcBef>
              <a:spcAft>
                <a:spcPts val="0"/>
              </a:spcAft>
              <a:buClr>
                <a:schemeClr val="dk1"/>
              </a:buClr>
              <a:buSzPts val="4000"/>
              <a:buFont typeface="Work Sans"/>
              <a:buNone/>
              <a:defRPr b="1" sz="4000">
                <a:solidFill>
                  <a:schemeClr val="dk1"/>
                </a:solidFill>
                <a:latin typeface="Work Sans"/>
                <a:ea typeface="Work Sans"/>
                <a:cs typeface="Work Sans"/>
                <a:sym typeface="Work Sans"/>
              </a:defRPr>
            </a:lvl9pPr>
          </a:lstStyle>
          <a:p/>
        </p:txBody>
      </p:sp>
      <p:sp>
        <p:nvSpPr>
          <p:cNvPr id="7" name="Google Shape;7;p1"/>
          <p:cNvSpPr txBox="1"/>
          <p:nvPr>
            <p:ph idx="1" type="body"/>
          </p:nvPr>
        </p:nvSpPr>
        <p:spPr>
          <a:xfrm>
            <a:off x="869150" y="2312925"/>
            <a:ext cx="7405800" cy="2004000"/>
          </a:xfrm>
          <a:prstGeom prst="rect">
            <a:avLst/>
          </a:prstGeom>
          <a:noFill/>
          <a:ln>
            <a:noFill/>
          </a:ln>
        </p:spPr>
        <p:txBody>
          <a:bodyPr anchorCtr="0" anchor="t" bIns="91425" lIns="91425" spcFirstLastPara="1" rIns="91425" wrap="square" tIns="91425"/>
          <a:lstStyle>
            <a:lvl1pPr indent="-355600" lvl="0" marL="457200">
              <a:spcBef>
                <a:spcPts val="60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1pPr>
            <a:lvl2pPr indent="-355600" lvl="1" marL="9144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2pPr>
            <a:lvl3pPr indent="-355600" lvl="2" marL="1371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3pPr>
            <a:lvl4pPr indent="-355600" lvl="3" marL="18288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4pPr>
            <a:lvl5pPr indent="-355600" lvl="4" marL="22860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5pPr>
            <a:lvl6pPr indent="-355600" lvl="5" marL="27432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6pPr>
            <a:lvl7pPr indent="-355600" lvl="6" marL="32004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7pPr>
            <a:lvl8pPr indent="-355600" lvl="7" marL="36576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8pPr>
            <a:lvl9pPr indent="-355600" lvl="8" marL="4114800">
              <a:spcBef>
                <a:spcPts val="0"/>
              </a:spcBef>
              <a:spcAft>
                <a:spcPts val="0"/>
              </a:spcAft>
              <a:buClr>
                <a:schemeClr val="dk1"/>
              </a:buClr>
              <a:buSzPts val="2000"/>
              <a:buFont typeface="Roboto Light"/>
              <a:buChar char="■"/>
              <a:defRPr sz="2000">
                <a:solidFill>
                  <a:schemeClr val="dk1"/>
                </a:solidFill>
                <a:latin typeface="Roboto Light"/>
                <a:ea typeface="Roboto Light"/>
                <a:cs typeface="Roboto Light"/>
                <a:sym typeface="Roboto Light"/>
              </a:defRPr>
            </a:lvl9pPr>
          </a:lstStyle>
          <a:p/>
        </p:txBody>
      </p:sp>
      <p:sp>
        <p:nvSpPr>
          <p:cNvPr id="8" name="Google Shape;8;p1"/>
          <p:cNvSpPr txBox="1"/>
          <p:nvPr>
            <p:ph idx="12" type="sldNum"/>
          </p:nvPr>
        </p:nvSpPr>
        <p:spPr>
          <a:xfrm>
            <a:off x="8159499" y="4393278"/>
            <a:ext cx="548700" cy="393600"/>
          </a:xfrm>
          <a:prstGeom prst="rect">
            <a:avLst/>
          </a:prstGeom>
          <a:noFill/>
          <a:ln>
            <a:noFill/>
          </a:ln>
        </p:spPr>
        <p:txBody>
          <a:bodyPr anchorCtr="0" anchor="ctr" bIns="91425" lIns="91425" spcFirstLastPara="1" rIns="91425" wrap="square" tIns="91425">
            <a:noAutofit/>
          </a:bodyPr>
          <a:lstStyle>
            <a:lvl1pPr lvl="0" algn="r">
              <a:buNone/>
              <a:defRPr b="1" sz="1300">
                <a:solidFill>
                  <a:schemeClr val="dk1"/>
                </a:solidFill>
                <a:latin typeface="Work Sans"/>
                <a:ea typeface="Work Sans"/>
                <a:cs typeface="Work Sans"/>
                <a:sym typeface="Work Sans"/>
              </a:defRPr>
            </a:lvl1pPr>
            <a:lvl2pPr lvl="1" algn="r">
              <a:buNone/>
              <a:defRPr b="1" sz="1300">
                <a:solidFill>
                  <a:schemeClr val="dk1"/>
                </a:solidFill>
                <a:latin typeface="Work Sans"/>
                <a:ea typeface="Work Sans"/>
                <a:cs typeface="Work Sans"/>
                <a:sym typeface="Work Sans"/>
              </a:defRPr>
            </a:lvl2pPr>
            <a:lvl3pPr lvl="2" algn="r">
              <a:buNone/>
              <a:defRPr b="1" sz="1300">
                <a:solidFill>
                  <a:schemeClr val="dk1"/>
                </a:solidFill>
                <a:latin typeface="Work Sans"/>
                <a:ea typeface="Work Sans"/>
                <a:cs typeface="Work Sans"/>
                <a:sym typeface="Work Sans"/>
              </a:defRPr>
            </a:lvl3pPr>
            <a:lvl4pPr lvl="3" algn="r">
              <a:buNone/>
              <a:defRPr b="1" sz="1300">
                <a:solidFill>
                  <a:schemeClr val="dk1"/>
                </a:solidFill>
                <a:latin typeface="Work Sans"/>
                <a:ea typeface="Work Sans"/>
                <a:cs typeface="Work Sans"/>
                <a:sym typeface="Work Sans"/>
              </a:defRPr>
            </a:lvl4pPr>
            <a:lvl5pPr lvl="4" algn="r">
              <a:buNone/>
              <a:defRPr b="1" sz="1300">
                <a:solidFill>
                  <a:schemeClr val="dk1"/>
                </a:solidFill>
                <a:latin typeface="Work Sans"/>
                <a:ea typeface="Work Sans"/>
                <a:cs typeface="Work Sans"/>
                <a:sym typeface="Work Sans"/>
              </a:defRPr>
            </a:lvl5pPr>
            <a:lvl6pPr lvl="5" algn="r">
              <a:buNone/>
              <a:defRPr b="1" sz="1300">
                <a:solidFill>
                  <a:schemeClr val="dk1"/>
                </a:solidFill>
                <a:latin typeface="Work Sans"/>
                <a:ea typeface="Work Sans"/>
                <a:cs typeface="Work Sans"/>
                <a:sym typeface="Work Sans"/>
              </a:defRPr>
            </a:lvl6pPr>
            <a:lvl7pPr lvl="6" algn="r">
              <a:buNone/>
              <a:defRPr b="1" sz="1300">
                <a:solidFill>
                  <a:schemeClr val="dk1"/>
                </a:solidFill>
                <a:latin typeface="Work Sans"/>
                <a:ea typeface="Work Sans"/>
                <a:cs typeface="Work Sans"/>
                <a:sym typeface="Work Sans"/>
              </a:defRPr>
            </a:lvl7pPr>
            <a:lvl8pPr lvl="7" algn="r">
              <a:buNone/>
              <a:defRPr b="1" sz="1300">
                <a:solidFill>
                  <a:schemeClr val="dk1"/>
                </a:solidFill>
                <a:latin typeface="Work Sans"/>
                <a:ea typeface="Work Sans"/>
                <a:cs typeface="Work Sans"/>
                <a:sym typeface="Work Sans"/>
              </a:defRPr>
            </a:lvl8pPr>
            <a:lvl9pPr lvl="8" algn="r">
              <a:buNone/>
              <a:defRPr b="1" sz="1300">
                <a:solidFill>
                  <a:schemeClr val="dk1"/>
                </a:solidFill>
                <a:latin typeface="Work Sans"/>
                <a:ea typeface="Work Sans"/>
                <a:cs typeface="Work Sans"/>
                <a:sym typeface="Work Sans"/>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11.png"/><Relationship Id="rId4" Type="http://schemas.openxmlformats.org/officeDocument/2006/relationships/image" Target="../media/image5.png"/><Relationship Id="rId5"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13.jpg"/><Relationship Id="rId4" Type="http://schemas.openxmlformats.org/officeDocument/2006/relationships/image" Target="../media/image25.png"/><Relationship Id="rId5" Type="http://schemas.openxmlformats.org/officeDocument/2006/relationships/image" Target="../media/image11.png"/><Relationship Id="rId6" Type="http://schemas.openxmlformats.org/officeDocument/2006/relationships/image" Target="../media/image5.png"/><Relationship Id="rId7"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34.png"/><Relationship Id="rId4" Type="http://schemas.openxmlformats.org/officeDocument/2006/relationships/image" Target="../media/image28.jpg"/><Relationship Id="rId9" Type="http://schemas.openxmlformats.org/officeDocument/2006/relationships/image" Target="../media/image15.png"/><Relationship Id="rId5" Type="http://schemas.openxmlformats.org/officeDocument/2006/relationships/image" Target="../media/image19.jpg"/><Relationship Id="rId6" Type="http://schemas.openxmlformats.org/officeDocument/2006/relationships/image" Target="../media/image11.png"/><Relationship Id="rId7" Type="http://schemas.openxmlformats.org/officeDocument/2006/relationships/image" Target="../media/image5.png"/><Relationship Id="rId8"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4.png"/><Relationship Id="rId4" Type="http://schemas.openxmlformats.org/officeDocument/2006/relationships/image" Target="../media/image17.png"/><Relationship Id="rId5" Type="http://schemas.openxmlformats.org/officeDocument/2006/relationships/image" Target="../media/image3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18.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 Id="rId3" Type="http://schemas.openxmlformats.org/officeDocument/2006/relationships/image" Target="../media/image23.jp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35.png"/><Relationship Id="rId5" Type="http://schemas.openxmlformats.org/officeDocument/2006/relationships/image" Target="../media/image2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 Id="rId3" Type="http://schemas.openxmlformats.org/officeDocument/2006/relationships/image" Target="../media/image3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9.jpg"/><Relationship Id="rId4" Type="http://schemas.openxmlformats.org/officeDocument/2006/relationships/image" Target="../media/image2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hyperlink" Target="http://www.youtube.com/watch?v=f11CKYB2FCA" TargetMode="External"/><Relationship Id="rId4" Type="http://schemas.openxmlformats.org/officeDocument/2006/relationships/image" Target="../media/image10.jpg"/><Relationship Id="rId9" Type="http://schemas.openxmlformats.org/officeDocument/2006/relationships/image" Target="../media/image7.jpg"/><Relationship Id="rId5" Type="http://schemas.openxmlformats.org/officeDocument/2006/relationships/image" Target="../media/image9.png"/><Relationship Id="rId6" Type="http://schemas.openxmlformats.org/officeDocument/2006/relationships/hyperlink" Target="http://www.youtube.com/watch?v=dYrofaDfMKI" TargetMode="External"/><Relationship Id="rId7" Type="http://schemas.openxmlformats.org/officeDocument/2006/relationships/image" Target="../media/image3.jpg"/><Relationship Id="rId8" Type="http://schemas.openxmlformats.org/officeDocument/2006/relationships/hyperlink" Target="http://www.youtube.com/watch?v=ZmHxq28440c"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6.png"/><Relationship Id="rId4" Type="http://schemas.openxmlformats.org/officeDocument/2006/relationships/image" Target="../media/image31.png"/><Relationship Id="rId5" Type="http://schemas.openxmlformats.org/officeDocument/2006/relationships/image" Target="../media/image37.png"/><Relationship Id="rId6"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11.png"/><Relationship Id="rId5"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 name="Shape 67"/>
        <p:cNvGrpSpPr/>
        <p:nvPr/>
      </p:nvGrpSpPr>
      <p:grpSpPr>
        <a:xfrm>
          <a:off x="0" y="0"/>
          <a:ext cx="0" cy="0"/>
          <a:chOff x="0" y="0"/>
          <a:chExt cx="0" cy="0"/>
        </a:xfrm>
      </p:grpSpPr>
      <p:sp>
        <p:nvSpPr>
          <p:cNvPr id="68" name="Google Shape;68;p12"/>
          <p:cNvSpPr txBox="1"/>
          <p:nvPr>
            <p:ph type="ctrTitle"/>
          </p:nvPr>
        </p:nvSpPr>
        <p:spPr>
          <a:xfrm>
            <a:off x="2221200" y="1905450"/>
            <a:ext cx="4701600" cy="133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a:solidFill>
                  <a:srgbClr val="3C78D8"/>
                </a:solidFill>
              </a:rPr>
              <a:t>Part one: </a:t>
            </a:r>
            <a:endParaRPr b="1">
              <a:solidFill>
                <a:srgbClr val="3C78D8"/>
              </a:solidFill>
            </a:endParaRPr>
          </a:p>
          <a:p>
            <a:pPr indent="0" lvl="0" marL="0" rtl="0" algn="ctr">
              <a:spcBef>
                <a:spcPts val="0"/>
              </a:spcBef>
              <a:spcAft>
                <a:spcPts val="0"/>
              </a:spcAft>
              <a:buNone/>
            </a:pPr>
            <a:r>
              <a:rPr b="1" lang="en">
                <a:solidFill>
                  <a:srgbClr val="3C78D8"/>
                </a:solidFill>
              </a:rPr>
              <a:t>The causes of the First World War</a:t>
            </a:r>
            <a:endParaRPr/>
          </a:p>
        </p:txBody>
      </p:sp>
      <p:pic>
        <p:nvPicPr>
          <p:cNvPr id="69" name="Google Shape;69;p12"/>
          <p:cNvPicPr preferRelativeResize="0"/>
          <p:nvPr/>
        </p:nvPicPr>
        <p:blipFill>
          <a:blip r:embed="rId3">
            <a:alphaModFix/>
          </a:blip>
          <a:stretch>
            <a:fillRect/>
          </a:stretch>
        </p:blipFill>
        <p:spPr>
          <a:xfrm>
            <a:off x="2755737" y="324025"/>
            <a:ext cx="3632518" cy="891926"/>
          </a:xfrm>
          <a:prstGeom prst="rect">
            <a:avLst/>
          </a:prstGeom>
          <a:noFill/>
          <a:ln>
            <a:noFill/>
          </a:ln>
        </p:spPr>
      </p:pic>
      <p:sp>
        <p:nvSpPr>
          <p:cNvPr id="70" name="Google Shape;70;p12"/>
          <p:cNvSpPr txBox="1"/>
          <p:nvPr/>
        </p:nvSpPr>
        <p:spPr>
          <a:xfrm>
            <a:off x="245475" y="3408225"/>
            <a:ext cx="5169300" cy="10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Paper 1: Understanding the Modern World</a:t>
            </a:r>
            <a:endParaRPr sz="1500">
              <a:latin typeface="Roboto"/>
              <a:ea typeface="Roboto"/>
              <a:cs typeface="Roboto"/>
              <a:sym typeface="Roboto"/>
            </a:endParaRPr>
          </a:p>
          <a:p>
            <a:pPr indent="0" lvl="0" marL="0" rtl="0" algn="l">
              <a:spcBef>
                <a:spcPts val="0"/>
              </a:spcBef>
              <a:spcAft>
                <a:spcPts val="0"/>
              </a:spcAft>
              <a:buNone/>
            </a:pPr>
            <a:r>
              <a:rPr lang="en" sz="1500">
                <a:latin typeface="Roboto"/>
                <a:ea typeface="Roboto"/>
                <a:cs typeface="Roboto"/>
                <a:sym typeface="Roboto"/>
              </a:rPr>
              <a:t>Section B: Wider world depth studies</a:t>
            </a:r>
            <a:endParaRPr sz="1500">
              <a:latin typeface="Roboto"/>
              <a:ea typeface="Roboto"/>
              <a:cs typeface="Roboto"/>
              <a:sym typeface="Roboto"/>
            </a:endParaRPr>
          </a:p>
          <a:p>
            <a:pPr indent="0" lvl="0" marL="0" rtl="0" algn="l">
              <a:spcBef>
                <a:spcPts val="0"/>
              </a:spcBef>
              <a:spcAft>
                <a:spcPts val="0"/>
              </a:spcAft>
              <a:buNone/>
            </a:pPr>
            <a:r>
              <a:rPr b="1" lang="en" sz="1500" u="sng">
                <a:solidFill>
                  <a:srgbClr val="3C78D8"/>
                </a:solidFill>
                <a:latin typeface="Roboto"/>
                <a:ea typeface="Roboto"/>
                <a:cs typeface="Roboto"/>
                <a:sym typeface="Roboto"/>
              </a:rPr>
              <a:t>BA Conflict and tension: the First World War, 1894–1918</a:t>
            </a:r>
            <a:endParaRPr b="1" sz="1500">
              <a:solidFill>
                <a:srgbClr val="3C78D8"/>
              </a:solidFill>
              <a:latin typeface="Roboto"/>
              <a:ea typeface="Roboto"/>
              <a:cs typeface="Roboto"/>
              <a:sym typeface="Roboto"/>
            </a:endParaRPr>
          </a:p>
          <a:p>
            <a:pPr indent="0" lvl="0" marL="0" rtl="0" algn="l">
              <a:spcBef>
                <a:spcPts val="0"/>
              </a:spcBef>
              <a:spcAft>
                <a:spcPts val="0"/>
              </a:spcAft>
              <a:buNone/>
            </a:pPr>
            <a:r>
              <a:t/>
            </a:r>
            <a:endParaRPr b="1" sz="1500">
              <a:solidFill>
                <a:srgbClr val="980000"/>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grpSp>
        <p:nvGrpSpPr>
          <p:cNvPr id="189" name="Google Shape;189;p21"/>
          <p:cNvGrpSpPr/>
          <p:nvPr/>
        </p:nvGrpSpPr>
        <p:grpSpPr>
          <a:xfrm>
            <a:off x="323074" y="443963"/>
            <a:ext cx="837539" cy="601477"/>
            <a:chOff x="1926350" y="995225"/>
            <a:chExt cx="428650" cy="356600"/>
          </a:xfrm>
        </p:grpSpPr>
        <p:sp>
          <p:nvSpPr>
            <p:cNvPr id="190" name="Google Shape;190;p21"/>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21"/>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21"/>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1"/>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4" name="Google Shape;194;p21"/>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95" name="Google Shape;195;p21"/>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the Triple Alliance, Franco-Russian Alliance, and relations between the ‘Entente’ powers</a:t>
            </a:r>
            <a:endParaRPr b="1" sz="2000">
              <a:latin typeface="Roboto"/>
              <a:ea typeface="Roboto"/>
              <a:cs typeface="Roboto"/>
              <a:sym typeface="Roboto"/>
            </a:endParaRPr>
          </a:p>
        </p:txBody>
      </p:sp>
      <p:sp>
        <p:nvSpPr>
          <p:cNvPr id="196" name="Google Shape;196;p21"/>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1"/>
          <p:cNvSpPr txBox="1"/>
          <p:nvPr/>
        </p:nvSpPr>
        <p:spPr>
          <a:xfrm>
            <a:off x="304950" y="2453675"/>
            <a:ext cx="4423500" cy="24009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THE TRIPLE ENTENTE</a:t>
            </a:r>
            <a:r>
              <a:rPr lang="en" sz="1500">
                <a:latin typeface="Roboto"/>
                <a:ea typeface="Roboto"/>
                <a:cs typeface="Roboto"/>
                <a:sym typeface="Roboto"/>
              </a:rPr>
              <a:t>. On August 31, 1907, Great Britain, Russia, and France formed the Triple Entente, which then became the Allied Powers in the First World War. ‘Entente’ is French for ‘agreement’. The Triple Entente developed mainly from:</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The Franco-Russian Alliance of</a:t>
            </a:r>
            <a:r>
              <a:rPr lang="en" sz="1500">
                <a:latin typeface="Roboto"/>
                <a:ea typeface="Roboto"/>
                <a:cs typeface="Roboto"/>
                <a:sym typeface="Roboto"/>
              </a:rPr>
              <a:t> 1894;</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The Anglo-French Entente Cordiale of 1904; and</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The Anglo-Russian Convention of 1907.</a:t>
            </a:r>
            <a:endParaRPr sz="1500">
              <a:latin typeface="Roboto"/>
              <a:ea typeface="Roboto"/>
              <a:cs typeface="Roboto"/>
              <a:sym typeface="Roboto"/>
            </a:endParaRPr>
          </a:p>
          <a:p>
            <a:pPr indent="0" lvl="0" marL="0" rtl="0" algn="l">
              <a:spcBef>
                <a:spcPts val="0"/>
              </a:spcBef>
              <a:spcAft>
                <a:spcPts val="0"/>
              </a:spcAft>
              <a:buNone/>
            </a:pPr>
            <a:r>
              <a:t/>
            </a:r>
            <a:endParaRPr sz="1500">
              <a:latin typeface="Roboto"/>
              <a:ea typeface="Roboto"/>
              <a:cs typeface="Roboto"/>
              <a:sym typeface="Roboto"/>
            </a:endParaRPr>
          </a:p>
        </p:txBody>
      </p:sp>
      <p:sp>
        <p:nvSpPr>
          <p:cNvPr id="198" name="Google Shape;198;p21"/>
          <p:cNvSpPr txBox="1"/>
          <p:nvPr/>
        </p:nvSpPr>
        <p:spPr>
          <a:xfrm>
            <a:off x="323075" y="1352050"/>
            <a:ext cx="8262900" cy="10284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FRANCO-RUSSIAN ALLIANCE</a:t>
            </a:r>
            <a:r>
              <a:rPr lang="en" sz="1500">
                <a:latin typeface="Roboto"/>
                <a:ea typeface="Roboto"/>
                <a:cs typeface="Roboto"/>
                <a:sym typeface="Roboto"/>
              </a:rPr>
              <a:t>. Upon the expiration of the Reinsurance Treaty between Germany and Russia in 1890, France and Russia gradually grew close as nations, much to the dismay of the alliances formed by Germany. France and Russia had the common goal of opposing Germany and formed the Franco-Russian Alliance in 1894. </a:t>
            </a:r>
            <a:endParaRPr sz="1500">
              <a:latin typeface="Roboto"/>
              <a:ea typeface="Roboto"/>
              <a:cs typeface="Roboto"/>
              <a:sym typeface="Roboto"/>
            </a:endParaRPr>
          </a:p>
        </p:txBody>
      </p:sp>
      <p:sp>
        <p:nvSpPr>
          <p:cNvPr id="199" name="Google Shape;199;p21"/>
          <p:cNvSpPr txBox="1"/>
          <p:nvPr/>
        </p:nvSpPr>
        <p:spPr>
          <a:xfrm>
            <a:off x="4997725" y="2453675"/>
            <a:ext cx="3878700" cy="10743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THE ENTENTE CORDIALE. </a:t>
            </a:r>
            <a:r>
              <a:rPr lang="en" sz="1500">
                <a:solidFill>
                  <a:schemeClr val="dk1"/>
                </a:solidFill>
                <a:latin typeface="Roboto"/>
                <a:ea typeface="Roboto"/>
                <a:cs typeface="Roboto"/>
                <a:sym typeface="Roboto"/>
              </a:rPr>
              <a:t>Great Britain</a:t>
            </a:r>
            <a:r>
              <a:rPr lang="en" sz="1500">
                <a:solidFill>
                  <a:schemeClr val="dk1"/>
                </a:solidFill>
                <a:latin typeface="Roboto"/>
                <a:ea typeface="Roboto"/>
                <a:cs typeface="Roboto"/>
                <a:sym typeface="Roboto"/>
              </a:rPr>
              <a:t> and France signed the Entente Cordiale not to be defence allies but to end their colonial rivalry and centuries of sporadic conflict.</a:t>
            </a:r>
            <a:endParaRPr b="1" sz="1500">
              <a:solidFill>
                <a:srgbClr val="3C78D8"/>
              </a:solidFill>
              <a:latin typeface="Roboto"/>
              <a:ea typeface="Roboto"/>
              <a:cs typeface="Roboto"/>
              <a:sym typeface="Roboto"/>
            </a:endParaRPr>
          </a:p>
        </p:txBody>
      </p:sp>
      <p:sp>
        <p:nvSpPr>
          <p:cNvPr id="200" name="Google Shape;200;p21"/>
          <p:cNvSpPr txBox="1"/>
          <p:nvPr/>
        </p:nvSpPr>
        <p:spPr>
          <a:xfrm>
            <a:off x="4845325" y="3595200"/>
            <a:ext cx="3969000" cy="10743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THE ANGLO-RUSSIAN CONVENTION. </a:t>
            </a:r>
            <a:r>
              <a:rPr lang="en" sz="1500">
                <a:latin typeface="Roboto"/>
                <a:ea typeface="Roboto"/>
                <a:cs typeface="Roboto"/>
                <a:sym typeface="Roboto"/>
              </a:rPr>
              <a:t>To establish and respect their boundaries in Central Asia, Great </a:t>
            </a:r>
            <a:r>
              <a:rPr lang="en" sz="1500">
                <a:latin typeface="Roboto"/>
                <a:ea typeface="Roboto"/>
                <a:cs typeface="Roboto"/>
                <a:sym typeface="Roboto"/>
              </a:rPr>
              <a:t>Britain and Russia signed the Anglo-Russian Convention of 1907.</a:t>
            </a:r>
            <a:endParaRPr sz="1500">
              <a:latin typeface="Roboto"/>
              <a:ea typeface="Roboto"/>
              <a:cs typeface="Roboto"/>
              <a:sym typeface="Roboto"/>
            </a:endParaRPr>
          </a:p>
        </p:txBody>
      </p:sp>
      <p:pic>
        <p:nvPicPr>
          <p:cNvPr id="201" name="Google Shape;201;p21"/>
          <p:cNvPicPr preferRelativeResize="0"/>
          <p:nvPr/>
        </p:nvPicPr>
        <p:blipFill>
          <a:blip r:embed="rId3">
            <a:alphaModFix/>
          </a:blip>
          <a:stretch>
            <a:fillRect/>
          </a:stretch>
        </p:blipFill>
        <p:spPr>
          <a:xfrm rot="-563860">
            <a:off x="4751117" y="2690670"/>
            <a:ext cx="289025" cy="202664"/>
          </a:xfrm>
          <a:prstGeom prst="rect">
            <a:avLst/>
          </a:prstGeom>
          <a:noFill/>
          <a:ln cap="flat" cmpd="sng" w="9525">
            <a:solidFill>
              <a:srgbClr val="000000"/>
            </a:solidFill>
            <a:prstDash val="solid"/>
            <a:round/>
            <a:headEnd len="sm" w="sm" type="none"/>
            <a:tailEnd len="sm" w="sm" type="none"/>
          </a:ln>
        </p:spPr>
      </p:pic>
      <p:pic>
        <p:nvPicPr>
          <p:cNvPr id="202" name="Google Shape;202;p21"/>
          <p:cNvPicPr preferRelativeResize="0"/>
          <p:nvPr/>
        </p:nvPicPr>
        <p:blipFill>
          <a:blip r:embed="rId4">
            <a:alphaModFix/>
          </a:blip>
          <a:stretch>
            <a:fillRect/>
          </a:stretch>
        </p:blipFill>
        <p:spPr>
          <a:xfrm rot="719490">
            <a:off x="4745336" y="2463261"/>
            <a:ext cx="298532" cy="188170"/>
          </a:xfrm>
          <a:prstGeom prst="rect">
            <a:avLst/>
          </a:prstGeom>
          <a:noFill/>
          <a:ln cap="flat" cmpd="sng" w="9525">
            <a:solidFill>
              <a:srgbClr val="000000"/>
            </a:solidFill>
            <a:prstDash val="solid"/>
            <a:round/>
            <a:headEnd len="sm" w="sm" type="none"/>
            <a:tailEnd len="sm" w="sm" type="none"/>
          </a:ln>
        </p:spPr>
      </p:pic>
      <p:pic>
        <p:nvPicPr>
          <p:cNvPr id="203" name="Google Shape;203;p21"/>
          <p:cNvPicPr preferRelativeResize="0"/>
          <p:nvPr/>
        </p:nvPicPr>
        <p:blipFill>
          <a:blip r:embed="rId3">
            <a:alphaModFix/>
          </a:blip>
          <a:stretch>
            <a:fillRect/>
          </a:stretch>
        </p:blipFill>
        <p:spPr>
          <a:xfrm rot="-563860">
            <a:off x="336042" y="1125845"/>
            <a:ext cx="289025" cy="202664"/>
          </a:xfrm>
          <a:prstGeom prst="rect">
            <a:avLst/>
          </a:prstGeom>
          <a:noFill/>
          <a:ln cap="flat" cmpd="sng" w="9525">
            <a:solidFill>
              <a:srgbClr val="000000"/>
            </a:solidFill>
            <a:prstDash val="solid"/>
            <a:round/>
            <a:headEnd len="sm" w="sm" type="none"/>
            <a:tailEnd len="sm" w="sm" type="none"/>
          </a:ln>
        </p:spPr>
      </p:pic>
      <p:pic>
        <p:nvPicPr>
          <p:cNvPr id="204" name="Google Shape;204;p21"/>
          <p:cNvPicPr preferRelativeResize="0"/>
          <p:nvPr/>
        </p:nvPicPr>
        <p:blipFill>
          <a:blip r:embed="rId5">
            <a:alphaModFix/>
          </a:blip>
          <a:stretch>
            <a:fillRect/>
          </a:stretch>
        </p:blipFill>
        <p:spPr>
          <a:xfrm rot="709090">
            <a:off x="605525" y="1141500"/>
            <a:ext cx="313650" cy="2091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pic>
        <p:nvPicPr>
          <p:cNvPr id="209" name="Google Shape;209;p22"/>
          <p:cNvPicPr preferRelativeResize="0"/>
          <p:nvPr/>
        </p:nvPicPr>
        <p:blipFill>
          <a:blip r:embed="rId3">
            <a:alphaModFix/>
          </a:blip>
          <a:stretch>
            <a:fillRect/>
          </a:stretch>
        </p:blipFill>
        <p:spPr>
          <a:xfrm>
            <a:off x="5037400" y="3944202"/>
            <a:ext cx="1473350" cy="1061273"/>
          </a:xfrm>
          <a:prstGeom prst="rect">
            <a:avLst/>
          </a:prstGeom>
          <a:noFill/>
          <a:ln>
            <a:noFill/>
          </a:ln>
        </p:spPr>
      </p:pic>
      <p:grpSp>
        <p:nvGrpSpPr>
          <p:cNvPr id="210" name="Google Shape;210;p22"/>
          <p:cNvGrpSpPr/>
          <p:nvPr/>
        </p:nvGrpSpPr>
        <p:grpSpPr>
          <a:xfrm>
            <a:off x="323074" y="443963"/>
            <a:ext cx="837539" cy="601477"/>
            <a:chOff x="1926350" y="995225"/>
            <a:chExt cx="428650" cy="356600"/>
          </a:xfrm>
        </p:grpSpPr>
        <p:sp>
          <p:nvSpPr>
            <p:cNvPr id="211" name="Google Shape;211;p22"/>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22"/>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22"/>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22"/>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5" name="Google Shape;215;p22"/>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16" name="Google Shape;216;p22"/>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a:t>
            </a:r>
            <a:r>
              <a:rPr b="1" lang="en" sz="2000">
                <a:latin typeface="Roboto"/>
                <a:ea typeface="Roboto"/>
                <a:cs typeface="Roboto"/>
                <a:sym typeface="Roboto"/>
              </a:rPr>
              <a:t>the crises in Morocco (1905 and 1911) and the Balkans (1908–1909), and their effects on international relations</a:t>
            </a:r>
            <a:endParaRPr b="1" sz="2000">
              <a:latin typeface="Roboto"/>
              <a:ea typeface="Roboto"/>
              <a:cs typeface="Roboto"/>
              <a:sym typeface="Roboto"/>
            </a:endParaRPr>
          </a:p>
        </p:txBody>
      </p:sp>
      <p:sp>
        <p:nvSpPr>
          <p:cNvPr id="217" name="Google Shape;217;p22"/>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2"/>
          <p:cNvSpPr/>
          <p:nvPr/>
        </p:nvSpPr>
        <p:spPr>
          <a:xfrm>
            <a:off x="398100" y="1820600"/>
            <a:ext cx="2185500" cy="2169000"/>
          </a:xfrm>
          <a:prstGeom prst="rightArrowCallout">
            <a:avLst>
              <a:gd fmla="val 22722" name="adj1"/>
              <a:gd fmla="val 19918" name="adj2"/>
              <a:gd fmla="val 13660" name="adj3"/>
              <a:gd fmla="val 80302" name="adj4"/>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Germany saw the Entente Cordiale as a threat to Germany’s influence over Europe. Germany intended to cause a divide between France and Britain.</a:t>
            </a:r>
            <a:endParaRPr>
              <a:solidFill>
                <a:srgbClr val="FFFFFF"/>
              </a:solidFill>
            </a:endParaRPr>
          </a:p>
        </p:txBody>
      </p:sp>
      <p:sp>
        <p:nvSpPr>
          <p:cNvPr id="219" name="Google Shape;219;p22"/>
          <p:cNvSpPr txBox="1"/>
          <p:nvPr/>
        </p:nvSpPr>
        <p:spPr>
          <a:xfrm>
            <a:off x="1515150" y="1210400"/>
            <a:ext cx="6113700" cy="2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1500">
                <a:latin typeface="Roboto"/>
                <a:ea typeface="Roboto"/>
                <a:cs typeface="Roboto"/>
                <a:sym typeface="Roboto"/>
              </a:rPr>
              <a:t>The</a:t>
            </a:r>
            <a:r>
              <a:rPr b="1" lang="en" sz="1500">
                <a:latin typeface="Roboto"/>
                <a:ea typeface="Roboto"/>
                <a:cs typeface="Roboto"/>
                <a:sym typeface="Roboto"/>
              </a:rPr>
              <a:t> </a:t>
            </a:r>
            <a:r>
              <a:rPr b="1" lang="en" sz="1500">
                <a:solidFill>
                  <a:srgbClr val="3C78D8"/>
                </a:solidFill>
                <a:latin typeface="Roboto"/>
                <a:ea typeface="Roboto"/>
                <a:cs typeface="Roboto"/>
                <a:sym typeface="Roboto"/>
              </a:rPr>
              <a:t>FIRST MOROCCAN CRISIS </a:t>
            </a:r>
            <a:r>
              <a:rPr lang="en" sz="1500">
                <a:solidFill>
                  <a:schemeClr val="dk1"/>
                </a:solidFill>
                <a:latin typeface="Roboto"/>
                <a:ea typeface="Roboto"/>
                <a:cs typeface="Roboto"/>
                <a:sym typeface="Roboto"/>
              </a:rPr>
              <a:t>is also known as the</a:t>
            </a:r>
            <a:r>
              <a:rPr b="1" lang="en" sz="1500">
                <a:solidFill>
                  <a:schemeClr val="dk1"/>
                </a:solidFill>
                <a:latin typeface="Roboto"/>
                <a:ea typeface="Roboto"/>
                <a:cs typeface="Roboto"/>
                <a:sym typeface="Roboto"/>
              </a:rPr>
              <a:t> Tangier Crisis.</a:t>
            </a:r>
            <a:r>
              <a:rPr b="1" lang="en" sz="1500">
                <a:solidFill>
                  <a:schemeClr val="dk1"/>
                </a:solidFill>
                <a:latin typeface="Roboto"/>
                <a:ea typeface="Roboto"/>
                <a:cs typeface="Roboto"/>
                <a:sym typeface="Roboto"/>
              </a:rPr>
              <a:t> </a:t>
            </a:r>
            <a:endParaRPr b="1"/>
          </a:p>
        </p:txBody>
      </p:sp>
      <p:sp>
        <p:nvSpPr>
          <p:cNvPr id="220" name="Google Shape;220;p22"/>
          <p:cNvSpPr/>
          <p:nvPr/>
        </p:nvSpPr>
        <p:spPr>
          <a:xfrm>
            <a:off x="4855588" y="1820600"/>
            <a:ext cx="2185500" cy="2169000"/>
          </a:xfrm>
          <a:prstGeom prst="rightArrowCallout">
            <a:avLst>
              <a:gd fmla="val 22722" name="adj1"/>
              <a:gd fmla="val 19918" name="adj2"/>
              <a:gd fmla="val 13660" name="adj3"/>
              <a:gd fmla="val 80302" name="adj4"/>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The Algeciras Conference</a:t>
            </a:r>
            <a:r>
              <a:rPr b="1" lang="en">
                <a:solidFill>
                  <a:srgbClr val="FFFFFF"/>
                </a:solidFill>
              </a:rPr>
              <a:t> </a:t>
            </a:r>
            <a:r>
              <a:rPr lang="en">
                <a:solidFill>
                  <a:srgbClr val="FFFFFF"/>
                </a:solidFill>
              </a:rPr>
              <a:t>was convened to settle Moroccan disputes. France ultimately had the controlling power, despite reforms. The treaty was signed on </a:t>
            </a:r>
            <a:endParaRPr>
              <a:solidFill>
                <a:srgbClr val="FFFFFF"/>
              </a:solidFill>
            </a:endParaRPr>
          </a:p>
          <a:p>
            <a:pPr indent="0" lvl="0" marL="0" rtl="0" algn="ctr">
              <a:spcBef>
                <a:spcPts val="0"/>
              </a:spcBef>
              <a:spcAft>
                <a:spcPts val="0"/>
              </a:spcAft>
              <a:buNone/>
            </a:pPr>
            <a:r>
              <a:rPr lang="en">
                <a:solidFill>
                  <a:srgbClr val="FFFFFF"/>
                </a:solidFill>
              </a:rPr>
              <a:t>April 7, 1906.</a:t>
            </a:r>
            <a:endParaRPr>
              <a:solidFill>
                <a:srgbClr val="FFFFFF"/>
              </a:solidFill>
            </a:endParaRPr>
          </a:p>
        </p:txBody>
      </p:sp>
      <p:sp>
        <p:nvSpPr>
          <p:cNvPr id="221" name="Google Shape;221;p22"/>
          <p:cNvSpPr/>
          <p:nvPr/>
        </p:nvSpPr>
        <p:spPr>
          <a:xfrm>
            <a:off x="7084350" y="1820600"/>
            <a:ext cx="1729500" cy="21690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The crisis proved that the Entente Cordiale between France and Britain was firm. The tensions between the Triple Alliance and the Triple Entente became worse. </a:t>
            </a:r>
            <a:endParaRPr/>
          </a:p>
        </p:txBody>
      </p:sp>
      <p:sp>
        <p:nvSpPr>
          <p:cNvPr id="222" name="Google Shape;222;p22"/>
          <p:cNvSpPr txBox="1"/>
          <p:nvPr/>
        </p:nvSpPr>
        <p:spPr>
          <a:xfrm>
            <a:off x="577575" y="1491100"/>
            <a:ext cx="1410300" cy="50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BEGINNING</a:t>
            </a:r>
            <a:endParaRPr i="1"/>
          </a:p>
        </p:txBody>
      </p:sp>
      <p:sp>
        <p:nvSpPr>
          <p:cNvPr id="223" name="Google Shape;223;p22"/>
          <p:cNvSpPr txBox="1"/>
          <p:nvPr/>
        </p:nvSpPr>
        <p:spPr>
          <a:xfrm>
            <a:off x="2853050" y="1488250"/>
            <a:ext cx="14103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CRISIS</a:t>
            </a:r>
            <a:endParaRPr i="1"/>
          </a:p>
        </p:txBody>
      </p:sp>
      <p:sp>
        <p:nvSpPr>
          <p:cNvPr id="224" name="Google Shape;224;p22"/>
          <p:cNvSpPr txBox="1"/>
          <p:nvPr/>
        </p:nvSpPr>
        <p:spPr>
          <a:xfrm>
            <a:off x="5100450" y="1491100"/>
            <a:ext cx="14103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RESOLUTION</a:t>
            </a:r>
            <a:endParaRPr i="1"/>
          </a:p>
        </p:txBody>
      </p:sp>
      <p:sp>
        <p:nvSpPr>
          <p:cNvPr id="225" name="Google Shape;225;p22"/>
          <p:cNvSpPr txBox="1"/>
          <p:nvPr/>
        </p:nvSpPr>
        <p:spPr>
          <a:xfrm>
            <a:off x="7267675" y="1488250"/>
            <a:ext cx="14103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EFFECT</a:t>
            </a:r>
            <a:endParaRPr i="1"/>
          </a:p>
        </p:txBody>
      </p:sp>
      <p:sp>
        <p:nvSpPr>
          <p:cNvPr id="226" name="Google Shape;226;p22"/>
          <p:cNvSpPr/>
          <p:nvPr/>
        </p:nvSpPr>
        <p:spPr>
          <a:xfrm>
            <a:off x="2626850" y="1820600"/>
            <a:ext cx="2185500" cy="2169000"/>
          </a:xfrm>
          <a:prstGeom prst="rightArrowCallout">
            <a:avLst>
              <a:gd fmla="val 22722" name="adj1"/>
              <a:gd fmla="val 19918" name="adj2"/>
              <a:gd fmla="val 13660" name="adj3"/>
              <a:gd fmla="val 80302" name="adj4"/>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Kaiser Wilhelm II of Germany arrived in Morocco on March 31, 1905. He proclaimed his support for the Sultan of Morocco. France and Britain were provoked. </a:t>
            </a:r>
            <a:endParaRPr>
              <a:solidFill>
                <a:srgbClr val="FFFFFF"/>
              </a:solidFill>
            </a:endParaRPr>
          </a:p>
        </p:txBody>
      </p:sp>
      <p:pic>
        <p:nvPicPr>
          <p:cNvPr id="227" name="Google Shape;227;p22"/>
          <p:cNvPicPr preferRelativeResize="0"/>
          <p:nvPr/>
        </p:nvPicPr>
        <p:blipFill rotWithShape="1">
          <a:blip r:embed="rId4">
            <a:alphaModFix/>
          </a:blip>
          <a:srcRect b="23005" l="0" r="0" t="0"/>
          <a:stretch/>
        </p:blipFill>
        <p:spPr>
          <a:xfrm>
            <a:off x="2703050" y="3757006"/>
            <a:ext cx="1692250" cy="1180143"/>
          </a:xfrm>
          <a:prstGeom prst="rect">
            <a:avLst/>
          </a:prstGeom>
          <a:noFill/>
          <a:ln>
            <a:noFill/>
          </a:ln>
        </p:spPr>
      </p:pic>
      <p:pic>
        <p:nvPicPr>
          <p:cNvPr id="228" name="Google Shape;228;p22"/>
          <p:cNvPicPr preferRelativeResize="0"/>
          <p:nvPr/>
        </p:nvPicPr>
        <p:blipFill>
          <a:blip r:embed="rId5">
            <a:alphaModFix/>
          </a:blip>
          <a:stretch>
            <a:fillRect/>
          </a:stretch>
        </p:blipFill>
        <p:spPr>
          <a:xfrm rot="-535990">
            <a:off x="1150552" y="4036731"/>
            <a:ext cx="640155" cy="427376"/>
          </a:xfrm>
          <a:prstGeom prst="rect">
            <a:avLst/>
          </a:prstGeom>
          <a:noFill/>
          <a:ln cap="flat" cmpd="sng" w="9525">
            <a:solidFill>
              <a:srgbClr val="000000"/>
            </a:solidFill>
            <a:prstDash val="solid"/>
            <a:round/>
            <a:headEnd len="sm" w="sm" type="none"/>
            <a:tailEnd len="sm" w="sm" type="none"/>
          </a:ln>
        </p:spPr>
      </p:pic>
      <p:pic>
        <p:nvPicPr>
          <p:cNvPr id="229" name="Google Shape;229;p22"/>
          <p:cNvPicPr preferRelativeResize="0"/>
          <p:nvPr/>
        </p:nvPicPr>
        <p:blipFill>
          <a:blip r:embed="rId6">
            <a:alphaModFix/>
          </a:blip>
          <a:stretch>
            <a:fillRect/>
          </a:stretch>
        </p:blipFill>
        <p:spPr>
          <a:xfrm rot="684303">
            <a:off x="1645000" y="4360116"/>
            <a:ext cx="660678" cy="397103"/>
          </a:xfrm>
          <a:prstGeom prst="rect">
            <a:avLst/>
          </a:prstGeom>
          <a:noFill/>
          <a:ln cap="flat" cmpd="sng" w="9525">
            <a:solidFill>
              <a:srgbClr val="000000"/>
            </a:solidFill>
            <a:prstDash val="solid"/>
            <a:round/>
            <a:headEnd len="sm" w="sm" type="none"/>
            <a:tailEnd len="sm" w="sm" type="none"/>
          </a:ln>
        </p:spPr>
      </p:pic>
      <p:pic>
        <p:nvPicPr>
          <p:cNvPr id="230" name="Google Shape;230;p22"/>
          <p:cNvPicPr preferRelativeResize="0"/>
          <p:nvPr/>
        </p:nvPicPr>
        <p:blipFill>
          <a:blip r:embed="rId7">
            <a:alphaModFix/>
          </a:blip>
          <a:stretch>
            <a:fillRect/>
          </a:stretch>
        </p:blipFill>
        <p:spPr>
          <a:xfrm>
            <a:off x="324500" y="4220344"/>
            <a:ext cx="698499" cy="419107"/>
          </a:xfrm>
          <a:prstGeom prst="rect">
            <a:avLst/>
          </a:prstGeom>
          <a:noFill/>
          <a:ln cap="flat" cmpd="sng" w="9525">
            <a:solidFill>
              <a:srgbClr val="000000"/>
            </a:solidFill>
            <a:prstDash val="solid"/>
            <a:round/>
            <a:headEnd len="sm" w="sm" type="none"/>
            <a:tailEnd len="sm" w="sm" type="none"/>
          </a:ln>
        </p:spPr>
      </p:pic>
      <p:pic>
        <p:nvPicPr>
          <p:cNvPr id="231" name="Google Shape;231;p22"/>
          <p:cNvPicPr preferRelativeResize="0"/>
          <p:nvPr/>
        </p:nvPicPr>
        <p:blipFill>
          <a:blip r:embed="rId5">
            <a:alphaModFix/>
          </a:blip>
          <a:stretch>
            <a:fillRect/>
          </a:stretch>
        </p:blipFill>
        <p:spPr>
          <a:xfrm rot="-535990">
            <a:off x="7102327" y="4062506"/>
            <a:ext cx="640155" cy="427376"/>
          </a:xfrm>
          <a:prstGeom prst="rect">
            <a:avLst/>
          </a:prstGeom>
          <a:noFill/>
          <a:ln cap="flat" cmpd="sng" w="9525">
            <a:solidFill>
              <a:srgbClr val="000000"/>
            </a:solidFill>
            <a:prstDash val="solid"/>
            <a:round/>
            <a:headEnd len="sm" w="sm" type="none"/>
            <a:tailEnd len="sm" w="sm" type="none"/>
          </a:ln>
        </p:spPr>
      </p:pic>
      <p:pic>
        <p:nvPicPr>
          <p:cNvPr id="232" name="Google Shape;232;p22"/>
          <p:cNvPicPr preferRelativeResize="0"/>
          <p:nvPr/>
        </p:nvPicPr>
        <p:blipFill>
          <a:blip r:embed="rId6">
            <a:alphaModFix/>
          </a:blip>
          <a:stretch>
            <a:fillRect/>
          </a:stretch>
        </p:blipFill>
        <p:spPr>
          <a:xfrm rot="684303">
            <a:off x="7596775" y="4385891"/>
            <a:ext cx="660678" cy="397103"/>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 name="Shape 236"/>
        <p:cNvGrpSpPr/>
        <p:nvPr/>
      </p:nvGrpSpPr>
      <p:grpSpPr>
        <a:xfrm>
          <a:off x="0" y="0"/>
          <a:ext cx="0" cy="0"/>
          <a:chOff x="0" y="0"/>
          <a:chExt cx="0" cy="0"/>
        </a:xfrm>
      </p:grpSpPr>
      <p:pic>
        <p:nvPicPr>
          <p:cNvPr id="237" name="Google Shape;237;p23"/>
          <p:cNvPicPr preferRelativeResize="0"/>
          <p:nvPr/>
        </p:nvPicPr>
        <p:blipFill>
          <a:blip r:embed="rId3">
            <a:alphaModFix/>
          </a:blip>
          <a:stretch>
            <a:fillRect/>
          </a:stretch>
        </p:blipFill>
        <p:spPr>
          <a:xfrm>
            <a:off x="7267675" y="4432413"/>
            <a:ext cx="548698" cy="365870"/>
          </a:xfrm>
          <a:prstGeom prst="rect">
            <a:avLst/>
          </a:prstGeom>
          <a:noFill/>
          <a:ln cap="flat" cmpd="sng" w="9525">
            <a:solidFill>
              <a:srgbClr val="000000"/>
            </a:solidFill>
            <a:prstDash val="solid"/>
            <a:round/>
            <a:headEnd len="sm" w="sm" type="none"/>
            <a:tailEnd len="sm" w="sm" type="none"/>
          </a:ln>
        </p:spPr>
      </p:pic>
      <p:pic>
        <p:nvPicPr>
          <p:cNvPr id="238" name="Google Shape;238;p23"/>
          <p:cNvPicPr preferRelativeResize="0"/>
          <p:nvPr/>
        </p:nvPicPr>
        <p:blipFill>
          <a:blip r:embed="rId4">
            <a:alphaModFix/>
          </a:blip>
          <a:stretch>
            <a:fillRect/>
          </a:stretch>
        </p:blipFill>
        <p:spPr>
          <a:xfrm>
            <a:off x="533400" y="3989600"/>
            <a:ext cx="1480900" cy="942425"/>
          </a:xfrm>
          <a:prstGeom prst="rect">
            <a:avLst/>
          </a:prstGeom>
          <a:noFill/>
          <a:ln>
            <a:noFill/>
          </a:ln>
        </p:spPr>
      </p:pic>
      <p:grpSp>
        <p:nvGrpSpPr>
          <p:cNvPr id="239" name="Google Shape;239;p23"/>
          <p:cNvGrpSpPr/>
          <p:nvPr/>
        </p:nvGrpSpPr>
        <p:grpSpPr>
          <a:xfrm>
            <a:off x="323074" y="443963"/>
            <a:ext cx="837539" cy="601477"/>
            <a:chOff x="1926350" y="995225"/>
            <a:chExt cx="428650" cy="356600"/>
          </a:xfrm>
        </p:grpSpPr>
        <p:sp>
          <p:nvSpPr>
            <p:cNvPr id="240" name="Google Shape;240;p23"/>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3"/>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23"/>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3"/>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4" name="Google Shape;244;p23"/>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45" name="Google Shape;245;p23"/>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the crises in Morocco (1905 and 1911) and the Balkans (1908–1909), and their effects on international relations</a:t>
            </a:r>
            <a:endParaRPr b="1" sz="2000">
              <a:latin typeface="Roboto"/>
              <a:ea typeface="Roboto"/>
              <a:cs typeface="Roboto"/>
              <a:sym typeface="Roboto"/>
            </a:endParaRPr>
          </a:p>
        </p:txBody>
      </p:sp>
      <p:sp>
        <p:nvSpPr>
          <p:cNvPr id="246" name="Google Shape;246;p23"/>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3"/>
          <p:cNvSpPr/>
          <p:nvPr/>
        </p:nvSpPr>
        <p:spPr>
          <a:xfrm>
            <a:off x="398100" y="1820600"/>
            <a:ext cx="2185500" cy="2169000"/>
          </a:xfrm>
          <a:prstGeom prst="rightArrowCallout">
            <a:avLst>
              <a:gd fmla="val 22722" name="adj1"/>
              <a:gd fmla="val 19918" name="adj2"/>
              <a:gd fmla="val 13660" name="adj3"/>
              <a:gd fmla="val 80302" name="adj4"/>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O</a:t>
            </a:r>
            <a:r>
              <a:rPr lang="en">
                <a:solidFill>
                  <a:srgbClr val="FFFFFF"/>
                </a:solidFill>
              </a:rPr>
              <a:t>n May 21, 1911, French troops occupied Fez, Morocco, as requested by the Sultan in response to an uprising staged in March, causing the Second Moroccan Crisis.</a:t>
            </a:r>
            <a:endParaRPr>
              <a:solidFill>
                <a:srgbClr val="FFFFFF"/>
              </a:solidFill>
            </a:endParaRPr>
          </a:p>
        </p:txBody>
      </p:sp>
      <p:sp>
        <p:nvSpPr>
          <p:cNvPr id="248" name="Google Shape;248;p23"/>
          <p:cNvSpPr txBox="1"/>
          <p:nvPr/>
        </p:nvSpPr>
        <p:spPr>
          <a:xfrm>
            <a:off x="1515150" y="1210400"/>
            <a:ext cx="6113700" cy="209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500">
                <a:latin typeface="Roboto"/>
                <a:ea typeface="Roboto"/>
                <a:cs typeface="Roboto"/>
                <a:sym typeface="Roboto"/>
              </a:rPr>
              <a:t>The</a:t>
            </a:r>
            <a:r>
              <a:rPr b="1" lang="en" sz="1500">
                <a:latin typeface="Roboto"/>
                <a:ea typeface="Roboto"/>
                <a:cs typeface="Roboto"/>
                <a:sym typeface="Roboto"/>
              </a:rPr>
              <a:t> </a:t>
            </a:r>
            <a:r>
              <a:rPr b="1" lang="en" sz="1500">
                <a:solidFill>
                  <a:srgbClr val="3C78D8"/>
                </a:solidFill>
                <a:latin typeface="Roboto"/>
                <a:ea typeface="Roboto"/>
                <a:cs typeface="Roboto"/>
                <a:sym typeface="Roboto"/>
              </a:rPr>
              <a:t>SECOND</a:t>
            </a:r>
            <a:r>
              <a:rPr b="1" lang="en" sz="1500">
                <a:solidFill>
                  <a:srgbClr val="3C78D8"/>
                </a:solidFill>
                <a:latin typeface="Roboto"/>
                <a:ea typeface="Roboto"/>
                <a:cs typeface="Roboto"/>
                <a:sym typeface="Roboto"/>
              </a:rPr>
              <a:t> MOROCCAN CRISIS </a:t>
            </a:r>
            <a:r>
              <a:rPr lang="en" sz="1500">
                <a:solidFill>
                  <a:schemeClr val="dk1"/>
                </a:solidFill>
                <a:latin typeface="Roboto"/>
                <a:ea typeface="Roboto"/>
                <a:cs typeface="Roboto"/>
                <a:sym typeface="Roboto"/>
              </a:rPr>
              <a:t>is also known as the</a:t>
            </a:r>
            <a:r>
              <a:rPr b="1" lang="en" sz="1500">
                <a:solidFill>
                  <a:schemeClr val="dk1"/>
                </a:solidFill>
                <a:latin typeface="Roboto"/>
                <a:ea typeface="Roboto"/>
                <a:cs typeface="Roboto"/>
                <a:sym typeface="Roboto"/>
              </a:rPr>
              <a:t> Agadir Crisis. </a:t>
            </a:r>
            <a:endParaRPr b="1"/>
          </a:p>
        </p:txBody>
      </p:sp>
      <p:sp>
        <p:nvSpPr>
          <p:cNvPr id="249" name="Google Shape;249;p23"/>
          <p:cNvSpPr/>
          <p:nvPr/>
        </p:nvSpPr>
        <p:spPr>
          <a:xfrm>
            <a:off x="4855588" y="1820600"/>
            <a:ext cx="2185500" cy="2169000"/>
          </a:xfrm>
          <a:prstGeom prst="rightArrowCallout">
            <a:avLst>
              <a:gd fmla="val 22722" name="adj1"/>
              <a:gd fmla="val 19918" name="adj2"/>
              <a:gd fmla="val 13660" name="adj3"/>
              <a:gd fmla="val 80302" name="adj4"/>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Britain and France formed a stronger alliance. Russia also backed France. Germany conceded.</a:t>
            </a:r>
            <a:endParaRPr>
              <a:solidFill>
                <a:srgbClr val="FFFFFF"/>
              </a:solidFill>
            </a:endParaRPr>
          </a:p>
        </p:txBody>
      </p:sp>
      <p:sp>
        <p:nvSpPr>
          <p:cNvPr id="250" name="Google Shape;250;p23"/>
          <p:cNvSpPr/>
          <p:nvPr/>
        </p:nvSpPr>
        <p:spPr>
          <a:xfrm>
            <a:off x="7084350" y="1820600"/>
            <a:ext cx="1729500" cy="21690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The Treaty of Fez was signed by Sultan Abdelhafid on March 30, 1912. A full protectorate was officially established by France over Morocco.</a:t>
            </a:r>
            <a:endParaRPr/>
          </a:p>
        </p:txBody>
      </p:sp>
      <p:sp>
        <p:nvSpPr>
          <p:cNvPr id="251" name="Google Shape;251;p23"/>
          <p:cNvSpPr txBox="1"/>
          <p:nvPr/>
        </p:nvSpPr>
        <p:spPr>
          <a:xfrm>
            <a:off x="577575" y="1491100"/>
            <a:ext cx="1410300" cy="505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BEGINNING</a:t>
            </a:r>
            <a:endParaRPr i="1"/>
          </a:p>
        </p:txBody>
      </p:sp>
      <p:sp>
        <p:nvSpPr>
          <p:cNvPr id="252" name="Google Shape;252;p23"/>
          <p:cNvSpPr txBox="1"/>
          <p:nvPr/>
        </p:nvSpPr>
        <p:spPr>
          <a:xfrm>
            <a:off x="2853050" y="1488250"/>
            <a:ext cx="14103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CRISIS</a:t>
            </a:r>
            <a:endParaRPr i="1"/>
          </a:p>
        </p:txBody>
      </p:sp>
      <p:sp>
        <p:nvSpPr>
          <p:cNvPr id="253" name="Google Shape;253;p23"/>
          <p:cNvSpPr txBox="1"/>
          <p:nvPr/>
        </p:nvSpPr>
        <p:spPr>
          <a:xfrm>
            <a:off x="5100450" y="1491100"/>
            <a:ext cx="14103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RESOLUTION</a:t>
            </a:r>
            <a:endParaRPr i="1"/>
          </a:p>
        </p:txBody>
      </p:sp>
      <p:sp>
        <p:nvSpPr>
          <p:cNvPr id="254" name="Google Shape;254;p23"/>
          <p:cNvSpPr txBox="1"/>
          <p:nvPr/>
        </p:nvSpPr>
        <p:spPr>
          <a:xfrm>
            <a:off x="7267675" y="1488250"/>
            <a:ext cx="1410300" cy="358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i="1" lang="en"/>
              <a:t>EFFECT</a:t>
            </a:r>
            <a:endParaRPr i="1"/>
          </a:p>
        </p:txBody>
      </p:sp>
      <p:sp>
        <p:nvSpPr>
          <p:cNvPr id="255" name="Google Shape;255;p23"/>
          <p:cNvSpPr/>
          <p:nvPr/>
        </p:nvSpPr>
        <p:spPr>
          <a:xfrm>
            <a:off x="2626850" y="1820600"/>
            <a:ext cx="2185500" cy="2169000"/>
          </a:xfrm>
          <a:prstGeom prst="rightArrowCallout">
            <a:avLst>
              <a:gd fmla="val 22722" name="adj1"/>
              <a:gd fmla="val 19918" name="adj2"/>
              <a:gd fmla="val 13660" name="adj3"/>
              <a:gd fmla="val 80302" name="adj4"/>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Germany sent a naval cruiser to intervene on 1 July. Britain responded by sending battleships to Morocco, as they did not want Germany to build a naval base.</a:t>
            </a:r>
            <a:endParaRPr>
              <a:solidFill>
                <a:srgbClr val="FFFFFF"/>
              </a:solidFill>
            </a:endParaRPr>
          </a:p>
        </p:txBody>
      </p:sp>
      <p:pic>
        <p:nvPicPr>
          <p:cNvPr id="256" name="Google Shape;256;p23"/>
          <p:cNvPicPr preferRelativeResize="0"/>
          <p:nvPr/>
        </p:nvPicPr>
        <p:blipFill>
          <a:blip r:embed="rId5">
            <a:alphaModFix/>
          </a:blip>
          <a:stretch>
            <a:fillRect/>
          </a:stretch>
        </p:blipFill>
        <p:spPr>
          <a:xfrm>
            <a:off x="2873764" y="3989601"/>
            <a:ext cx="1368876" cy="942425"/>
          </a:xfrm>
          <a:prstGeom prst="rect">
            <a:avLst/>
          </a:prstGeom>
          <a:noFill/>
          <a:ln>
            <a:noFill/>
          </a:ln>
        </p:spPr>
      </p:pic>
      <p:pic>
        <p:nvPicPr>
          <p:cNvPr id="257" name="Google Shape;257;p23"/>
          <p:cNvPicPr preferRelativeResize="0"/>
          <p:nvPr/>
        </p:nvPicPr>
        <p:blipFill>
          <a:blip r:embed="rId6">
            <a:alphaModFix/>
          </a:blip>
          <a:stretch>
            <a:fillRect/>
          </a:stretch>
        </p:blipFill>
        <p:spPr>
          <a:xfrm rot="-535990">
            <a:off x="5226327" y="4093418"/>
            <a:ext cx="640155" cy="427376"/>
          </a:xfrm>
          <a:prstGeom prst="rect">
            <a:avLst/>
          </a:prstGeom>
          <a:noFill/>
          <a:ln cap="flat" cmpd="sng" w="9525">
            <a:solidFill>
              <a:srgbClr val="000000"/>
            </a:solidFill>
            <a:prstDash val="solid"/>
            <a:round/>
            <a:headEnd len="sm" w="sm" type="none"/>
            <a:tailEnd len="sm" w="sm" type="none"/>
          </a:ln>
        </p:spPr>
      </p:pic>
      <p:pic>
        <p:nvPicPr>
          <p:cNvPr id="258" name="Google Shape;258;p23"/>
          <p:cNvPicPr preferRelativeResize="0"/>
          <p:nvPr/>
        </p:nvPicPr>
        <p:blipFill>
          <a:blip r:embed="rId7">
            <a:alphaModFix/>
          </a:blip>
          <a:stretch>
            <a:fillRect/>
          </a:stretch>
        </p:blipFill>
        <p:spPr>
          <a:xfrm rot="684303">
            <a:off x="5568375" y="4416803"/>
            <a:ext cx="660678" cy="397103"/>
          </a:xfrm>
          <a:prstGeom prst="rect">
            <a:avLst/>
          </a:prstGeom>
          <a:noFill/>
          <a:ln cap="flat" cmpd="sng" w="9525">
            <a:solidFill>
              <a:srgbClr val="000000"/>
            </a:solidFill>
            <a:prstDash val="solid"/>
            <a:round/>
            <a:headEnd len="sm" w="sm" type="none"/>
            <a:tailEnd len="sm" w="sm" type="none"/>
          </a:ln>
        </p:spPr>
      </p:pic>
      <p:pic>
        <p:nvPicPr>
          <p:cNvPr id="259" name="Google Shape;259;p23"/>
          <p:cNvPicPr preferRelativeResize="0"/>
          <p:nvPr/>
        </p:nvPicPr>
        <p:blipFill>
          <a:blip r:embed="rId8">
            <a:alphaModFix/>
          </a:blip>
          <a:stretch>
            <a:fillRect/>
          </a:stretch>
        </p:blipFill>
        <p:spPr>
          <a:xfrm>
            <a:off x="7753900" y="4046302"/>
            <a:ext cx="698500" cy="698500"/>
          </a:xfrm>
          <a:prstGeom prst="rect">
            <a:avLst/>
          </a:prstGeom>
          <a:noFill/>
          <a:ln>
            <a:noFill/>
          </a:ln>
        </p:spPr>
      </p:pic>
      <p:pic>
        <p:nvPicPr>
          <p:cNvPr id="260" name="Google Shape;260;p23"/>
          <p:cNvPicPr preferRelativeResize="0"/>
          <p:nvPr/>
        </p:nvPicPr>
        <p:blipFill>
          <a:blip r:embed="rId6">
            <a:alphaModFix/>
          </a:blip>
          <a:stretch>
            <a:fillRect/>
          </a:stretch>
        </p:blipFill>
        <p:spPr>
          <a:xfrm rot="-1989">
            <a:off x="7084350" y="4031907"/>
            <a:ext cx="536515" cy="358190"/>
          </a:xfrm>
          <a:prstGeom prst="rect">
            <a:avLst/>
          </a:prstGeom>
          <a:noFill/>
          <a:ln cap="flat" cmpd="sng" w="9525">
            <a:solidFill>
              <a:srgbClr val="000000"/>
            </a:solidFill>
            <a:prstDash val="solid"/>
            <a:round/>
            <a:headEnd len="sm" w="sm" type="none"/>
            <a:tailEnd len="sm" w="sm" type="none"/>
          </a:ln>
        </p:spPr>
      </p:pic>
      <p:pic>
        <p:nvPicPr>
          <p:cNvPr id="261" name="Google Shape;261;p23"/>
          <p:cNvPicPr preferRelativeResize="0"/>
          <p:nvPr/>
        </p:nvPicPr>
        <p:blipFill>
          <a:blip r:embed="rId9">
            <a:alphaModFix/>
          </a:blip>
          <a:stretch>
            <a:fillRect/>
          </a:stretch>
        </p:blipFill>
        <p:spPr>
          <a:xfrm rot="709049">
            <a:off x="5967869" y="4080677"/>
            <a:ext cx="513272" cy="342163"/>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24"/>
          <p:cNvSpPr/>
          <p:nvPr/>
        </p:nvSpPr>
        <p:spPr>
          <a:xfrm>
            <a:off x="236400" y="235050"/>
            <a:ext cx="8697000" cy="4709700"/>
          </a:xfrm>
          <a:prstGeom prst="rect">
            <a:avLst/>
          </a:prstGeom>
          <a:gradFill>
            <a:gsLst>
              <a:gs pos="0">
                <a:srgbClr val="F5D0D0"/>
              </a:gs>
              <a:gs pos="100000">
                <a:srgbClr val="D96868"/>
              </a:gs>
            </a:gsLst>
            <a:lin ang="5400012"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67" name="Google Shape;267;p24"/>
          <p:cNvGrpSpPr/>
          <p:nvPr/>
        </p:nvGrpSpPr>
        <p:grpSpPr>
          <a:xfrm>
            <a:off x="323074" y="443963"/>
            <a:ext cx="837539" cy="601477"/>
            <a:chOff x="1926350" y="995225"/>
            <a:chExt cx="428650" cy="356600"/>
          </a:xfrm>
        </p:grpSpPr>
        <p:sp>
          <p:nvSpPr>
            <p:cNvPr id="268" name="Google Shape;268;p24"/>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24"/>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24"/>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4"/>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2" name="Google Shape;272;p24"/>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73" name="Google Shape;273;p24"/>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the crises in Morocco (1905 and 1911) and the Balkans (1908–1909), and their effects on international relations</a:t>
            </a:r>
            <a:endParaRPr b="1" sz="2000">
              <a:latin typeface="Roboto"/>
              <a:ea typeface="Roboto"/>
              <a:cs typeface="Roboto"/>
              <a:sym typeface="Roboto"/>
            </a:endParaRPr>
          </a:p>
        </p:txBody>
      </p:sp>
      <p:sp>
        <p:nvSpPr>
          <p:cNvPr id="274" name="Google Shape;274;p24"/>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5" name="Google Shape;275;p24"/>
          <p:cNvPicPr preferRelativeResize="0"/>
          <p:nvPr/>
        </p:nvPicPr>
        <p:blipFill rotWithShape="1">
          <a:blip r:embed="rId3">
            <a:alphaModFix/>
          </a:blip>
          <a:srcRect b="0" l="0" r="34115" t="0"/>
          <a:stretch/>
        </p:blipFill>
        <p:spPr>
          <a:xfrm>
            <a:off x="851263" y="3062375"/>
            <a:ext cx="1362273" cy="908174"/>
          </a:xfrm>
          <a:prstGeom prst="rect">
            <a:avLst/>
          </a:prstGeom>
          <a:noFill/>
          <a:ln cap="flat" cmpd="sng" w="9525">
            <a:solidFill>
              <a:srgbClr val="000000"/>
            </a:solidFill>
            <a:prstDash val="solid"/>
            <a:round/>
            <a:headEnd len="sm" w="sm" type="none"/>
            <a:tailEnd len="sm" w="sm" type="none"/>
          </a:ln>
        </p:spPr>
      </p:pic>
      <p:sp>
        <p:nvSpPr>
          <p:cNvPr id="276" name="Google Shape;276;p24"/>
          <p:cNvSpPr/>
          <p:nvPr/>
        </p:nvSpPr>
        <p:spPr>
          <a:xfrm>
            <a:off x="611088" y="1383224"/>
            <a:ext cx="2432700" cy="1241100"/>
          </a:xfrm>
          <a:prstGeom prst="wedgeRectCallout">
            <a:avLst>
              <a:gd fmla="val 2690" name="adj1"/>
              <a:gd fmla="val 79477" name="adj2"/>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In October 1908, Austria-Hungary proclaimed its annexation of the Balkan provinces of Bosnia and Herzegovina.</a:t>
            </a:r>
            <a:endParaRPr/>
          </a:p>
        </p:txBody>
      </p:sp>
      <p:sp>
        <p:nvSpPr>
          <p:cNvPr id="277" name="Google Shape;277;p24"/>
          <p:cNvSpPr/>
          <p:nvPr/>
        </p:nvSpPr>
        <p:spPr>
          <a:xfrm>
            <a:off x="3310738" y="1383225"/>
            <a:ext cx="2432700" cy="1825800"/>
          </a:xfrm>
          <a:prstGeom prst="wedgeRectCallout">
            <a:avLst>
              <a:gd fmla="val 117" name="adj1"/>
              <a:gd fmla="val 76956" name="adj2"/>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Although </a:t>
            </a:r>
            <a:r>
              <a:rPr lang="en">
                <a:solidFill>
                  <a:schemeClr val="dk1"/>
                </a:solidFill>
              </a:rPr>
              <a:t>Bosnia and Herzegovina were officially part of the Ottoman Empire,</a:t>
            </a:r>
            <a:r>
              <a:rPr lang="en"/>
              <a:t> </a:t>
            </a:r>
            <a:r>
              <a:rPr lang="en"/>
              <a:t>Austria-Hungary had the right to occupy and administer the dual provinces </a:t>
            </a:r>
            <a:r>
              <a:rPr lang="en">
                <a:solidFill>
                  <a:schemeClr val="dk1"/>
                </a:solidFill>
              </a:rPr>
              <a:t>since t</a:t>
            </a:r>
            <a:r>
              <a:rPr lang="en">
                <a:solidFill>
                  <a:schemeClr val="dk1"/>
                </a:solidFill>
              </a:rPr>
              <a:t>he Congress of Berlin in 1878</a:t>
            </a:r>
            <a:r>
              <a:rPr lang="en"/>
              <a:t>.</a:t>
            </a:r>
            <a:endParaRPr/>
          </a:p>
        </p:txBody>
      </p:sp>
      <p:pic>
        <p:nvPicPr>
          <p:cNvPr id="278" name="Google Shape;278;p24"/>
          <p:cNvPicPr preferRelativeResize="0"/>
          <p:nvPr/>
        </p:nvPicPr>
        <p:blipFill>
          <a:blip r:embed="rId4">
            <a:alphaModFix/>
          </a:blip>
          <a:stretch>
            <a:fillRect/>
          </a:stretch>
        </p:blipFill>
        <p:spPr>
          <a:xfrm>
            <a:off x="6877163" y="3062375"/>
            <a:ext cx="1362263" cy="908175"/>
          </a:xfrm>
          <a:prstGeom prst="rect">
            <a:avLst/>
          </a:prstGeom>
          <a:noFill/>
          <a:ln cap="flat" cmpd="sng" w="9525">
            <a:solidFill>
              <a:srgbClr val="000000"/>
            </a:solidFill>
            <a:prstDash val="solid"/>
            <a:round/>
            <a:headEnd len="sm" w="sm" type="none"/>
            <a:tailEnd len="sm" w="sm" type="none"/>
          </a:ln>
        </p:spPr>
      </p:pic>
      <p:sp>
        <p:nvSpPr>
          <p:cNvPr id="279" name="Google Shape;279;p24"/>
          <p:cNvSpPr/>
          <p:nvPr/>
        </p:nvSpPr>
        <p:spPr>
          <a:xfrm>
            <a:off x="6100213" y="1383225"/>
            <a:ext cx="2432700" cy="1241100"/>
          </a:xfrm>
          <a:prstGeom prst="wedgeRectCallout">
            <a:avLst>
              <a:gd fmla="val -890" name="adj1"/>
              <a:gd fmla="val 76114" name="adj2"/>
            </a:avLst>
          </a:prstGeom>
          <a:solidFill>
            <a:srgbClr val="FFFFFF"/>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Russia yielded to the annexation but proceeded to provoke anti-Austrian sentiment in the Balkan region.</a:t>
            </a:r>
            <a:endParaRPr/>
          </a:p>
        </p:txBody>
      </p:sp>
      <p:pic>
        <p:nvPicPr>
          <p:cNvPr id="280" name="Google Shape;280;p24"/>
          <p:cNvPicPr preferRelativeResize="0"/>
          <p:nvPr/>
        </p:nvPicPr>
        <p:blipFill>
          <a:blip r:embed="rId5">
            <a:alphaModFix/>
          </a:blip>
          <a:stretch>
            <a:fillRect/>
          </a:stretch>
        </p:blipFill>
        <p:spPr>
          <a:xfrm>
            <a:off x="3770288" y="3769949"/>
            <a:ext cx="1513605" cy="908176"/>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4" name="Shape 284"/>
        <p:cNvGrpSpPr/>
        <p:nvPr/>
      </p:nvGrpSpPr>
      <p:grpSpPr>
        <a:xfrm>
          <a:off x="0" y="0"/>
          <a:ext cx="0" cy="0"/>
          <a:chOff x="0" y="0"/>
          <a:chExt cx="0" cy="0"/>
        </a:xfrm>
      </p:grpSpPr>
      <p:grpSp>
        <p:nvGrpSpPr>
          <p:cNvPr id="285" name="Google Shape;285;p25"/>
          <p:cNvGrpSpPr/>
          <p:nvPr/>
        </p:nvGrpSpPr>
        <p:grpSpPr>
          <a:xfrm>
            <a:off x="323074" y="443963"/>
            <a:ext cx="837539" cy="601477"/>
            <a:chOff x="1926350" y="995225"/>
            <a:chExt cx="428650" cy="356600"/>
          </a:xfrm>
        </p:grpSpPr>
        <p:sp>
          <p:nvSpPr>
            <p:cNvPr id="286" name="Google Shape;286;p25"/>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5"/>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25"/>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25"/>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0" name="Google Shape;290;p25"/>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291" name="Google Shape;291;p25"/>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Anglo-German rivalry: Britain and challenges to Splendid Isolation, and Kaiser Wilhelm’s aims in foreign policy, including Weltpolitik</a:t>
            </a:r>
            <a:endParaRPr b="1" sz="2000">
              <a:latin typeface="Roboto"/>
              <a:ea typeface="Roboto"/>
              <a:cs typeface="Roboto"/>
              <a:sym typeface="Roboto"/>
            </a:endParaRPr>
          </a:p>
        </p:txBody>
      </p:sp>
      <p:sp>
        <p:nvSpPr>
          <p:cNvPr id="292" name="Google Shape;292;p25"/>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25"/>
          <p:cNvSpPr/>
          <p:nvPr/>
        </p:nvSpPr>
        <p:spPr>
          <a:xfrm>
            <a:off x="1000575" y="2580700"/>
            <a:ext cx="3285300" cy="2032800"/>
          </a:xfrm>
          <a:prstGeom prst="verticalScroll">
            <a:avLst>
              <a:gd fmla="val 12500" name="adj"/>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WELTPOLITIK</a:t>
            </a:r>
            <a:endParaRPr b="1"/>
          </a:p>
          <a:p>
            <a:pPr indent="0" lvl="0" marL="0" rtl="0" algn="ctr">
              <a:spcBef>
                <a:spcPts val="0"/>
              </a:spcBef>
              <a:spcAft>
                <a:spcPts val="0"/>
              </a:spcAft>
              <a:buNone/>
            </a:pPr>
            <a:r>
              <a:t/>
            </a:r>
            <a:endParaRPr/>
          </a:p>
          <a:p>
            <a:pPr indent="0" lvl="0" marL="0" rtl="0" algn="ctr">
              <a:spcBef>
                <a:spcPts val="0"/>
              </a:spcBef>
              <a:spcAft>
                <a:spcPts val="0"/>
              </a:spcAft>
              <a:buNone/>
            </a:pPr>
            <a:r>
              <a:rPr lang="en"/>
              <a:t>German for “world politics”.</a:t>
            </a:r>
            <a:endParaRPr/>
          </a:p>
          <a:p>
            <a:pPr indent="0" lvl="0" marL="0" rtl="0" algn="ctr">
              <a:spcBef>
                <a:spcPts val="0"/>
              </a:spcBef>
              <a:spcAft>
                <a:spcPts val="0"/>
              </a:spcAft>
              <a:buNone/>
            </a:pPr>
            <a:r>
              <a:rPr lang="en"/>
              <a:t>A foreign policy adopted by the German Empire during the rule of Kaiser Wilhelm II with the focus on imperialism and colonial policies and the goal to make Germany a global power.</a:t>
            </a:r>
            <a:endParaRPr/>
          </a:p>
          <a:p>
            <a:pPr indent="0" lvl="0" marL="0" rtl="0" algn="ctr">
              <a:spcBef>
                <a:spcPts val="0"/>
              </a:spcBef>
              <a:spcAft>
                <a:spcPts val="0"/>
              </a:spcAft>
              <a:buNone/>
            </a:pPr>
            <a:r>
              <a:t/>
            </a:r>
            <a:endParaRPr/>
          </a:p>
        </p:txBody>
      </p:sp>
      <p:pic>
        <p:nvPicPr>
          <p:cNvPr id="294" name="Google Shape;294;p25"/>
          <p:cNvPicPr preferRelativeResize="0"/>
          <p:nvPr/>
        </p:nvPicPr>
        <p:blipFill rotWithShape="1">
          <a:blip r:embed="rId3">
            <a:alphaModFix/>
          </a:blip>
          <a:srcRect b="23005" l="0" r="0" t="0"/>
          <a:stretch/>
        </p:blipFill>
        <p:spPr>
          <a:xfrm>
            <a:off x="3355550" y="3452175"/>
            <a:ext cx="2101000" cy="1465199"/>
          </a:xfrm>
          <a:prstGeom prst="rect">
            <a:avLst/>
          </a:prstGeom>
          <a:noFill/>
          <a:ln>
            <a:noFill/>
          </a:ln>
        </p:spPr>
      </p:pic>
      <p:sp>
        <p:nvSpPr>
          <p:cNvPr id="295" name="Google Shape;295;p25"/>
          <p:cNvSpPr/>
          <p:nvPr/>
        </p:nvSpPr>
        <p:spPr>
          <a:xfrm>
            <a:off x="4890350" y="2539900"/>
            <a:ext cx="2925600" cy="2220600"/>
          </a:xfrm>
          <a:prstGeom prst="wedgeRectCallout">
            <a:avLst>
              <a:gd fmla="val -60230" name="adj1"/>
              <a:gd fmla="val -4778" name="adj2"/>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FFFFFF"/>
                </a:solidFill>
              </a:rPr>
              <a:t>Kaiser Wilhelm supported policies of colonization through his decisions on:</a:t>
            </a:r>
            <a:endParaRPr>
              <a:solidFill>
                <a:srgbClr val="FFFFFF"/>
              </a:solidFill>
            </a:endParaRPr>
          </a:p>
          <a:p>
            <a:pPr indent="-317500" lvl="0" marL="457200" rtl="0" algn="l">
              <a:spcBef>
                <a:spcPts val="0"/>
              </a:spcBef>
              <a:spcAft>
                <a:spcPts val="0"/>
              </a:spcAft>
              <a:buClr>
                <a:srgbClr val="FFFFFF"/>
              </a:buClr>
              <a:buSzPts val="1400"/>
              <a:buChar char="●"/>
            </a:pPr>
            <a:r>
              <a:rPr lang="en">
                <a:solidFill>
                  <a:srgbClr val="FFFFFF"/>
                </a:solidFill>
              </a:rPr>
              <a:t>The </a:t>
            </a:r>
            <a:r>
              <a:rPr lang="en">
                <a:solidFill>
                  <a:srgbClr val="FFFFFF"/>
                </a:solidFill>
              </a:rPr>
              <a:t>Kruger telegram in 1896</a:t>
            </a:r>
            <a:endParaRPr>
              <a:solidFill>
                <a:srgbClr val="FFFFFF"/>
              </a:solidFill>
            </a:endParaRPr>
          </a:p>
          <a:p>
            <a:pPr indent="-317500" lvl="0" marL="457200" rtl="0" algn="l">
              <a:spcBef>
                <a:spcPts val="0"/>
              </a:spcBef>
              <a:spcAft>
                <a:spcPts val="0"/>
              </a:spcAft>
              <a:buClr>
                <a:srgbClr val="FFFFFF"/>
              </a:buClr>
              <a:buSzPts val="1400"/>
              <a:buChar char="●"/>
            </a:pPr>
            <a:r>
              <a:rPr lang="en">
                <a:solidFill>
                  <a:srgbClr val="FFFFFF"/>
                </a:solidFill>
              </a:rPr>
              <a:t>The Herero and Namaqua genocide beginning 1904</a:t>
            </a:r>
            <a:endParaRPr>
              <a:solidFill>
                <a:srgbClr val="FFFFFF"/>
              </a:solidFill>
            </a:endParaRPr>
          </a:p>
          <a:p>
            <a:pPr indent="-317500" lvl="0" marL="457200" rtl="0" algn="l">
              <a:spcBef>
                <a:spcPts val="0"/>
              </a:spcBef>
              <a:spcAft>
                <a:spcPts val="0"/>
              </a:spcAft>
              <a:buClr>
                <a:srgbClr val="FFFFFF"/>
              </a:buClr>
              <a:buSzPts val="1400"/>
              <a:buChar char="●"/>
            </a:pPr>
            <a:r>
              <a:rPr lang="en">
                <a:solidFill>
                  <a:srgbClr val="FFFFFF"/>
                </a:solidFill>
              </a:rPr>
              <a:t>Suppression of the Maji Maji Rebellion beginning 1907</a:t>
            </a:r>
            <a:endParaRPr>
              <a:solidFill>
                <a:srgbClr val="FFFFFF"/>
              </a:solidFill>
            </a:endParaRPr>
          </a:p>
          <a:p>
            <a:pPr indent="-317500" lvl="0" marL="457200" rtl="0" algn="l">
              <a:spcBef>
                <a:spcPts val="0"/>
              </a:spcBef>
              <a:spcAft>
                <a:spcPts val="0"/>
              </a:spcAft>
              <a:buClr>
                <a:srgbClr val="FFFFFF"/>
              </a:buClr>
              <a:buSzPts val="1400"/>
              <a:buChar char="●"/>
            </a:pPr>
            <a:r>
              <a:rPr lang="en">
                <a:solidFill>
                  <a:srgbClr val="FFFFFF"/>
                </a:solidFill>
              </a:rPr>
              <a:t>First and Second Moroccan Crisis of 1905 and 1911</a:t>
            </a:r>
            <a:endParaRPr>
              <a:solidFill>
                <a:srgbClr val="FFFFFF"/>
              </a:solidFill>
            </a:endParaRPr>
          </a:p>
        </p:txBody>
      </p:sp>
      <p:sp>
        <p:nvSpPr>
          <p:cNvPr id="296" name="Google Shape;296;p25"/>
          <p:cNvSpPr txBox="1"/>
          <p:nvPr/>
        </p:nvSpPr>
        <p:spPr>
          <a:xfrm>
            <a:off x="814638" y="1335875"/>
            <a:ext cx="7514700" cy="11178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SPLENDID ISOLATION</a:t>
            </a:r>
            <a:r>
              <a:rPr b="1" lang="en" sz="1500">
                <a:solidFill>
                  <a:srgbClr val="3C78D8"/>
                </a:solidFill>
                <a:latin typeface="Roboto"/>
                <a:ea typeface="Roboto"/>
                <a:cs typeface="Roboto"/>
                <a:sym typeface="Roboto"/>
              </a:rPr>
              <a:t>. </a:t>
            </a:r>
            <a:r>
              <a:rPr lang="en" sz="1500">
                <a:latin typeface="Roboto"/>
                <a:ea typeface="Roboto"/>
                <a:cs typeface="Roboto"/>
                <a:sym typeface="Roboto"/>
              </a:rPr>
              <a:t> </a:t>
            </a:r>
            <a:r>
              <a:rPr lang="en" sz="1500">
                <a:solidFill>
                  <a:schemeClr val="dk1"/>
                </a:solidFill>
                <a:latin typeface="Roboto"/>
                <a:ea typeface="Roboto"/>
                <a:cs typeface="Roboto"/>
                <a:sym typeface="Roboto"/>
              </a:rPr>
              <a:t>Britain’s policy of “splendid isolation” is a diplomatic practice of avoiding fixed alliances with other Great Powers in Europe. This policy was upheld from the policy’s emergence in 1822 until its termination with Entente Cordiale in 1904 and its reversal during the Second Boer War from 1899 to 1902.</a:t>
            </a:r>
            <a:endParaRPr sz="1500">
              <a:latin typeface="Roboto"/>
              <a:ea typeface="Roboto"/>
              <a:cs typeface="Roboto"/>
              <a:sym typeface="Roboto"/>
            </a:endParaRPr>
          </a:p>
        </p:txBody>
      </p:sp>
      <p:pic>
        <p:nvPicPr>
          <p:cNvPr id="297" name="Google Shape;297;p25"/>
          <p:cNvPicPr preferRelativeResize="0"/>
          <p:nvPr/>
        </p:nvPicPr>
        <p:blipFill>
          <a:blip r:embed="rId4">
            <a:alphaModFix/>
          </a:blip>
          <a:stretch>
            <a:fillRect/>
          </a:stretch>
        </p:blipFill>
        <p:spPr>
          <a:xfrm rot="684285">
            <a:off x="420781" y="1340273"/>
            <a:ext cx="435841" cy="261953"/>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grpSp>
        <p:nvGrpSpPr>
          <p:cNvPr id="302" name="Google Shape;302;p26"/>
          <p:cNvGrpSpPr/>
          <p:nvPr/>
        </p:nvGrpSpPr>
        <p:grpSpPr>
          <a:xfrm>
            <a:off x="323074" y="443963"/>
            <a:ext cx="837539" cy="601477"/>
            <a:chOff x="1926350" y="995225"/>
            <a:chExt cx="428650" cy="356600"/>
          </a:xfrm>
        </p:grpSpPr>
        <p:sp>
          <p:nvSpPr>
            <p:cNvPr id="303" name="Google Shape;303;p26"/>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26"/>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6"/>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6"/>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07" name="Google Shape;307;p26"/>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08" name="Google Shape;308;p26"/>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Anglo-German rivalry: C</a:t>
            </a:r>
            <a:r>
              <a:rPr b="1" lang="en" sz="2000">
                <a:latin typeface="Roboto"/>
                <a:ea typeface="Roboto"/>
                <a:cs typeface="Roboto"/>
                <a:sym typeface="Roboto"/>
              </a:rPr>
              <a:t>olonial tensions, and European rearmament, including the Anglo-German naval race</a:t>
            </a:r>
            <a:endParaRPr b="1" sz="2000">
              <a:latin typeface="Roboto"/>
              <a:ea typeface="Roboto"/>
              <a:cs typeface="Roboto"/>
              <a:sym typeface="Roboto"/>
            </a:endParaRPr>
          </a:p>
        </p:txBody>
      </p:sp>
      <p:sp>
        <p:nvSpPr>
          <p:cNvPr id="309" name="Google Shape;309;p26"/>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26"/>
          <p:cNvSpPr txBox="1"/>
          <p:nvPr/>
        </p:nvSpPr>
        <p:spPr>
          <a:xfrm>
            <a:off x="323075" y="1360375"/>
            <a:ext cx="2248800" cy="33501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THE ANGLO-GERMAN NAVAL RACE.</a:t>
            </a:r>
            <a:r>
              <a:rPr lang="en" sz="1500">
                <a:latin typeface="Roboto"/>
                <a:ea typeface="Roboto"/>
                <a:cs typeface="Roboto"/>
                <a:sym typeface="Roboto"/>
              </a:rPr>
              <a:t> </a:t>
            </a:r>
            <a:r>
              <a:rPr lang="en" sz="1500">
                <a:solidFill>
                  <a:schemeClr val="dk1"/>
                </a:solidFill>
                <a:latin typeface="Roboto"/>
                <a:ea typeface="Roboto"/>
                <a:cs typeface="Roboto"/>
                <a:sym typeface="Roboto"/>
              </a:rPr>
              <a:t>Germany and Britain engaged in a Naval Race that lasted from 1898 to 1912. </a:t>
            </a:r>
            <a:endParaRPr sz="1500">
              <a:solidFill>
                <a:schemeClr val="dk1"/>
              </a:solidFill>
              <a:latin typeface="Roboto"/>
              <a:ea typeface="Roboto"/>
              <a:cs typeface="Roboto"/>
              <a:sym typeface="Roboto"/>
            </a:endParaRPr>
          </a:p>
          <a:p>
            <a:pPr indent="0" lvl="0" marL="0" rtl="0" algn="l">
              <a:spcBef>
                <a:spcPts val="0"/>
              </a:spcBef>
              <a:spcAft>
                <a:spcPts val="0"/>
              </a:spcAft>
              <a:buNone/>
            </a:pPr>
            <a:r>
              <a:rPr b="1" lang="en" sz="1500">
                <a:solidFill>
                  <a:srgbClr val="3C78D8"/>
                </a:solidFill>
                <a:latin typeface="Roboto"/>
                <a:ea typeface="Roboto"/>
                <a:cs typeface="Roboto"/>
                <a:sym typeface="Roboto"/>
              </a:rPr>
              <a:t>BACKGROUND. </a:t>
            </a:r>
            <a:r>
              <a:rPr lang="en" sz="1500">
                <a:solidFill>
                  <a:schemeClr val="dk1"/>
                </a:solidFill>
                <a:latin typeface="Roboto"/>
                <a:ea typeface="Roboto"/>
                <a:cs typeface="Roboto"/>
                <a:sym typeface="Roboto"/>
              </a:rPr>
              <a:t>In 1897, </a:t>
            </a:r>
            <a:r>
              <a:rPr lang="en" sz="1500">
                <a:solidFill>
                  <a:schemeClr val="dk1"/>
                </a:solidFill>
                <a:latin typeface="Roboto"/>
                <a:ea typeface="Roboto"/>
                <a:cs typeface="Roboto"/>
                <a:sym typeface="Roboto"/>
              </a:rPr>
              <a:t>German Admiral Alfred von Tirpitz planned to make a “fleet in being” to force Britain to give up its “splendid isolation”. At the time, Britain had the largest naval fleet in the world.</a:t>
            </a:r>
            <a:endParaRPr sz="1500">
              <a:latin typeface="Roboto"/>
              <a:ea typeface="Roboto"/>
              <a:cs typeface="Roboto"/>
              <a:sym typeface="Roboto"/>
            </a:endParaRPr>
          </a:p>
        </p:txBody>
      </p:sp>
      <p:sp>
        <p:nvSpPr>
          <p:cNvPr id="311" name="Google Shape;311;p26"/>
          <p:cNvSpPr txBox="1"/>
          <p:nvPr/>
        </p:nvSpPr>
        <p:spPr>
          <a:xfrm>
            <a:off x="4971025" y="1813975"/>
            <a:ext cx="3905400" cy="28965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With Kaiser Wilhelm on board with the plan, five German Fleet Acts were passed in 1898, 1900, 1906, 1908, and 1912 to fund the construction of a German fleet two-thirds as big as the British Navy. </a:t>
            </a:r>
            <a:r>
              <a:rPr lang="en" sz="1500">
                <a:solidFill>
                  <a:schemeClr val="dk1"/>
                </a:solidFill>
                <a:latin typeface="Roboto"/>
                <a:ea typeface="Roboto"/>
                <a:cs typeface="Roboto"/>
                <a:sym typeface="Roboto"/>
              </a:rPr>
              <a:t>The Second Boer War and the Boxer Rebellion secured passage of the Second Navy Law. Worry increased on the side of the British and so, in 1904, newly appointed Admiral John Fisher reorganised the Royal Navy and set out to revolutionise battleships by creating dreadnoughts.</a:t>
            </a:r>
            <a:endParaRPr sz="1500">
              <a:latin typeface="Roboto"/>
              <a:ea typeface="Roboto"/>
              <a:cs typeface="Roboto"/>
              <a:sym typeface="Roboto"/>
            </a:endParaRPr>
          </a:p>
        </p:txBody>
      </p:sp>
      <p:sp>
        <p:nvSpPr>
          <p:cNvPr id="312" name="Google Shape;312;p26"/>
          <p:cNvSpPr txBox="1"/>
          <p:nvPr/>
        </p:nvSpPr>
        <p:spPr>
          <a:xfrm>
            <a:off x="4479500" y="960875"/>
            <a:ext cx="4606200" cy="98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A “fleet in being” is a naval fleet that does not leave port but poses sufficient threat to force the enemy to deploy guarding forces against it.</a:t>
            </a:r>
            <a:endParaRPr sz="1500">
              <a:latin typeface="Roboto"/>
              <a:ea typeface="Roboto"/>
              <a:cs typeface="Roboto"/>
              <a:sym typeface="Roboto"/>
            </a:endParaRPr>
          </a:p>
        </p:txBody>
      </p:sp>
      <p:grpSp>
        <p:nvGrpSpPr>
          <p:cNvPr id="313" name="Google Shape;313;p26"/>
          <p:cNvGrpSpPr/>
          <p:nvPr/>
        </p:nvGrpSpPr>
        <p:grpSpPr>
          <a:xfrm>
            <a:off x="4336092" y="1149150"/>
            <a:ext cx="194048" cy="316335"/>
            <a:chOff x="6730350" y="2315900"/>
            <a:chExt cx="257700" cy="420100"/>
          </a:xfrm>
        </p:grpSpPr>
        <p:sp>
          <p:nvSpPr>
            <p:cNvPr id="314" name="Google Shape;314;p26"/>
            <p:cNvSpPr/>
            <p:nvPr/>
          </p:nvSpPr>
          <p:spPr>
            <a:xfrm>
              <a:off x="6807900" y="2671250"/>
              <a:ext cx="102600" cy="22625"/>
            </a:xfrm>
            <a:custGeom>
              <a:rect b="b" l="l" r="r" t="t"/>
              <a:pathLst>
                <a:path extrusionOk="0" h="905" w="4104">
                  <a:moveTo>
                    <a:pt x="1" y="1"/>
                  </a:moveTo>
                  <a:lnTo>
                    <a:pt x="1" y="905"/>
                  </a:lnTo>
                  <a:lnTo>
                    <a:pt x="4104" y="905"/>
                  </a:lnTo>
                  <a:lnTo>
                    <a:pt x="410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6"/>
            <p:cNvSpPr/>
            <p:nvPr/>
          </p:nvSpPr>
          <p:spPr>
            <a:xfrm>
              <a:off x="6807900" y="2636450"/>
              <a:ext cx="102600" cy="22625"/>
            </a:xfrm>
            <a:custGeom>
              <a:rect b="b" l="l" r="r" t="t"/>
              <a:pathLst>
                <a:path extrusionOk="0" h="905" w="4104">
                  <a:moveTo>
                    <a:pt x="1" y="1"/>
                  </a:moveTo>
                  <a:lnTo>
                    <a:pt x="1" y="905"/>
                  </a:lnTo>
                  <a:lnTo>
                    <a:pt x="4104" y="905"/>
                  </a:lnTo>
                  <a:lnTo>
                    <a:pt x="410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26"/>
            <p:cNvSpPr/>
            <p:nvPr/>
          </p:nvSpPr>
          <p:spPr>
            <a:xfrm>
              <a:off x="6807900" y="2706075"/>
              <a:ext cx="102600" cy="29925"/>
            </a:xfrm>
            <a:custGeom>
              <a:rect b="b" l="l" r="r" t="t"/>
              <a:pathLst>
                <a:path extrusionOk="0" h="1197" w="4104">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26"/>
            <p:cNvSpPr/>
            <p:nvPr/>
          </p:nvSpPr>
          <p:spPr>
            <a:xfrm>
              <a:off x="6811575" y="2463675"/>
              <a:ext cx="95275" cy="160600"/>
            </a:xfrm>
            <a:custGeom>
              <a:rect b="b" l="l" r="r" t="t"/>
              <a:pathLst>
                <a:path extrusionOk="0" h="6424" w="3811">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26"/>
            <p:cNvSpPr/>
            <p:nvPr/>
          </p:nvSpPr>
          <p:spPr>
            <a:xfrm>
              <a:off x="6730350" y="2315900"/>
              <a:ext cx="257700" cy="308375"/>
            </a:xfrm>
            <a:custGeom>
              <a:rect b="b" l="l" r="r" t="t"/>
              <a:pathLst>
                <a:path extrusionOk="0" h="12335" w="10308">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319" name="Google Shape;319;p26"/>
          <p:cNvPicPr preferRelativeResize="0"/>
          <p:nvPr/>
        </p:nvPicPr>
        <p:blipFill rotWithShape="1">
          <a:blip r:embed="rId3">
            <a:alphaModFix/>
          </a:blip>
          <a:srcRect b="9374" l="0" r="0" t="7076"/>
          <a:stretch/>
        </p:blipFill>
        <p:spPr>
          <a:xfrm>
            <a:off x="2690700" y="1847267"/>
            <a:ext cx="2185500" cy="2612834"/>
          </a:xfrm>
          <a:prstGeom prst="rect">
            <a:avLst/>
          </a:prstGeom>
          <a:noFill/>
          <a:ln cap="flat" cmpd="sng" w="19050">
            <a:solidFill>
              <a:srgbClr val="3C78D8"/>
            </a:solidFill>
            <a:prstDash val="solid"/>
            <a:round/>
            <a:headEnd len="sm" w="sm" type="none"/>
            <a:tailEnd len="sm" w="sm" type="none"/>
          </a:ln>
        </p:spPr>
      </p:pic>
      <p:sp>
        <p:nvSpPr>
          <p:cNvPr id="320" name="Google Shape;320;p26"/>
          <p:cNvSpPr txBox="1"/>
          <p:nvPr/>
        </p:nvSpPr>
        <p:spPr>
          <a:xfrm>
            <a:off x="2614500" y="4435600"/>
            <a:ext cx="2313900" cy="237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Portrait of Admiral Alfred von Tirpitz</a:t>
            </a:r>
            <a:endParaRPr b="1" i="1" sz="1000">
              <a:solidFill>
                <a:srgbClr val="FFFFFF"/>
              </a:solidFill>
              <a:highlight>
                <a:srgbClr val="0000FF"/>
              </a:highlight>
              <a:latin typeface="Roboto"/>
              <a:ea typeface="Roboto"/>
              <a:cs typeface="Roboto"/>
              <a:sym typeface="Robot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grpSp>
        <p:nvGrpSpPr>
          <p:cNvPr id="325" name="Google Shape;325;p27"/>
          <p:cNvGrpSpPr/>
          <p:nvPr/>
        </p:nvGrpSpPr>
        <p:grpSpPr>
          <a:xfrm>
            <a:off x="323074" y="443963"/>
            <a:ext cx="837539" cy="601477"/>
            <a:chOff x="1926350" y="995225"/>
            <a:chExt cx="428650" cy="356600"/>
          </a:xfrm>
        </p:grpSpPr>
        <p:sp>
          <p:nvSpPr>
            <p:cNvPr id="326" name="Google Shape;326;p27"/>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27"/>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27"/>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27"/>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0" name="Google Shape;330;p27"/>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31" name="Google Shape;331;p27"/>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Anglo-German rivalry: Colonial tensions, and European rearmament, including the Anglo-German naval race</a:t>
            </a:r>
            <a:endParaRPr b="1" sz="2000">
              <a:latin typeface="Roboto"/>
              <a:ea typeface="Roboto"/>
              <a:cs typeface="Roboto"/>
              <a:sym typeface="Roboto"/>
            </a:endParaRPr>
          </a:p>
        </p:txBody>
      </p:sp>
      <p:sp>
        <p:nvSpPr>
          <p:cNvPr id="332" name="Google Shape;332;p27"/>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7"/>
          <p:cNvSpPr txBox="1"/>
          <p:nvPr/>
        </p:nvSpPr>
        <p:spPr>
          <a:xfrm>
            <a:off x="3811775" y="1251525"/>
            <a:ext cx="3381000" cy="21618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In 1905, Tirpitz decided that the German fleet must rival the current building plan of the British. Despite much opposition, the Third Naval Law was passed in May 1906 because of the anti-British sentiment brought by </a:t>
            </a:r>
            <a:r>
              <a:rPr lang="en" sz="1500">
                <a:solidFill>
                  <a:schemeClr val="dk1"/>
                </a:solidFill>
                <a:latin typeface="Roboto"/>
                <a:ea typeface="Roboto"/>
                <a:cs typeface="Roboto"/>
                <a:sym typeface="Roboto"/>
              </a:rPr>
              <a:t>the Algeciras Conference. British leadership continued to design plans to besiege the German coast.  </a:t>
            </a:r>
            <a:endParaRPr sz="1500">
              <a:latin typeface="Roboto"/>
              <a:ea typeface="Roboto"/>
              <a:cs typeface="Roboto"/>
              <a:sym typeface="Roboto"/>
            </a:endParaRPr>
          </a:p>
        </p:txBody>
      </p:sp>
      <p:sp>
        <p:nvSpPr>
          <p:cNvPr id="334" name="Google Shape;334;p27"/>
          <p:cNvSpPr txBox="1"/>
          <p:nvPr/>
        </p:nvSpPr>
        <p:spPr>
          <a:xfrm>
            <a:off x="3811775" y="3413325"/>
            <a:ext cx="3381000" cy="14814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I</a:t>
            </a:r>
            <a:r>
              <a:rPr lang="en" sz="1500">
                <a:solidFill>
                  <a:schemeClr val="dk1"/>
                </a:solidFill>
                <a:latin typeface="Roboto"/>
                <a:ea typeface="Roboto"/>
                <a:cs typeface="Roboto"/>
                <a:sym typeface="Roboto"/>
              </a:rPr>
              <a:t>t was not until the passage of the Fourth Naval Law in 1908 that Britain began to be greatly alarmed by the buildup of Germany’s naval fleet and its anti-British stance, resulting in the British “Navy Scare” in 1909. </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latin typeface="Roboto"/>
              <a:ea typeface="Roboto"/>
              <a:cs typeface="Roboto"/>
              <a:sym typeface="Roboto"/>
            </a:endParaRPr>
          </a:p>
        </p:txBody>
      </p:sp>
      <p:grpSp>
        <p:nvGrpSpPr>
          <p:cNvPr id="335" name="Google Shape;335;p27"/>
          <p:cNvGrpSpPr/>
          <p:nvPr/>
        </p:nvGrpSpPr>
        <p:grpSpPr>
          <a:xfrm>
            <a:off x="280292" y="4136337"/>
            <a:ext cx="194048" cy="316335"/>
            <a:chOff x="6730350" y="2315900"/>
            <a:chExt cx="257700" cy="420100"/>
          </a:xfrm>
        </p:grpSpPr>
        <p:sp>
          <p:nvSpPr>
            <p:cNvPr id="336" name="Google Shape;336;p27"/>
            <p:cNvSpPr/>
            <p:nvPr/>
          </p:nvSpPr>
          <p:spPr>
            <a:xfrm>
              <a:off x="6807900" y="2671250"/>
              <a:ext cx="102600" cy="22625"/>
            </a:xfrm>
            <a:custGeom>
              <a:rect b="b" l="l" r="r" t="t"/>
              <a:pathLst>
                <a:path extrusionOk="0" h="905" w="4104">
                  <a:moveTo>
                    <a:pt x="1" y="1"/>
                  </a:moveTo>
                  <a:lnTo>
                    <a:pt x="1" y="905"/>
                  </a:lnTo>
                  <a:lnTo>
                    <a:pt x="4104" y="905"/>
                  </a:lnTo>
                  <a:lnTo>
                    <a:pt x="410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7"/>
            <p:cNvSpPr/>
            <p:nvPr/>
          </p:nvSpPr>
          <p:spPr>
            <a:xfrm>
              <a:off x="6807900" y="2636450"/>
              <a:ext cx="102600" cy="22625"/>
            </a:xfrm>
            <a:custGeom>
              <a:rect b="b" l="l" r="r" t="t"/>
              <a:pathLst>
                <a:path extrusionOk="0" h="905" w="4104">
                  <a:moveTo>
                    <a:pt x="1" y="1"/>
                  </a:moveTo>
                  <a:lnTo>
                    <a:pt x="1" y="905"/>
                  </a:lnTo>
                  <a:lnTo>
                    <a:pt x="4104" y="905"/>
                  </a:lnTo>
                  <a:lnTo>
                    <a:pt x="410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7"/>
            <p:cNvSpPr/>
            <p:nvPr/>
          </p:nvSpPr>
          <p:spPr>
            <a:xfrm>
              <a:off x="6807900" y="2706075"/>
              <a:ext cx="102600" cy="29925"/>
            </a:xfrm>
            <a:custGeom>
              <a:rect b="b" l="l" r="r" t="t"/>
              <a:pathLst>
                <a:path extrusionOk="0" h="1197" w="4104">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7"/>
            <p:cNvSpPr/>
            <p:nvPr/>
          </p:nvSpPr>
          <p:spPr>
            <a:xfrm>
              <a:off x="6811575" y="2463675"/>
              <a:ext cx="95275" cy="160600"/>
            </a:xfrm>
            <a:custGeom>
              <a:rect b="b" l="l" r="r" t="t"/>
              <a:pathLst>
                <a:path extrusionOk="0" h="6424" w="3811">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27"/>
            <p:cNvSpPr/>
            <p:nvPr/>
          </p:nvSpPr>
          <p:spPr>
            <a:xfrm>
              <a:off x="6730350" y="2315900"/>
              <a:ext cx="257700" cy="308375"/>
            </a:xfrm>
            <a:custGeom>
              <a:rect b="b" l="l" r="r" t="t"/>
              <a:pathLst>
                <a:path extrusionOk="0" h="12335" w="10308">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41" name="Google Shape;341;p27"/>
          <p:cNvSpPr txBox="1"/>
          <p:nvPr/>
        </p:nvSpPr>
        <p:spPr>
          <a:xfrm>
            <a:off x="398150" y="4081050"/>
            <a:ext cx="3343200" cy="6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The HMS Dreadnought was an 18,100-ton battleship launched in February 1906.</a:t>
            </a:r>
            <a:endParaRPr sz="1500">
              <a:latin typeface="Roboto"/>
              <a:ea typeface="Roboto"/>
              <a:cs typeface="Roboto"/>
              <a:sym typeface="Roboto"/>
            </a:endParaRPr>
          </a:p>
        </p:txBody>
      </p:sp>
      <p:pic>
        <p:nvPicPr>
          <p:cNvPr id="342" name="Google Shape;342;p27"/>
          <p:cNvPicPr preferRelativeResize="0"/>
          <p:nvPr/>
        </p:nvPicPr>
        <p:blipFill>
          <a:blip r:embed="rId3">
            <a:alphaModFix/>
          </a:blip>
          <a:stretch>
            <a:fillRect/>
          </a:stretch>
        </p:blipFill>
        <p:spPr>
          <a:xfrm>
            <a:off x="397325" y="1403925"/>
            <a:ext cx="3343350" cy="2454325"/>
          </a:xfrm>
          <a:prstGeom prst="rect">
            <a:avLst/>
          </a:prstGeom>
          <a:noFill/>
          <a:ln cap="flat" cmpd="sng" w="28575">
            <a:solidFill>
              <a:srgbClr val="3C78D8"/>
            </a:solidFill>
            <a:prstDash val="solid"/>
            <a:round/>
            <a:headEnd len="sm" w="sm" type="none"/>
            <a:tailEnd len="sm" w="sm" type="none"/>
          </a:ln>
        </p:spPr>
      </p:pic>
      <p:sp>
        <p:nvSpPr>
          <p:cNvPr id="343" name="Google Shape;343;p27"/>
          <p:cNvSpPr txBox="1"/>
          <p:nvPr/>
        </p:nvSpPr>
        <p:spPr>
          <a:xfrm>
            <a:off x="441650" y="3858250"/>
            <a:ext cx="3254700" cy="30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HMS Dreadnought, a British battleship, in 1906</a:t>
            </a:r>
            <a:endParaRPr b="1" i="1" sz="1000">
              <a:solidFill>
                <a:srgbClr val="FFFFFF"/>
              </a:solidFill>
              <a:highlight>
                <a:srgbClr val="0000FF"/>
              </a:highlight>
              <a:latin typeface="Roboto"/>
              <a:ea typeface="Roboto"/>
              <a:cs typeface="Roboto"/>
              <a:sym typeface="Roboto"/>
            </a:endParaRPr>
          </a:p>
        </p:txBody>
      </p:sp>
      <p:pic>
        <p:nvPicPr>
          <p:cNvPr id="344" name="Google Shape;344;p27"/>
          <p:cNvPicPr preferRelativeResize="0"/>
          <p:nvPr/>
        </p:nvPicPr>
        <p:blipFill>
          <a:blip r:embed="rId4">
            <a:alphaModFix/>
          </a:blip>
          <a:stretch>
            <a:fillRect/>
          </a:stretch>
        </p:blipFill>
        <p:spPr>
          <a:xfrm>
            <a:off x="7312850" y="1157151"/>
            <a:ext cx="1504600" cy="1880750"/>
          </a:xfrm>
          <a:prstGeom prst="rect">
            <a:avLst/>
          </a:prstGeom>
          <a:noFill/>
          <a:ln cap="flat" cmpd="sng" w="28575">
            <a:solidFill>
              <a:srgbClr val="1155CC"/>
            </a:solidFill>
            <a:prstDash val="solid"/>
            <a:round/>
            <a:headEnd len="sm" w="sm" type="none"/>
            <a:tailEnd len="sm" w="sm" type="none"/>
          </a:ln>
        </p:spPr>
      </p:pic>
      <p:sp>
        <p:nvSpPr>
          <p:cNvPr id="345" name="Google Shape;345;p27"/>
          <p:cNvSpPr txBox="1"/>
          <p:nvPr/>
        </p:nvSpPr>
        <p:spPr>
          <a:xfrm>
            <a:off x="7312850" y="3106725"/>
            <a:ext cx="1504500" cy="30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Portrait of Admiral John Fisher taken in 1915</a:t>
            </a:r>
            <a:endParaRPr b="1" i="1" sz="1000">
              <a:solidFill>
                <a:srgbClr val="FFFFFF"/>
              </a:solidFill>
              <a:highlight>
                <a:srgbClr val="0000FF"/>
              </a:highlight>
              <a:latin typeface="Roboto"/>
              <a:ea typeface="Roboto"/>
              <a:cs typeface="Roboto"/>
              <a:sym typeface="Roboto"/>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grpSp>
        <p:nvGrpSpPr>
          <p:cNvPr id="350" name="Google Shape;350;p28"/>
          <p:cNvGrpSpPr/>
          <p:nvPr/>
        </p:nvGrpSpPr>
        <p:grpSpPr>
          <a:xfrm>
            <a:off x="323074" y="443963"/>
            <a:ext cx="837539" cy="601477"/>
            <a:chOff x="1926350" y="995225"/>
            <a:chExt cx="428650" cy="356600"/>
          </a:xfrm>
        </p:grpSpPr>
        <p:sp>
          <p:nvSpPr>
            <p:cNvPr id="351" name="Google Shape;351;p28"/>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28"/>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28"/>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28"/>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5" name="Google Shape;355;p28"/>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56" name="Google Shape;356;p28"/>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Anglo-German rivalry: Colonial tensions, and European rearmament, including the Anglo-German naval race</a:t>
            </a:r>
            <a:endParaRPr b="1" sz="2000">
              <a:latin typeface="Roboto"/>
              <a:ea typeface="Roboto"/>
              <a:cs typeface="Roboto"/>
              <a:sym typeface="Roboto"/>
            </a:endParaRPr>
          </a:p>
        </p:txBody>
      </p:sp>
      <p:sp>
        <p:nvSpPr>
          <p:cNvPr id="357" name="Google Shape;357;p28"/>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28"/>
          <p:cNvSpPr txBox="1"/>
          <p:nvPr/>
        </p:nvSpPr>
        <p:spPr>
          <a:xfrm>
            <a:off x="4269950" y="1045450"/>
            <a:ext cx="2546100" cy="26691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EFFECT. </a:t>
            </a:r>
            <a:r>
              <a:rPr lang="en" sz="1500">
                <a:solidFill>
                  <a:schemeClr val="dk1"/>
                </a:solidFill>
                <a:latin typeface="Roboto"/>
                <a:ea typeface="Roboto"/>
                <a:cs typeface="Roboto"/>
                <a:sym typeface="Roboto"/>
              </a:rPr>
              <a:t>The Anglo-German naval race had a lasting effect on the relations between Britain and Germany. The race fostered distrust and hostility between the two nations and it is widely accepted that the competition was a direct precursor of the First World War. </a:t>
            </a:r>
            <a:endParaRPr sz="1500">
              <a:latin typeface="Roboto"/>
              <a:ea typeface="Roboto"/>
              <a:cs typeface="Roboto"/>
              <a:sym typeface="Roboto"/>
            </a:endParaRPr>
          </a:p>
        </p:txBody>
      </p:sp>
      <p:sp>
        <p:nvSpPr>
          <p:cNvPr id="359" name="Google Shape;359;p28"/>
          <p:cNvSpPr txBox="1"/>
          <p:nvPr/>
        </p:nvSpPr>
        <p:spPr>
          <a:xfrm>
            <a:off x="946400" y="3790600"/>
            <a:ext cx="5612400" cy="10695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END OF THE RACE</a:t>
            </a:r>
            <a:r>
              <a:rPr b="1" lang="en" sz="1500">
                <a:solidFill>
                  <a:srgbClr val="3C78D8"/>
                </a:solidFill>
                <a:latin typeface="Roboto"/>
                <a:ea typeface="Roboto"/>
                <a:cs typeface="Roboto"/>
                <a:sym typeface="Roboto"/>
              </a:rPr>
              <a:t>. </a:t>
            </a:r>
            <a:r>
              <a:rPr lang="en" sz="1500">
                <a:solidFill>
                  <a:schemeClr val="dk1"/>
                </a:solidFill>
                <a:latin typeface="Roboto"/>
                <a:ea typeface="Roboto"/>
                <a:cs typeface="Roboto"/>
                <a:sym typeface="Roboto"/>
              </a:rPr>
              <a:t>The naval race came to an end in 1912 by the decision of German Chancellor Theobald von Bethmann-Hollweg. Germany had to prioritise building up its army instead of the navy because of Russian military expansion. </a:t>
            </a:r>
            <a:endParaRPr sz="1500">
              <a:latin typeface="Roboto"/>
              <a:ea typeface="Roboto"/>
              <a:cs typeface="Roboto"/>
              <a:sym typeface="Roboto"/>
            </a:endParaRPr>
          </a:p>
        </p:txBody>
      </p:sp>
      <p:pic>
        <p:nvPicPr>
          <p:cNvPr id="360" name="Google Shape;360;p28"/>
          <p:cNvPicPr preferRelativeResize="0"/>
          <p:nvPr/>
        </p:nvPicPr>
        <p:blipFill>
          <a:blip r:embed="rId3">
            <a:alphaModFix/>
          </a:blip>
          <a:stretch>
            <a:fillRect/>
          </a:stretch>
        </p:blipFill>
        <p:spPr>
          <a:xfrm>
            <a:off x="6883700" y="988150"/>
            <a:ext cx="1941925" cy="2711453"/>
          </a:xfrm>
          <a:prstGeom prst="rect">
            <a:avLst/>
          </a:prstGeom>
          <a:noFill/>
          <a:ln cap="flat" cmpd="sng" w="19050">
            <a:solidFill>
              <a:srgbClr val="3C78D8"/>
            </a:solidFill>
            <a:prstDash val="solid"/>
            <a:round/>
            <a:headEnd len="sm" w="sm" type="none"/>
            <a:tailEnd len="sm" w="sm" type="none"/>
          </a:ln>
        </p:spPr>
      </p:pic>
      <p:sp>
        <p:nvSpPr>
          <p:cNvPr id="361" name="Google Shape;361;p28"/>
          <p:cNvSpPr txBox="1"/>
          <p:nvPr/>
        </p:nvSpPr>
        <p:spPr>
          <a:xfrm>
            <a:off x="6815763" y="3699600"/>
            <a:ext cx="2077800" cy="306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King Edward VII with Kaiser Wilhelm II in Berlin in 1908</a:t>
            </a:r>
            <a:endParaRPr b="1" i="1" sz="1000">
              <a:solidFill>
                <a:srgbClr val="FFFFFF"/>
              </a:solidFill>
              <a:highlight>
                <a:srgbClr val="0000FF"/>
              </a:highlight>
              <a:latin typeface="Roboto"/>
              <a:ea typeface="Roboto"/>
              <a:cs typeface="Roboto"/>
              <a:sym typeface="Roboto"/>
            </a:endParaRPr>
          </a:p>
        </p:txBody>
      </p:sp>
      <p:sp>
        <p:nvSpPr>
          <p:cNvPr id="362" name="Google Shape;362;p28"/>
          <p:cNvSpPr txBox="1"/>
          <p:nvPr/>
        </p:nvSpPr>
        <p:spPr>
          <a:xfrm>
            <a:off x="323200" y="1293575"/>
            <a:ext cx="3787500" cy="24210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King Edward VII’s visit to his nephew Kaiser Wilhelm in August 1908 enabled a conversation about how a potential naval rivalry would heighten tensions between Britain and Germany. Wilhelm maintained that the relations between the two countries would remain good. Britain continued to expand its fleet. In April 1910, funding for dreadnoughts escalated and so did construction.</a:t>
            </a:r>
            <a:endParaRPr sz="1500">
              <a:latin typeface="Roboto"/>
              <a:ea typeface="Roboto"/>
              <a:cs typeface="Roboto"/>
              <a:sym typeface="Robo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6" name="Shape 366"/>
        <p:cNvGrpSpPr/>
        <p:nvPr/>
      </p:nvGrpSpPr>
      <p:grpSpPr>
        <a:xfrm>
          <a:off x="0" y="0"/>
          <a:ext cx="0" cy="0"/>
          <a:chOff x="0" y="0"/>
          <a:chExt cx="0" cy="0"/>
        </a:xfrm>
      </p:grpSpPr>
      <p:grpSp>
        <p:nvGrpSpPr>
          <p:cNvPr id="367" name="Google Shape;367;p29"/>
          <p:cNvGrpSpPr/>
          <p:nvPr/>
        </p:nvGrpSpPr>
        <p:grpSpPr>
          <a:xfrm>
            <a:off x="323074" y="443963"/>
            <a:ext cx="837539" cy="601477"/>
            <a:chOff x="1926350" y="995225"/>
            <a:chExt cx="428650" cy="356600"/>
          </a:xfrm>
        </p:grpSpPr>
        <p:sp>
          <p:nvSpPr>
            <p:cNvPr id="368" name="Google Shape;368;p29"/>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29"/>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29"/>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29"/>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2" name="Google Shape;372;p29"/>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373" name="Google Shape;373;p29"/>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Outbreak of war: Slav nationalism and relations between Serbia and Austria-Hungary</a:t>
            </a:r>
            <a:endParaRPr b="1" sz="2000">
              <a:latin typeface="Roboto"/>
              <a:ea typeface="Roboto"/>
              <a:cs typeface="Roboto"/>
              <a:sym typeface="Roboto"/>
            </a:endParaRPr>
          </a:p>
        </p:txBody>
      </p:sp>
      <p:sp>
        <p:nvSpPr>
          <p:cNvPr id="374" name="Google Shape;374;p29"/>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5" name="Google Shape;375;p29"/>
          <p:cNvGrpSpPr/>
          <p:nvPr/>
        </p:nvGrpSpPr>
        <p:grpSpPr>
          <a:xfrm>
            <a:off x="323067" y="1168037"/>
            <a:ext cx="194048" cy="316335"/>
            <a:chOff x="6730350" y="2315900"/>
            <a:chExt cx="257700" cy="420100"/>
          </a:xfrm>
        </p:grpSpPr>
        <p:sp>
          <p:nvSpPr>
            <p:cNvPr id="376" name="Google Shape;376;p29"/>
            <p:cNvSpPr/>
            <p:nvPr/>
          </p:nvSpPr>
          <p:spPr>
            <a:xfrm>
              <a:off x="6807900" y="2671250"/>
              <a:ext cx="102600" cy="22625"/>
            </a:xfrm>
            <a:custGeom>
              <a:rect b="b" l="l" r="r" t="t"/>
              <a:pathLst>
                <a:path extrusionOk="0" h="905" w="4104">
                  <a:moveTo>
                    <a:pt x="1" y="1"/>
                  </a:moveTo>
                  <a:lnTo>
                    <a:pt x="1" y="905"/>
                  </a:lnTo>
                  <a:lnTo>
                    <a:pt x="4104" y="905"/>
                  </a:lnTo>
                  <a:lnTo>
                    <a:pt x="410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29"/>
            <p:cNvSpPr/>
            <p:nvPr/>
          </p:nvSpPr>
          <p:spPr>
            <a:xfrm>
              <a:off x="6807900" y="2636450"/>
              <a:ext cx="102600" cy="22625"/>
            </a:xfrm>
            <a:custGeom>
              <a:rect b="b" l="l" r="r" t="t"/>
              <a:pathLst>
                <a:path extrusionOk="0" h="905" w="4104">
                  <a:moveTo>
                    <a:pt x="1" y="1"/>
                  </a:moveTo>
                  <a:lnTo>
                    <a:pt x="1" y="905"/>
                  </a:lnTo>
                  <a:lnTo>
                    <a:pt x="4104" y="905"/>
                  </a:lnTo>
                  <a:lnTo>
                    <a:pt x="410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29"/>
            <p:cNvSpPr/>
            <p:nvPr/>
          </p:nvSpPr>
          <p:spPr>
            <a:xfrm>
              <a:off x="6807900" y="2706075"/>
              <a:ext cx="102600" cy="29925"/>
            </a:xfrm>
            <a:custGeom>
              <a:rect b="b" l="l" r="r" t="t"/>
              <a:pathLst>
                <a:path extrusionOk="0" h="1197" w="4104">
                  <a:moveTo>
                    <a:pt x="1" y="0"/>
                  </a:moveTo>
                  <a:lnTo>
                    <a:pt x="1" y="171"/>
                  </a:lnTo>
                  <a:lnTo>
                    <a:pt x="25" y="318"/>
                  </a:lnTo>
                  <a:lnTo>
                    <a:pt x="98" y="464"/>
                  </a:lnTo>
                  <a:lnTo>
                    <a:pt x="196" y="586"/>
                  </a:lnTo>
                  <a:lnTo>
                    <a:pt x="343" y="660"/>
                  </a:lnTo>
                  <a:lnTo>
                    <a:pt x="1881" y="1172"/>
                  </a:lnTo>
                  <a:lnTo>
                    <a:pt x="2052" y="1197"/>
                  </a:lnTo>
                  <a:lnTo>
                    <a:pt x="2223" y="1172"/>
                  </a:lnTo>
                  <a:lnTo>
                    <a:pt x="3762" y="660"/>
                  </a:lnTo>
                  <a:lnTo>
                    <a:pt x="3908" y="586"/>
                  </a:lnTo>
                  <a:lnTo>
                    <a:pt x="4006" y="464"/>
                  </a:lnTo>
                  <a:lnTo>
                    <a:pt x="4079" y="318"/>
                  </a:lnTo>
                  <a:lnTo>
                    <a:pt x="4104" y="171"/>
                  </a:lnTo>
                  <a:lnTo>
                    <a:pt x="4104" y="0"/>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29"/>
            <p:cNvSpPr/>
            <p:nvPr/>
          </p:nvSpPr>
          <p:spPr>
            <a:xfrm>
              <a:off x="6811575" y="2463675"/>
              <a:ext cx="95275" cy="160600"/>
            </a:xfrm>
            <a:custGeom>
              <a:rect b="b" l="l" r="r" t="t"/>
              <a:pathLst>
                <a:path extrusionOk="0" h="6424" w="3811">
                  <a:moveTo>
                    <a:pt x="1905" y="0"/>
                  </a:moveTo>
                  <a:lnTo>
                    <a:pt x="928" y="831"/>
                  </a:lnTo>
                  <a:lnTo>
                    <a:pt x="855" y="879"/>
                  </a:lnTo>
                  <a:lnTo>
                    <a:pt x="782" y="904"/>
                  </a:lnTo>
                  <a:lnTo>
                    <a:pt x="684" y="879"/>
                  </a:lnTo>
                  <a:lnTo>
                    <a:pt x="611" y="831"/>
                  </a:lnTo>
                  <a:lnTo>
                    <a:pt x="0" y="318"/>
                  </a:lnTo>
                  <a:lnTo>
                    <a:pt x="1319" y="6423"/>
                  </a:lnTo>
                  <a:lnTo>
                    <a:pt x="2491" y="6423"/>
                  </a:lnTo>
                  <a:lnTo>
                    <a:pt x="3810" y="318"/>
                  </a:lnTo>
                  <a:lnTo>
                    <a:pt x="3200" y="831"/>
                  </a:lnTo>
                  <a:lnTo>
                    <a:pt x="3126" y="879"/>
                  </a:lnTo>
                  <a:lnTo>
                    <a:pt x="3029" y="904"/>
                  </a:lnTo>
                  <a:lnTo>
                    <a:pt x="2955" y="879"/>
                  </a:lnTo>
                  <a:lnTo>
                    <a:pt x="2882" y="831"/>
                  </a:lnTo>
                  <a:lnTo>
                    <a:pt x="1905" y="0"/>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29"/>
            <p:cNvSpPr/>
            <p:nvPr/>
          </p:nvSpPr>
          <p:spPr>
            <a:xfrm>
              <a:off x="6730350" y="2315900"/>
              <a:ext cx="257700" cy="308375"/>
            </a:xfrm>
            <a:custGeom>
              <a:rect b="b" l="l" r="r" t="t"/>
              <a:pathLst>
                <a:path extrusionOk="0" h="12335" w="10308">
                  <a:moveTo>
                    <a:pt x="5154" y="1"/>
                  </a:moveTo>
                  <a:lnTo>
                    <a:pt x="4617" y="25"/>
                  </a:lnTo>
                  <a:lnTo>
                    <a:pt x="4128" y="98"/>
                  </a:lnTo>
                  <a:lnTo>
                    <a:pt x="3615" y="245"/>
                  </a:lnTo>
                  <a:lnTo>
                    <a:pt x="3151" y="416"/>
                  </a:lnTo>
                  <a:lnTo>
                    <a:pt x="2712" y="636"/>
                  </a:lnTo>
                  <a:lnTo>
                    <a:pt x="2272" y="880"/>
                  </a:lnTo>
                  <a:lnTo>
                    <a:pt x="1881" y="1173"/>
                  </a:lnTo>
                  <a:lnTo>
                    <a:pt x="1515" y="1515"/>
                  </a:lnTo>
                  <a:lnTo>
                    <a:pt x="1198" y="1881"/>
                  </a:lnTo>
                  <a:lnTo>
                    <a:pt x="880" y="2272"/>
                  </a:lnTo>
                  <a:lnTo>
                    <a:pt x="636" y="2687"/>
                  </a:lnTo>
                  <a:lnTo>
                    <a:pt x="416" y="3151"/>
                  </a:lnTo>
                  <a:lnTo>
                    <a:pt x="245" y="3615"/>
                  </a:lnTo>
                  <a:lnTo>
                    <a:pt x="123" y="4104"/>
                  </a:lnTo>
                  <a:lnTo>
                    <a:pt x="50" y="4617"/>
                  </a:lnTo>
                  <a:lnTo>
                    <a:pt x="1" y="5154"/>
                  </a:lnTo>
                  <a:lnTo>
                    <a:pt x="25" y="5423"/>
                  </a:lnTo>
                  <a:lnTo>
                    <a:pt x="50" y="5691"/>
                  </a:lnTo>
                  <a:lnTo>
                    <a:pt x="123" y="6204"/>
                  </a:lnTo>
                  <a:lnTo>
                    <a:pt x="245" y="6693"/>
                  </a:lnTo>
                  <a:lnTo>
                    <a:pt x="416" y="7132"/>
                  </a:lnTo>
                  <a:lnTo>
                    <a:pt x="636" y="7572"/>
                  </a:lnTo>
                  <a:lnTo>
                    <a:pt x="856" y="7963"/>
                  </a:lnTo>
                  <a:lnTo>
                    <a:pt x="1100" y="8353"/>
                  </a:lnTo>
                  <a:lnTo>
                    <a:pt x="1369" y="8744"/>
                  </a:lnTo>
                  <a:lnTo>
                    <a:pt x="1906" y="9526"/>
                  </a:lnTo>
                  <a:lnTo>
                    <a:pt x="2150" y="9941"/>
                  </a:lnTo>
                  <a:lnTo>
                    <a:pt x="2394" y="10356"/>
                  </a:lnTo>
                  <a:lnTo>
                    <a:pt x="2614" y="10796"/>
                  </a:lnTo>
                  <a:lnTo>
                    <a:pt x="2810" y="11284"/>
                  </a:lnTo>
                  <a:lnTo>
                    <a:pt x="2980" y="11797"/>
                  </a:lnTo>
                  <a:lnTo>
                    <a:pt x="3103" y="12334"/>
                  </a:lnTo>
                  <a:lnTo>
                    <a:pt x="4079" y="12334"/>
                  </a:lnTo>
                  <a:lnTo>
                    <a:pt x="3249" y="8500"/>
                  </a:lnTo>
                  <a:lnTo>
                    <a:pt x="2663" y="5642"/>
                  </a:lnTo>
                  <a:lnTo>
                    <a:pt x="2663" y="5520"/>
                  </a:lnTo>
                  <a:lnTo>
                    <a:pt x="2712" y="5423"/>
                  </a:lnTo>
                  <a:lnTo>
                    <a:pt x="2785" y="5374"/>
                  </a:lnTo>
                  <a:lnTo>
                    <a:pt x="2883" y="5349"/>
                  </a:lnTo>
                  <a:lnTo>
                    <a:pt x="2956" y="5349"/>
                  </a:lnTo>
                  <a:lnTo>
                    <a:pt x="3054" y="5398"/>
                  </a:lnTo>
                  <a:lnTo>
                    <a:pt x="4031" y="6253"/>
                  </a:lnTo>
                  <a:lnTo>
                    <a:pt x="4983" y="5398"/>
                  </a:lnTo>
                  <a:lnTo>
                    <a:pt x="5081" y="5349"/>
                  </a:lnTo>
                  <a:lnTo>
                    <a:pt x="5227" y="5349"/>
                  </a:lnTo>
                  <a:lnTo>
                    <a:pt x="5325" y="5398"/>
                  </a:lnTo>
                  <a:lnTo>
                    <a:pt x="6278" y="6253"/>
                  </a:lnTo>
                  <a:lnTo>
                    <a:pt x="7254" y="5398"/>
                  </a:lnTo>
                  <a:lnTo>
                    <a:pt x="7352" y="5349"/>
                  </a:lnTo>
                  <a:lnTo>
                    <a:pt x="7425" y="5349"/>
                  </a:lnTo>
                  <a:lnTo>
                    <a:pt x="7523" y="5374"/>
                  </a:lnTo>
                  <a:lnTo>
                    <a:pt x="7596" y="5423"/>
                  </a:lnTo>
                  <a:lnTo>
                    <a:pt x="7645" y="5520"/>
                  </a:lnTo>
                  <a:lnTo>
                    <a:pt x="7645" y="5642"/>
                  </a:lnTo>
                  <a:lnTo>
                    <a:pt x="7059" y="8500"/>
                  </a:lnTo>
                  <a:lnTo>
                    <a:pt x="6229" y="12334"/>
                  </a:lnTo>
                  <a:lnTo>
                    <a:pt x="7206" y="12334"/>
                  </a:lnTo>
                  <a:lnTo>
                    <a:pt x="7328" y="11797"/>
                  </a:lnTo>
                  <a:lnTo>
                    <a:pt x="7499" y="11284"/>
                  </a:lnTo>
                  <a:lnTo>
                    <a:pt x="7694" y="10796"/>
                  </a:lnTo>
                  <a:lnTo>
                    <a:pt x="7914" y="10356"/>
                  </a:lnTo>
                  <a:lnTo>
                    <a:pt x="8158" y="9941"/>
                  </a:lnTo>
                  <a:lnTo>
                    <a:pt x="8402" y="9526"/>
                  </a:lnTo>
                  <a:lnTo>
                    <a:pt x="8940" y="8744"/>
                  </a:lnTo>
                  <a:lnTo>
                    <a:pt x="9208" y="8353"/>
                  </a:lnTo>
                  <a:lnTo>
                    <a:pt x="9453" y="7963"/>
                  </a:lnTo>
                  <a:lnTo>
                    <a:pt x="9672" y="7572"/>
                  </a:lnTo>
                  <a:lnTo>
                    <a:pt x="9892" y="7132"/>
                  </a:lnTo>
                  <a:lnTo>
                    <a:pt x="10063" y="6693"/>
                  </a:lnTo>
                  <a:lnTo>
                    <a:pt x="10185" y="6204"/>
                  </a:lnTo>
                  <a:lnTo>
                    <a:pt x="10259" y="5691"/>
                  </a:lnTo>
                  <a:lnTo>
                    <a:pt x="10283" y="5423"/>
                  </a:lnTo>
                  <a:lnTo>
                    <a:pt x="10307" y="5154"/>
                  </a:lnTo>
                  <a:lnTo>
                    <a:pt x="10259" y="4617"/>
                  </a:lnTo>
                  <a:lnTo>
                    <a:pt x="10185" y="4104"/>
                  </a:lnTo>
                  <a:lnTo>
                    <a:pt x="10063" y="3615"/>
                  </a:lnTo>
                  <a:lnTo>
                    <a:pt x="9892" y="3151"/>
                  </a:lnTo>
                  <a:lnTo>
                    <a:pt x="9672" y="2687"/>
                  </a:lnTo>
                  <a:lnTo>
                    <a:pt x="9428" y="2272"/>
                  </a:lnTo>
                  <a:lnTo>
                    <a:pt x="9111" y="1881"/>
                  </a:lnTo>
                  <a:lnTo>
                    <a:pt x="8793" y="1515"/>
                  </a:lnTo>
                  <a:lnTo>
                    <a:pt x="8427" y="1173"/>
                  </a:lnTo>
                  <a:lnTo>
                    <a:pt x="8036" y="880"/>
                  </a:lnTo>
                  <a:lnTo>
                    <a:pt x="7596" y="636"/>
                  </a:lnTo>
                  <a:lnTo>
                    <a:pt x="7157" y="416"/>
                  </a:lnTo>
                  <a:lnTo>
                    <a:pt x="6693" y="245"/>
                  </a:lnTo>
                  <a:lnTo>
                    <a:pt x="6180" y="98"/>
                  </a:lnTo>
                  <a:lnTo>
                    <a:pt x="5691" y="25"/>
                  </a:lnTo>
                  <a:lnTo>
                    <a:pt x="5154" y="1"/>
                  </a:lnTo>
                  <a:close/>
                </a:path>
              </a:pathLst>
            </a:custGeom>
            <a:solidFill>
              <a:srgbClr val="FFE599"/>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1" name="Google Shape;381;p29"/>
          <p:cNvSpPr txBox="1"/>
          <p:nvPr/>
        </p:nvSpPr>
        <p:spPr>
          <a:xfrm>
            <a:off x="517125" y="1036550"/>
            <a:ext cx="8267100" cy="601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Pan-Slavism is the political belief that the Slavic people of eastern and east-central Europe should have power </a:t>
            </a:r>
            <a:r>
              <a:rPr lang="en" sz="1500">
                <a:solidFill>
                  <a:schemeClr val="dk1"/>
                </a:solidFill>
                <a:latin typeface="Roboto"/>
                <a:ea typeface="Roboto"/>
                <a:cs typeface="Roboto"/>
                <a:sym typeface="Roboto"/>
              </a:rPr>
              <a:t>over their own nations </a:t>
            </a:r>
            <a:r>
              <a:rPr lang="en" sz="1500">
                <a:solidFill>
                  <a:schemeClr val="dk1"/>
                </a:solidFill>
                <a:latin typeface="Roboto"/>
                <a:ea typeface="Roboto"/>
                <a:cs typeface="Roboto"/>
                <a:sym typeface="Roboto"/>
              </a:rPr>
              <a:t>and the right to self-government. </a:t>
            </a:r>
            <a:endParaRPr sz="1500">
              <a:latin typeface="Roboto"/>
              <a:ea typeface="Roboto"/>
              <a:cs typeface="Roboto"/>
              <a:sym typeface="Roboto"/>
            </a:endParaRPr>
          </a:p>
        </p:txBody>
      </p:sp>
      <p:sp>
        <p:nvSpPr>
          <p:cNvPr id="382" name="Google Shape;382;p29"/>
          <p:cNvSpPr/>
          <p:nvPr/>
        </p:nvSpPr>
        <p:spPr>
          <a:xfrm>
            <a:off x="1012400" y="2650200"/>
            <a:ext cx="1763400" cy="1412400"/>
          </a:xfrm>
          <a:prstGeom prst="ellipse">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Pan-Slavism</a:t>
            </a:r>
            <a:endParaRPr/>
          </a:p>
        </p:txBody>
      </p:sp>
      <p:sp>
        <p:nvSpPr>
          <p:cNvPr id="383" name="Google Shape;383;p29"/>
          <p:cNvSpPr/>
          <p:nvPr/>
        </p:nvSpPr>
        <p:spPr>
          <a:xfrm>
            <a:off x="323075" y="2642025"/>
            <a:ext cx="1138200" cy="393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Ottoman Empire</a:t>
            </a:r>
            <a:endParaRPr>
              <a:solidFill>
                <a:srgbClr val="FFFFFF"/>
              </a:solidFill>
            </a:endParaRPr>
          </a:p>
        </p:txBody>
      </p:sp>
      <p:sp>
        <p:nvSpPr>
          <p:cNvPr id="384" name="Google Shape;384;p29"/>
          <p:cNvSpPr/>
          <p:nvPr/>
        </p:nvSpPr>
        <p:spPr>
          <a:xfrm>
            <a:off x="1855250" y="2752600"/>
            <a:ext cx="1138200" cy="393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Byzantine</a:t>
            </a:r>
            <a:r>
              <a:rPr lang="en">
                <a:solidFill>
                  <a:srgbClr val="FFFFFF"/>
                </a:solidFill>
              </a:rPr>
              <a:t> Empire</a:t>
            </a:r>
            <a:endParaRPr>
              <a:solidFill>
                <a:srgbClr val="FFFFFF"/>
              </a:solidFill>
            </a:endParaRPr>
          </a:p>
        </p:txBody>
      </p:sp>
      <p:sp>
        <p:nvSpPr>
          <p:cNvPr id="385" name="Google Shape;385;p29"/>
          <p:cNvSpPr/>
          <p:nvPr/>
        </p:nvSpPr>
        <p:spPr>
          <a:xfrm>
            <a:off x="288525" y="3504700"/>
            <a:ext cx="1138200" cy="393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Venice</a:t>
            </a:r>
            <a:endParaRPr>
              <a:solidFill>
                <a:srgbClr val="FFFFFF"/>
              </a:solidFill>
            </a:endParaRPr>
          </a:p>
        </p:txBody>
      </p:sp>
      <p:sp>
        <p:nvSpPr>
          <p:cNvPr id="386" name="Google Shape;386;p29"/>
          <p:cNvSpPr/>
          <p:nvPr/>
        </p:nvSpPr>
        <p:spPr>
          <a:xfrm>
            <a:off x="1637600" y="3898300"/>
            <a:ext cx="1138200" cy="393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FFFFFF"/>
                </a:solidFill>
              </a:rPr>
              <a:t>Austria-</a:t>
            </a:r>
            <a:endParaRPr>
              <a:solidFill>
                <a:srgbClr val="FFFFFF"/>
              </a:solidFill>
            </a:endParaRPr>
          </a:p>
          <a:p>
            <a:pPr indent="0" lvl="0" marL="0" rtl="0" algn="ctr">
              <a:spcBef>
                <a:spcPts val="0"/>
              </a:spcBef>
              <a:spcAft>
                <a:spcPts val="0"/>
              </a:spcAft>
              <a:buNone/>
            </a:pPr>
            <a:r>
              <a:rPr lang="en">
                <a:solidFill>
                  <a:srgbClr val="FFFFFF"/>
                </a:solidFill>
              </a:rPr>
              <a:t>Hungary</a:t>
            </a:r>
            <a:endParaRPr>
              <a:solidFill>
                <a:srgbClr val="FFFFFF"/>
              </a:solidFill>
            </a:endParaRPr>
          </a:p>
        </p:txBody>
      </p:sp>
      <p:sp>
        <p:nvSpPr>
          <p:cNvPr id="387" name="Google Shape;387;p29"/>
          <p:cNvSpPr txBox="1"/>
          <p:nvPr/>
        </p:nvSpPr>
        <p:spPr>
          <a:xfrm>
            <a:off x="547025" y="1907250"/>
            <a:ext cx="2228700" cy="548700"/>
          </a:xfrm>
          <a:prstGeom prst="rect">
            <a:avLst/>
          </a:prstGeom>
          <a:noFill/>
          <a:ln cap="flat" cmpd="sng" w="19050">
            <a:solidFill>
              <a:srgbClr val="6D9EEB"/>
            </a:solidFill>
            <a:prstDash val="dot"/>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a:t>Non-Slavic empires that ruled the Slavic people:</a:t>
            </a:r>
            <a:endParaRPr/>
          </a:p>
        </p:txBody>
      </p:sp>
      <p:sp>
        <p:nvSpPr>
          <p:cNvPr id="388" name="Google Shape;388;p29"/>
          <p:cNvSpPr txBox="1"/>
          <p:nvPr/>
        </p:nvSpPr>
        <p:spPr>
          <a:xfrm>
            <a:off x="3092525" y="1674100"/>
            <a:ext cx="5784000" cy="8811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UNITING THE SLAVS</a:t>
            </a:r>
            <a:r>
              <a:rPr b="1" lang="en" sz="1500">
                <a:solidFill>
                  <a:srgbClr val="3C78D8"/>
                </a:solidFill>
                <a:latin typeface="Roboto"/>
                <a:ea typeface="Roboto"/>
                <a:cs typeface="Roboto"/>
                <a:sym typeface="Roboto"/>
              </a:rPr>
              <a:t>. </a:t>
            </a:r>
            <a:r>
              <a:rPr lang="en" sz="1500">
                <a:solidFill>
                  <a:schemeClr val="dk1"/>
                </a:solidFill>
                <a:latin typeface="Roboto"/>
                <a:ea typeface="Roboto"/>
                <a:cs typeface="Roboto"/>
                <a:sym typeface="Roboto"/>
              </a:rPr>
              <a:t>Pan-Slavists worked to drive forward a sense of unity and establish similarities among the Slavic people through the study of folklore and vernacular.</a:t>
            </a:r>
            <a:endParaRPr sz="1500">
              <a:latin typeface="Roboto"/>
              <a:ea typeface="Roboto"/>
              <a:cs typeface="Roboto"/>
              <a:sym typeface="Roboto"/>
            </a:endParaRPr>
          </a:p>
        </p:txBody>
      </p:sp>
      <p:cxnSp>
        <p:nvCxnSpPr>
          <p:cNvPr id="389" name="Google Shape;389;p29"/>
          <p:cNvCxnSpPr/>
          <p:nvPr/>
        </p:nvCxnSpPr>
        <p:spPr>
          <a:xfrm>
            <a:off x="3547647" y="4482975"/>
            <a:ext cx="4722900" cy="16200"/>
          </a:xfrm>
          <a:prstGeom prst="straightConnector1">
            <a:avLst/>
          </a:prstGeom>
          <a:noFill/>
          <a:ln cap="flat" cmpd="sng" w="28575">
            <a:solidFill>
              <a:schemeClr val="dk2"/>
            </a:solidFill>
            <a:prstDash val="solid"/>
            <a:round/>
            <a:headEnd len="med" w="med" type="none"/>
            <a:tailEnd len="med" w="med" type="triangle"/>
          </a:ln>
        </p:spPr>
      </p:cxnSp>
      <p:sp>
        <p:nvSpPr>
          <p:cNvPr id="390" name="Google Shape;390;p29"/>
          <p:cNvSpPr/>
          <p:nvPr/>
        </p:nvSpPr>
        <p:spPr>
          <a:xfrm>
            <a:off x="3118800" y="2637850"/>
            <a:ext cx="1366200" cy="1845000"/>
          </a:xfrm>
          <a:prstGeom prst="downArrowCallout">
            <a:avLst>
              <a:gd fmla="val 21082" name="adj1"/>
              <a:gd fmla="val 18108" name="adj2"/>
              <a:gd fmla="val 16222" name="adj3"/>
              <a:gd fmla="val 79454" name="adj4"/>
            </a:avLst>
          </a:prstGeom>
          <a:solidFill>
            <a:srgbClr val="FFFFFF"/>
          </a:solidFill>
          <a:ln cap="flat" cmpd="sng" w="2857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Czech historian František Palacký assembled a Slav Congress in Prague.</a:t>
            </a:r>
            <a:endParaRPr/>
          </a:p>
        </p:txBody>
      </p:sp>
      <p:sp>
        <p:nvSpPr>
          <p:cNvPr id="391" name="Google Shape;391;p29"/>
          <p:cNvSpPr/>
          <p:nvPr/>
        </p:nvSpPr>
        <p:spPr>
          <a:xfrm>
            <a:off x="4569475" y="2637850"/>
            <a:ext cx="1270800" cy="1845000"/>
          </a:xfrm>
          <a:prstGeom prst="downArrowCallout">
            <a:avLst>
              <a:gd fmla="val 21082" name="adj1"/>
              <a:gd fmla="val 18108" name="adj2"/>
              <a:gd fmla="val 16222" name="adj3"/>
              <a:gd fmla="val 79454" name="adj4"/>
            </a:avLst>
          </a:prstGeom>
          <a:solidFill>
            <a:srgbClr val="FFFFFF"/>
          </a:solidFill>
          <a:ln cap="flat" cmpd="sng" w="2857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Russia adopted Pan-Slavism to gain political dominance.</a:t>
            </a:r>
            <a:endParaRPr/>
          </a:p>
        </p:txBody>
      </p:sp>
      <p:sp>
        <p:nvSpPr>
          <p:cNvPr id="392" name="Google Shape;392;p29"/>
          <p:cNvSpPr/>
          <p:nvPr/>
        </p:nvSpPr>
        <p:spPr>
          <a:xfrm>
            <a:off x="5924750" y="2637850"/>
            <a:ext cx="1270800" cy="1845000"/>
          </a:xfrm>
          <a:prstGeom prst="downArrowCallout">
            <a:avLst>
              <a:gd fmla="val 21082" name="adj1"/>
              <a:gd fmla="val 18108" name="adj2"/>
              <a:gd fmla="val 16222" name="adj3"/>
              <a:gd fmla="val 79454" name="adj4"/>
            </a:avLst>
          </a:prstGeom>
          <a:solidFill>
            <a:srgbClr val="FFFFFF"/>
          </a:solidFill>
          <a:ln cap="flat" cmpd="sng" w="2857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Serbia and Russia engaged in wars against the Ottoman Empire.</a:t>
            </a:r>
            <a:endParaRPr/>
          </a:p>
        </p:txBody>
      </p:sp>
      <p:sp>
        <p:nvSpPr>
          <p:cNvPr id="393" name="Google Shape;393;p29"/>
          <p:cNvSpPr/>
          <p:nvPr/>
        </p:nvSpPr>
        <p:spPr>
          <a:xfrm>
            <a:off x="7280025" y="2637850"/>
            <a:ext cx="1270800" cy="1845000"/>
          </a:xfrm>
          <a:prstGeom prst="downArrowCallout">
            <a:avLst>
              <a:gd fmla="val 21082" name="adj1"/>
              <a:gd fmla="val 18108" name="adj2"/>
              <a:gd fmla="val 16222" name="adj3"/>
              <a:gd fmla="val 79454" name="adj4"/>
            </a:avLst>
          </a:prstGeom>
          <a:solidFill>
            <a:srgbClr val="FFFFFF"/>
          </a:solidFill>
          <a:ln cap="flat" cmpd="sng" w="2857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chemeClr val="dk1"/>
                </a:solidFill>
              </a:rPr>
              <a:t>New Pan-Slav Congresses were convened to revive the movement.</a:t>
            </a:r>
            <a:endParaRPr/>
          </a:p>
        </p:txBody>
      </p:sp>
      <p:grpSp>
        <p:nvGrpSpPr>
          <p:cNvPr id="394" name="Google Shape;394;p29"/>
          <p:cNvGrpSpPr/>
          <p:nvPr/>
        </p:nvGrpSpPr>
        <p:grpSpPr>
          <a:xfrm>
            <a:off x="3092533" y="4341873"/>
            <a:ext cx="298866" cy="298414"/>
            <a:chOff x="6660750" y="298550"/>
            <a:chExt cx="396900" cy="396300"/>
          </a:xfrm>
        </p:grpSpPr>
        <p:sp>
          <p:nvSpPr>
            <p:cNvPr id="395" name="Google Shape;395;p29"/>
            <p:cNvSpPr/>
            <p:nvPr/>
          </p:nvSpPr>
          <p:spPr>
            <a:xfrm>
              <a:off x="6660750" y="298550"/>
              <a:ext cx="396900" cy="396300"/>
            </a:xfrm>
            <a:custGeom>
              <a:rect b="b" l="l" r="r" t="t"/>
              <a:pathLst>
                <a:path extrusionOk="0" h="15852" w="15876">
                  <a:moveTo>
                    <a:pt x="8304" y="978"/>
                  </a:moveTo>
                  <a:lnTo>
                    <a:pt x="8646" y="1002"/>
                  </a:lnTo>
                  <a:lnTo>
                    <a:pt x="8988" y="1051"/>
                  </a:lnTo>
                  <a:lnTo>
                    <a:pt x="9330" y="1100"/>
                  </a:lnTo>
                  <a:lnTo>
                    <a:pt x="9672" y="1198"/>
                  </a:lnTo>
                  <a:lnTo>
                    <a:pt x="10014" y="1271"/>
                  </a:lnTo>
                  <a:lnTo>
                    <a:pt x="10332" y="1393"/>
                  </a:lnTo>
                  <a:lnTo>
                    <a:pt x="10649" y="1515"/>
                  </a:lnTo>
                  <a:lnTo>
                    <a:pt x="10942" y="1662"/>
                  </a:lnTo>
                  <a:lnTo>
                    <a:pt x="11260" y="1808"/>
                  </a:lnTo>
                  <a:lnTo>
                    <a:pt x="11553" y="1979"/>
                  </a:lnTo>
                  <a:lnTo>
                    <a:pt x="11821" y="2150"/>
                  </a:lnTo>
                  <a:lnTo>
                    <a:pt x="12090" y="2346"/>
                  </a:lnTo>
                  <a:lnTo>
                    <a:pt x="12359" y="2565"/>
                  </a:lnTo>
                  <a:lnTo>
                    <a:pt x="12603" y="2785"/>
                  </a:lnTo>
                  <a:lnTo>
                    <a:pt x="12847" y="3005"/>
                  </a:lnTo>
                  <a:lnTo>
                    <a:pt x="13091" y="3249"/>
                  </a:lnTo>
                  <a:lnTo>
                    <a:pt x="13311" y="3493"/>
                  </a:lnTo>
                  <a:lnTo>
                    <a:pt x="13507" y="3762"/>
                  </a:lnTo>
                  <a:lnTo>
                    <a:pt x="13702" y="4031"/>
                  </a:lnTo>
                  <a:lnTo>
                    <a:pt x="13897" y="4324"/>
                  </a:lnTo>
                  <a:lnTo>
                    <a:pt x="14044" y="4617"/>
                  </a:lnTo>
                  <a:lnTo>
                    <a:pt x="14215" y="4910"/>
                  </a:lnTo>
                  <a:lnTo>
                    <a:pt x="14337" y="5227"/>
                  </a:lnTo>
                  <a:lnTo>
                    <a:pt x="14483" y="5545"/>
                  </a:lnTo>
                  <a:lnTo>
                    <a:pt x="14581" y="5862"/>
                  </a:lnTo>
                  <a:lnTo>
                    <a:pt x="14679" y="6180"/>
                  </a:lnTo>
                  <a:lnTo>
                    <a:pt x="14752" y="6522"/>
                  </a:lnTo>
                  <a:lnTo>
                    <a:pt x="14825" y="6864"/>
                  </a:lnTo>
                  <a:lnTo>
                    <a:pt x="14850" y="7206"/>
                  </a:lnTo>
                  <a:lnTo>
                    <a:pt x="14899" y="7572"/>
                  </a:lnTo>
                  <a:lnTo>
                    <a:pt x="14899" y="7938"/>
                  </a:lnTo>
                  <a:lnTo>
                    <a:pt x="14899" y="8280"/>
                  </a:lnTo>
                  <a:lnTo>
                    <a:pt x="14850" y="8647"/>
                  </a:lnTo>
                  <a:lnTo>
                    <a:pt x="14825" y="8989"/>
                  </a:lnTo>
                  <a:lnTo>
                    <a:pt x="14752" y="9331"/>
                  </a:lnTo>
                  <a:lnTo>
                    <a:pt x="14679" y="9672"/>
                  </a:lnTo>
                  <a:lnTo>
                    <a:pt x="14581" y="9990"/>
                  </a:lnTo>
                  <a:lnTo>
                    <a:pt x="14483" y="10307"/>
                  </a:lnTo>
                  <a:lnTo>
                    <a:pt x="14337" y="10625"/>
                  </a:lnTo>
                  <a:lnTo>
                    <a:pt x="14215" y="10942"/>
                  </a:lnTo>
                  <a:lnTo>
                    <a:pt x="14044" y="11236"/>
                  </a:lnTo>
                  <a:lnTo>
                    <a:pt x="13897" y="11529"/>
                  </a:lnTo>
                  <a:lnTo>
                    <a:pt x="13702" y="11822"/>
                  </a:lnTo>
                  <a:lnTo>
                    <a:pt x="13507" y="12090"/>
                  </a:lnTo>
                  <a:lnTo>
                    <a:pt x="13311" y="12359"/>
                  </a:lnTo>
                  <a:lnTo>
                    <a:pt x="13091" y="12603"/>
                  </a:lnTo>
                  <a:lnTo>
                    <a:pt x="12847" y="12847"/>
                  </a:lnTo>
                  <a:lnTo>
                    <a:pt x="12603" y="13067"/>
                  </a:lnTo>
                  <a:lnTo>
                    <a:pt x="12359" y="13287"/>
                  </a:lnTo>
                  <a:lnTo>
                    <a:pt x="12090" y="13507"/>
                  </a:lnTo>
                  <a:lnTo>
                    <a:pt x="11821" y="13702"/>
                  </a:lnTo>
                  <a:lnTo>
                    <a:pt x="11553" y="13873"/>
                  </a:lnTo>
                  <a:lnTo>
                    <a:pt x="11260" y="14044"/>
                  </a:lnTo>
                  <a:lnTo>
                    <a:pt x="10942" y="14191"/>
                  </a:lnTo>
                  <a:lnTo>
                    <a:pt x="10649" y="14337"/>
                  </a:lnTo>
                  <a:lnTo>
                    <a:pt x="10332" y="14459"/>
                  </a:lnTo>
                  <a:lnTo>
                    <a:pt x="10014" y="14581"/>
                  </a:lnTo>
                  <a:lnTo>
                    <a:pt x="9672" y="14655"/>
                  </a:lnTo>
                  <a:lnTo>
                    <a:pt x="9330" y="14752"/>
                  </a:lnTo>
                  <a:lnTo>
                    <a:pt x="8988" y="14801"/>
                  </a:lnTo>
                  <a:lnTo>
                    <a:pt x="8646" y="14850"/>
                  </a:lnTo>
                  <a:lnTo>
                    <a:pt x="8304" y="14875"/>
                  </a:lnTo>
                  <a:lnTo>
                    <a:pt x="7572" y="14875"/>
                  </a:lnTo>
                  <a:lnTo>
                    <a:pt x="7230" y="14850"/>
                  </a:lnTo>
                  <a:lnTo>
                    <a:pt x="6888" y="14801"/>
                  </a:lnTo>
                  <a:lnTo>
                    <a:pt x="6546" y="14752"/>
                  </a:lnTo>
                  <a:lnTo>
                    <a:pt x="6204" y="14655"/>
                  </a:lnTo>
                  <a:lnTo>
                    <a:pt x="5862" y="14581"/>
                  </a:lnTo>
                  <a:lnTo>
                    <a:pt x="5545" y="14459"/>
                  </a:lnTo>
                  <a:lnTo>
                    <a:pt x="5227" y="14337"/>
                  </a:lnTo>
                  <a:lnTo>
                    <a:pt x="4934" y="14191"/>
                  </a:lnTo>
                  <a:lnTo>
                    <a:pt x="4617" y="14044"/>
                  </a:lnTo>
                  <a:lnTo>
                    <a:pt x="4324" y="13873"/>
                  </a:lnTo>
                  <a:lnTo>
                    <a:pt x="4055" y="13702"/>
                  </a:lnTo>
                  <a:lnTo>
                    <a:pt x="3786" y="13507"/>
                  </a:lnTo>
                  <a:lnTo>
                    <a:pt x="3518" y="13287"/>
                  </a:lnTo>
                  <a:lnTo>
                    <a:pt x="3273" y="13067"/>
                  </a:lnTo>
                  <a:lnTo>
                    <a:pt x="3029" y="12847"/>
                  </a:lnTo>
                  <a:lnTo>
                    <a:pt x="2785" y="12603"/>
                  </a:lnTo>
                  <a:lnTo>
                    <a:pt x="2565" y="12359"/>
                  </a:lnTo>
                  <a:lnTo>
                    <a:pt x="2370" y="12090"/>
                  </a:lnTo>
                  <a:lnTo>
                    <a:pt x="2174" y="11822"/>
                  </a:lnTo>
                  <a:lnTo>
                    <a:pt x="1979" y="11529"/>
                  </a:lnTo>
                  <a:lnTo>
                    <a:pt x="1832" y="11236"/>
                  </a:lnTo>
                  <a:lnTo>
                    <a:pt x="1661" y="10942"/>
                  </a:lnTo>
                  <a:lnTo>
                    <a:pt x="1539" y="10625"/>
                  </a:lnTo>
                  <a:lnTo>
                    <a:pt x="1393" y="10307"/>
                  </a:lnTo>
                  <a:lnTo>
                    <a:pt x="1295" y="9990"/>
                  </a:lnTo>
                  <a:lnTo>
                    <a:pt x="1197" y="9672"/>
                  </a:lnTo>
                  <a:lnTo>
                    <a:pt x="1124" y="9331"/>
                  </a:lnTo>
                  <a:lnTo>
                    <a:pt x="1051" y="8989"/>
                  </a:lnTo>
                  <a:lnTo>
                    <a:pt x="1026" y="8647"/>
                  </a:lnTo>
                  <a:lnTo>
                    <a:pt x="978" y="8280"/>
                  </a:lnTo>
                  <a:lnTo>
                    <a:pt x="978" y="7938"/>
                  </a:lnTo>
                  <a:lnTo>
                    <a:pt x="978" y="7572"/>
                  </a:lnTo>
                  <a:lnTo>
                    <a:pt x="1026" y="7206"/>
                  </a:lnTo>
                  <a:lnTo>
                    <a:pt x="1051" y="6864"/>
                  </a:lnTo>
                  <a:lnTo>
                    <a:pt x="1124" y="6522"/>
                  </a:lnTo>
                  <a:lnTo>
                    <a:pt x="1197" y="6180"/>
                  </a:lnTo>
                  <a:lnTo>
                    <a:pt x="1295" y="5862"/>
                  </a:lnTo>
                  <a:lnTo>
                    <a:pt x="1393" y="5545"/>
                  </a:lnTo>
                  <a:lnTo>
                    <a:pt x="1539" y="5227"/>
                  </a:lnTo>
                  <a:lnTo>
                    <a:pt x="1661" y="4910"/>
                  </a:lnTo>
                  <a:lnTo>
                    <a:pt x="1832" y="4617"/>
                  </a:lnTo>
                  <a:lnTo>
                    <a:pt x="1979" y="4324"/>
                  </a:lnTo>
                  <a:lnTo>
                    <a:pt x="2174" y="4031"/>
                  </a:lnTo>
                  <a:lnTo>
                    <a:pt x="2370" y="3762"/>
                  </a:lnTo>
                  <a:lnTo>
                    <a:pt x="2565" y="3493"/>
                  </a:lnTo>
                  <a:lnTo>
                    <a:pt x="2785" y="3249"/>
                  </a:lnTo>
                  <a:lnTo>
                    <a:pt x="3029" y="3005"/>
                  </a:lnTo>
                  <a:lnTo>
                    <a:pt x="3273" y="2785"/>
                  </a:lnTo>
                  <a:lnTo>
                    <a:pt x="3518" y="2565"/>
                  </a:lnTo>
                  <a:lnTo>
                    <a:pt x="3786" y="2346"/>
                  </a:lnTo>
                  <a:lnTo>
                    <a:pt x="4055" y="2150"/>
                  </a:lnTo>
                  <a:lnTo>
                    <a:pt x="4324" y="1979"/>
                  </a:lnTo>
                  <a:lnTo>
                    <a:pt x="4617" y="1808"/>
                  </a:lnTo>
                  <a:lnTo>
                    <a:pt x="4934" y="1662"/>
                  </a:lnTo>
                  <a:lnTo>
                    <a:pt x="5227" y="1515"/>
                  </a:lnTo>
                  <a:lnTo>
                    <a:pt x="5545" y="1393"/>
                  </a:lnTo>
                  <a:lnTo>
                    <a:pt x="5862" y="1271"/>
                  </a:lnTo>
                  <a:lnTo>
                    <a:pt x="6204" y="1198"/>
                  </a:lnTo>
                  <a:lnTo>
                    <a:pt x="6546" y="1100"/>
                  </a:lnTo>
                  <a:lnTo>
                    <a:pt x="6888" y="1051"/>
                  </a:lnTo>
                  <a:lnTo>
                    <a:pt x="7230" y="1002"/>
                  </a:lnTo>
                  <a:lnTo>
                    <a:pt x="7572" y="978"/>
                  </a:lnTo>
                  <a:close/>
                  <a:moveTo>
                    <a:pt x="7523" y="1"/>
                  </a:moveTo>
                  <a:lnTo>
                    <a:pt x="7132" y="25"/>
                  </a:lnTo>
                  <a:lnTo>
                    <a:pt x="6741" y="74"/>
                  </a:lnTo>
                  <a:lnTo>
                    <a:pt x="6351" y="147"/>
                  </a:lnTo>
                  <a:lnTo>
                    <a:pt x="5960" y="245"/>
                  </a:lnTo>
                  <a:lnTo>
                    <a:pt x="5569" y="343"/>
                  </a:lnTo>
                  <a:lnTo>
                    <a:pt x="5203" y="465"/>
                  </a:lnTo>
                  <a:lnTo>
                    <a:pt x="4861" y="611"/>
                  </a:lnTo>
                  <a:lnTo>
                    <a:pt x="4494" y="782"/>
                  </a:lnTo>
                  <a:lnTo>
                    <a:pt x="4153" y="953"/>
                  </a:lnTo>
                  <a:lnTo>
                    <a:pt x="3835" y="1149"/>
                  </a:lnTo>
                  <a:lnTo>
                    <a:pt x="3493" y="1344"/>
                  </a:lnTo>
                  <a:lnTo>
                    <a:pt x="3200" y="1564"/>
                  </a:lnTo>
                  <a:lnTo>
                    <a:pt x="2883" y="1808"/>
                  </a:lnTo>
                  <a:lnTo>
                    <a:pt x="2614" y="2052"/>
                  </a:lnTo>
                  <a:lnTo>
                    <a:pt x="2321" y="2321"/>
                  </a:lnTo>
                  <a:lnTo>
                    <a:pt x="2077" y="2590"/>
                  </a:lnTo>
                  <a:lnTo>
                    <a:pt x="1808" y="2883"/>
                  </a:lnTo>
                  <a:lnTo>
                    <a:pt x="1588" y="3176"/>
                  </a:lnTo>
                  <a:lnTo>
                    <a:pt x="1368" y="3493"/>
                  </a:lnTo>
                  <a:lnTo>
                    <a:pt x="1149" y="3811"/>
                  </a:lnTo>
                  <a:lnTo>
                    <a:pt x="953" y="4153"/>
                  </a:lnTo>
                  <a:lnTo>
                    <a:pt x="782" y="4495"/>
                  </a:lnTo>
                  <a:lnTo>
                    <a:pt x="636" y="4837"/>
                  </a:lnTo>
                  <a:lnTo>
                    <a:pt x="489" y="5203"/>
                  </a:lnTo>
                  <a:lnTo>
                    <a:pt x="367" y="5569"/>
                  </a:lnTo>
                  <a:lnTo>
                    <a:pt x="245" y="5936"/>
                  </a:lnTo>
                  <a:lnTo>
                    <a:pt x="172" y="6326"/>
                  </a:lnTo>
                  <a:lnTo>
                    <a:pt x="98" y="6717"/>
                  </a:lnTo>
                  <a:lnTo>
                    <a:pt x="49" y="7108"/>
                  </a:lnTo>
                  <a:lnTo>
                    <a:pt x="25" y="7523"/>
                  </a:lnTo>
                  <a:lnTo>
                    <a:pt x="1" y="7938"/>
                  </a:lnTo>
                  <a:lnTo>
                    <a:pt x="25" y="8329"/>
                  </a:lnTo>
                  <a:lnTo>
                    <a:pt x="49" y="8744"/>
                  </a:lnTo>
                  <a:lnTo>
                    <a:pt x="98" y="9135"/>
                  </a:lnTo>
                  <a:lnTo>
                    <a:pt x="172" y="9526"/>
                  </a:lnTo>
                  <a:lnTo>
                    <a:pt x="245" y="9917"/>
                  </a:lnTo>
                  <a:lnTo>
                    <a:pt x="367" y="10283"/>
                  </a:lnTo>
                  <a:lnTo>
                    <a:pt x="489" y="10649"/>
                  </a:lnTo>
                  <a:lnTo>
                    <a:pt x="636" y="11016"/>
                  </a:lnTo>
                  <a:lnTo>
                    <a:pt x="782" y="11358"/>
                  </a:lnTo>
                  <a:lnTo>
                    <a:pt x="953" y="11700"/>
                  </a:lnTo>
                  <a:lnTo>
                    <a:pt x="1149" y="12041"/>
                  </a:lnTo>
                  <a:lnTo>
                    <a:pt x="1368" y="12359"/>
                  </a:lnTo>
                  <a:lnTo>
                    <a:pt x="1588" y="12676"/>
                  </a:lnTo>
                  <a:lnTo>
                    <a:pt x="1808" y="12970"/>
                  </a:lnTo>
                  <a:lnTo>
                    <a:pt x="2077" y="13263"/>
                  </a:lnTo>
                  <a:lnTo>
                    <a:pt x="2321" y="13531"/>
                  </a:lnTo>
                  <a:lnTo>
                    <a:pt x="2614" y="13800"/>
                  </a:lnTo>
                  <a:lnTo>
                    <a:pt x="2883" y="14044"/>
                  </a:lnTo>
                  <a:lnTo>
                    <a:pt x="3200" y="14288"/>
                  </a:lnTo>
                  <a:lnTo>
                    <a:pt x="3493" y="14508"/>
                  </a:lnTo>
                  <a:lnTo>
                    <a:pt x="3835" y="14704"/>
                  </a:lnTo>
                  <a:lnTo>
                    <a:pt x="4153" y="14899"/>
                  </a:lnTo>
                  <a:lnTo>
                    <a:pt x="4494" y="15070"/>
                  </a:lnTo>
                  <a:lnTo>
                    <a:pt x="4861" y="15241"/>
                  </a:lnTo>
                  <a:lnTo>
                    <a:pt x="5203" y="15387"/>
                  </a:lnTo>
                  <a:lnTo>
                    <a:pt x="5569" y="15510"/>
                  </a:lnTo>
                  <a:lnTo>
                    <a:pt x="5960" y="15607"/>
                  </a:lnTo>
                  <a:lnTo>
                    <a:pt x="6351" y="15705"/>
                  </a:lnTo>
                  <a:lnTo>
                    <a:pt x="6741" y="15778"/>
                  </a:lnTo>
                  <a:lnTo>
                    <a:pt x="7132" y="15827"/>
                  </a:lnTo>
                  <a:lnTo>
                    <a:pt x="7523" y="15851"/>
                  </a:lnTo>
                  <a:lnTo>
                    <a:pt x="8353" y="15851"/>
                  </a:lnTo>
                  <a:lnTo>
                    <a:pt x="8744" y="15827"/>
                  </a:lnTo>
                  <a:lnTo>
                    <a:pt x="9135" y="15778"/>
                  </a:lnTo>
                  <a:lnTo>
                    <a:pt x="9526" y="15705"/>
                  </a:lnTo>
                  <a:lnTo>
                    <a:pt x="9916" y="15607"/>
                  </a:lnTo>
                  <a:lnTo>
                    <a:pt x="10307" y="15510"/>
                  </a:lnTo>
                  <a:lnTo>
                    <a:pt x="10673" y="15387"/>
                  </a:lnTo>
                  <a:lnTo>
                    <a:pt x="11015" y="15241"/>
                  </a:lnTo>
                  <a:lnTo>
                    <a:pt x="11382" y="15070"/>
                  </a:lnTo>
                  <a:lnTo>
                    <a:pt x="11724" y="14899"/>
                  </a:lnTo>
                  <a:lnTo>
                    <a:pt x="12041" y="14704"/>
                  </a:lnTo>
                  <a:lnTo>
                    <a:pt x="12383" y="14508"/>
                  </a:lnTo>
                  <a:lnTo>
                    <a:pt x="12676" y="14288"/>
                  </a:lnTo>
                  <a:lnTo>
                    <a:pt x="12994" y="14044"/>
                  </a:lnTo>
                  <a:lnTo>
                    <a:pt x="13262" y="13800"/>
                  </a:lnTo>
                  <a:lnTo>
                    <a:pt x="13555" y="13531"/>
                  </a:lnTo>
                  <a:lnTo>
                    <a:pt x="13800" y="13263"/>
                  </a:lnTo>
                  <a:lnTo>
                    <a:pt x="14068" y="12970"/>
                  </a:lnTo>
                  <a:lnTo>
                    <a:pt x="14288" y="12676"/>
                  </a:lnTo>
                  <a:lnTo>
                    <a:pt x="14508" y="12359"/>
                  </a:lnTo>
                  <a:lnTo>
                    <a:pt x="14728" y="12041"/>
                  </a:lnTo>
                  <a:lnTo>
                    <a:pt x="14923" y="11700"/>
                  </a:lnTo>
                  <a:lnTo>
                    <a:pt x="15094" y="11358"/>
                  </a:lnTo>
                  <a:lnTo>
                    <a:pt x="15241" y="11016"/>
                  </a:lnTo>
                  <a:lnTo>
                    <a:pt x="15387" y="10649"/>
                  </a:lnTo>
                  <a:lnTo>
                    <a:pt x="15509" y="10283"/>
                  </a:lnTo>
                  <a:lnTo>
                    <a:pt x="15631" y="9917"/>
                  </a:lnTo>
                  <a:lnTo>
                    <a:pt x="15705" y="9526"/>
                  </a:lnTo>
                  <a:lnTo>
                    <a:pt x="15778" y="9135"/>
                  </a:lnTo>
                  <a:lnTo>
                    <a:pt x="15827" y="8744"/>
                  </a:lnTo>
                  <a:lnTo>
                    <a:pt x="15851" y="8329"/>
                  </a:lnTo>
                  <a:lnTo>
                    <a:pt x="15876" y="7938"/>
                  </a:lnTo>
                  <a:lnTo>
                    <a:pt x="15851" y="7523"/>
                  </a:lnTo>
                  <a:lnTo>
                    <a:pt x="15827" y="7108"/>
                  </a:lnTo>
                  <a:lnTo>
                    <a:pt x="15778" y="6717"/>
                  </a:lnTo>
                  <a:lnTo>
                    <a:pt x="15705" y="6326"/>
                  </a:lnTo>
                  <a:lnTo>
                    <a:pt x="15631" y="5936"/>
                  </a:lnTo>
                  <a:lnTo>
                    <a:pt x="15509" y="5569"/>
                  </a:lnTo>
                  <a:lnTo>
                    <a:pt x="15387" y="5203"/>
                  </a:lnTo>
                  <a:lnTo>
                    <a:pt x="15241" y="4837"/>
                  </a:lnTo>
                  <a:lnTo>
                    <a:pt x="15094" y="4495"/>
                  </a:lnTo>
                  <a:lnTo>
                    <a:pt x="14923" y="4153"/>
                  </a:lnTo>
                  <a:lnTo>
                    <a:pt x="14728" y="3811"/>
                  </a:lnTo>
                  <a:lnTo>
                    <a:pt x="14508" y="3493"/>
                  </a:lnTo>
                  <a:lnTo>
                    <a:pt x="14288" y="3176"/>
                  </a:lnTo>
                  <a:lnTo>
                    <a:pt x="14068" y="2883"/>
                  </a:lnTo>
                  <a:lnTo>
                    <a:pt x="13800" y="2590"/>
                  </a:lnTo>
                  <a:lnTo>
                    <a:pt x="13555" y="2321"/>
                  </a:lnTo>
                  <a:lnTo>
                    <a:pt x="13262" y="2052"/>
                  </a:lnTo>
                  <a:lnTo>
                    <a:pt x="12994" y="1808"/>
                  </a:lnTo>
                  <a:lnTo>
                    <a:pt x="12676" y="1564"/>
                  </a:lnTo>
                  <a:lnTo>
                    <a:pt x="12383" y="1344"/>
                  </a:lnTo>
                  <a:lnTo>
                    <a:pt x="12041" y="1149"/>
                  </a:lnTo>
                  <a:lnTo>
                    <a:pt x="11724" y="953"/>
                  </a:lnTo>
                  <a:lnTo>
                    <a:pt x="11382" y="782"/>
                  </a:lnTo>
                  <a:lnTo>
                    <a:pt x="11015" y="611"/>
                  </a:lnTo>
                  <a:lnTo>
                    <a:pt x="10673" y="465"/>
                  </a:lnTo>
                  <a:lnTo>
                    <a:pt x="10307" y="343"/>
                  </a:lnTo>
                  <a:lnTo>
                    <a:pt x="9916" y="245"/>
                  </a:lnTo>
                  <a:lnTo>
                    <a:pt x="9526" y="147"/>
                  </a:lnTo>
                  <a:lnTo>
                    <a:pt x="9135" y="74"/>
                  </a:lnTo>
                  <a:lnTo>
                    <a:pt x="8744" y="25"/>
                  </a:lnTo>
                  <a:lnTo>
                    <a:pt x="835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29"/>
            <p:cNvSpPr/>
            <p:nvPr/>
          </p:nvSpPr>
          <p:spPr>
            <a:xfrm>
              <a:off x="6697400" y="335200"/>
              <a:ext cx="323625" cy="323025"/>
            </a:xfrm>
            <a:custGeom>
              <a:rect b="b" l="l" r="r" t="t"/>
              <a:pathLst>
                <a:path extrusionOk="0" h="12921" w="12945">
                  <a:moveTo>
                    <a:pt x="6472" y="1319"/>
                  </a:moveTo>
                  <a:lnTo>
                    <a:pt x="6545" y="1344"/>
                  </a:lnTo>
                  <a:lnTo>
                    <a:pt x="6619" y="1368"/>
                  </a:lnTo>
                  <a:lnTo>
                    <a:pt x="6741" y="1441"/>
                  </a:lnTo>
                  <a:lnTo>
                    <a:pt x="6838" y="1563"/>
                  </a:lnTo>
                  <a:lnTo>
                    <a:pt x="6863" y="1637"/>
                  </a:lnTo>
                  <a:lnTo>
                    <a:pt x="6863" y="1710"/>
                  </a:lnTo>
                  <a:lnTo>
                    <a:pt x="6863" y="6301"/>
                  </a:lnTo>
                  <a:lnTo>
                    <a:pt x="9061" y="8475"/>
                  </a:lnTo>
                  <a:lnTo>
                    <a:pt x="9110" y="8548"/>
                  </a:lnTo>
                  <a:lnTo>
                    <a:pt x="9134" y="8622"/>
                  </a:lnTo>
                  <a:lnTo>
                    <a:pt x="9159" y="8768"/>
                  </a:lnTo>
                  <a:lnTo>
                    <a:pt x="9134" y="8915"/>
                  </a:lnTo>
                  <a:lnTo>
                    <a:pt x="9110" y="8988"/>
                  </a:lnTo>
                  <a:lnTo>
                    <a:pt x="9061" y="9037"/>
                  </a:lnTo>
                  <a:lnTo>
                    <a:pt x="8988" y="9086"/>
                  </a:lnTo>
                  <a:lnTo>
                    <a:pt x="8914" y="9135"/>
                  </a:lnTo>
                  <a:lnTo>
                    <a:pt x="8768" y="9159"/>
                  </a:lnTo>
                  <a:lnTo>
                    <a:pt x="8621" y="9135"/>
                  </a:lnTo>
                  <a:lnTo>
                    <a:pt x="8548" y="9086"/>
                  </a:lnTo>
                  <a:lnTo>
                    <a:pt x="8499" y="9037"/>
                  </a:lnTo>
                  <a:lnTo>
                    <a:pt x="6203" y="6741"/>
                  </a:lnTo>
                  <a:lnTo>
                    <a:pt x="6130" y="6595"/>
                  </a:lnTo>
                  <a:lnTo>
                    <a:pt x="6081" y="6472"/>
                  </a:lnTo>
                  <a:lnTo>
                    <a:pt x="6081" y="1710"/>
                  </a:lnTo>
                  <a:lnTo>
                    <a:pt x="6081" y="1637"/>
                  </a:lnTo>
                  <a:lnTo>
                    <a:pt x="6106" y="1563"/>
                  </a:lnTo>
                  <a:lnTo>
                    <a:pt x="6203" y="1441"/>
                  </a:lnTo>
                  <a:lnTo>
                    <a:pt x="6326" y="1368"/>
                  </a:lnTo>
                  <a:lnTo>
                    <a:pt x="6399" y="1344"/>
                  </a:lnTo>
                  <a:lnTo>
                    <a:pt x="6472" y="1319"/>
                  </a:lnTo>
                  <a:close/>
                  <a:moveTo>
                    <a:pt x="6228" y="0"/>
                  </a:moveTo>
                  <a:lnTo>
                    <a:pt x="5862" y="25"/>
                  </a:lnTo>
                  <a:lnTo>
                    <a:pt x="5495" y="74"/>
                  </a:lnTo>
                  <a:lnTo>
                    <a:pt x="5129" y="122"/>
                  </a:lnTo>
                  <a:lnTo>
                    <a:pt x="4787" y="220"/>
                  </a:lnTo>
                  <a:lnTo>
                    <a:pt x="4445" y="318"/>
                  </a:lnTo>
                  <a:lnTo>
                    <a:pt x="4103" y="440"/>
                  </a:lnTo>
                  <a:lnTo>
                    <a:pt x="3761" y="586"/>
                  </a:lnTo>
                  <a:lnTo>
                    <a:pt x="3444" y="733"/>
                  </a:lnTo>
                  <a:lnTo>
                    <a:pt x="3639" y="1050"/>
                  </a:lnTo>
                  <a:lnTo>
                    <a:pt x="3663" y="1148"/>
                  </a:lnTo>
                  <a:lnTo>
                    <a:pt x="3663" y="1246"/>
                  </a:lnTo>
                  <a:lnTo>
                    <a:pt x="3615" y="1344"/>
                  </a:lnTo>
                  <a:lnTo>
                    <a:pt x="3541" y="1392"/>
                  </a:lnTo>
                  <a:lnTo>
                    <a:pt x="3493" y="1417"/>
                  </a:lnTo>
                  <a:lnTo>
                    <a:pt x="3370" y="1417"/>
                  </a:lnTo>
                  <a:lnTo>
                    <a:pt x="3297" y="1392"/>
                  </a:lnTo>
                  <a:lnTo>
                    <a:pt x="3248" y="1368"/>
                  </a:lnTo>
                  <a:lnTo>
                    <a:pt x="3224" y="1295"/>
                  </a:lnTo>
                  <a:lnTo>
                    <a:pt x="3028" y="977"/>
                  </a:lnTo>
                  <a:lnTo>
                    <a:pt x="2735" y="1197"/>
                  </a:lnTo>
                  <a:lnTo>
                    <a:pt x="2442" y="1417"/>
                  </a:lnTo>
                  <a:lnTo>
                    <a:pt x="2174" y="1637"/>
                  </a:lnTo>
                  <a:lnTo>
                    <a:pt x="1905" y="1881"/>
                  </a:lnTo>
                  <a:lnTo>
                    <a:pt x="1661" y="2150"/>
                  </a:lnTo>
                  <a:lnTo>
                    <a:pt x="1417" y="2418"/>
                  </a:lnTo>
                  <a:lnTo>
                    <a:pt x="1197" y="2711"/>
                  </a:lnTo>
                  <a:lnTo>
                    <a:pt x="1001" y="3029"/>
                  </a:lnTo>
                  <a:lnTo>
                    <a:pt x="1319" y="3200"/>
                  </a:lnTo>
                  <a:lnTo>
                    <a:pt x="1392" y="3273"/>
                  </a:lnTo>
                  <a:lnTo>
                    <a:pt x="1441" y="3346"/>
                  </a:lnTo>
                  <a:lnTo>
                    <a:pt x="1441" y="3444"/>
                  </a:lnTo>
                  <a:lnTo>
                    <a:pt x="1417" y="3542"/>
                  </a:lnTo>
                  <a:lnTo>
                    <a:pt x="1368" y="3590"/>
                  </a:lnTo>
                  <a:lnTo>
                    <a:pt x="1319" y="3639"/>
                  </a:lnTo>
                  <a:lnTo>
                    <a:pt x="1246" y="3664"/>
                  </a:lnTo>
                  <a:lnTo>
                    <a:pt x="1123" y="3664"/>
                  </a:lnTo>
                  <a:lnTo>
                    <a:pt x="1075" y="3639"/>
                  </a:lnTo>
                  <a:lnTo>
                    <a:pt x="757" y="3444"/>
                  </a:lnTo>
                  <a:lnTo>
                    <a:pt x="586" y="3761"/>
                  </a:lnTo>
                  <a:lnTo>
                    <a:pt x="464" y="4079"/>
                  </a:lnTo>
                  <a:lnTo>
                    <a:pt x="342" y="4421"/>
                  </a:lnTo>
                  <a:lnTo>
                    <a:pt x="220" y="4763"/>
                  </a:lnTo>
                  <a:lnTo>
                    <a:pt x="147" y="5129"/>
                  </a:lnTo>
                  <a:lnTo>
                    <a:pt x="73" y="5471"/>
                  </a:lnTo>
                  <a:lnTo>
                    <a:pt x="24" y="5837"/>
                  </a:lnTo>
                  <a:lnTo>
                    <a:pt x="0" y="6228"/>
                  </a:lnTo>
                  <a:lnTo>
                    <a:pt x="659" y="6228"/>
                  </a:lnTo>
                  <a:lnTo>
                    <a:pt x="757" y="6277"/>
                  </a:lnTo>
                  <a:lnTo>
                    <a:pt x="806" y="6375"/>
                  </a:lnTo>
                  <a:lnTo>
                    <a:pt x="806" y="6472"/>
                  </a:lnTo>
                  <a:lnTo>
                    <a:pt x="806" y="6546"/>
                  </a:lnTo>
                  <a:lnTo>
                    <a:pt x="757" y="6643"/>
                  </a:lnTo>
                  <a:lnTo>
                    <a:pt x="659" y="6692"/>
                  </a:lnTo>
                  <a:lnTo>
                    <a:pt x="562" y="6717"/>
                  </a:lnTo>
                  <a:lnTo>
                    <a:pt x="0" y="6717"/>
                  </a:lnTo>
                  <a:lnTo>
                    <a:pt x="24" y="7083"/>
                  </a:lnTo>
                  <a:lnTo>
                    <a:pt x="73" y="7449"/>
                  </a:lnTo>
                  <a:lnTo>
                    <a:pt x="147" y="7791"/>
                  </a:lnTo>
                  <a:lnTo>
                    <a:pt x="220" y="8158"/>
                  </a:lnTo>
                  <a:lnTo>
                    <a:pt x="342" y="8500"/>
                  </a:lnTo>
                  <a:lnTo>
                    <a:pt x="464" y="8841"/>
                  </a:lnTo>
                  <a:lnTo>
                    <a:pt x="586" y="9159"/>
                  </a:lnTo>
                  <a:lnTo>
                    <a:pt x="757" y="9476"/>
                  </a:lnTo>
                  <a:lnTo>
                    <a:pt x="1075" y="9305"/>
                  </a:lnTo>
                  <a:lnTo>
                    <a:pt x="1172" y="9257"/>
                  </a:lnTo>
                  <a:lnTo>
                    <a:pt x="1270" y="9281"/>
                  </a:lnTo>
                  <a:lnTo>
                    <a:pt x="1343" y="9305"/>
                  </a:lnTo>
                  <a:lnTo>
                    <a:pt x="1417" y="9379"/>
                  </a:lnTo>
                  <a:lnTo>
                    <a:pt x="1441" y="9476"/>
                  </a:lnTo>
                  <a:lnTo>
                    <a:pt x="1441" y="9574"/>
                  </a:lnTo>
                  <a:lnTo>
                    <a:pt x="1392" y="9647"/>
                  </a:lnTo>
                  <a:lnTo>
                    <a:pt x="1319" y="9721"/>
                  </a:lnTo>
                  <a:lnTo>
                    <a:pt x="1001" y="9892"/>
                  </a:lnTo>
                  <a:lnTo>
                    <a:pt x="1197" y="10209"/>
                  </a:lnTo>
                  <a:lnTo>
                    <a:pt x="1417" y="10502"/>
                  </a:lnTo>
                  <a:lnTo>
                    <a:pt x="1661" y="10771"/>
                  </a:lnTo>
                  <a:lnTo>
                    <a:pt x="1905" y="11040"/>
                  </a:lnTo>
                  <a:lnTo>
                    <a:pt x="2174" y="11284"/>
                  </a:lnTo>
                  <a:lnTo>
                    <a:pt x="2442" y="11504"/>
                  </a:lnTo>
                  <a:lnTo>
                    <a:pt x="2735" y="11723"/>
                  </a:lnTo>
                  <a:lnTo>
                    <a:pt x="3028" y="11943"/>
                  </a:lnTo>
                  <a:lnTo>
                    <a:pt x="3224" y="11626"/>
                  </a:lnTo>
                  <a:lnTo>
                    <a:pt x="3273" y="11552"/>
                  </a:lnTo>
                  <a:lnTo>
                    <a:pt x="3370" y="11504"/>
                  </a:lnTo>
                  <a:lnTo>
                    <a:pt x="3468" y="11504"/>
                  </a:lnTo>
                  <a:lnTo>
                    <a:pt x="3541" y="11528"/>
                  </a:lnTo>
                  <a:lnTo>
                    <a:pt x="3615" y="11601"/>
                  </a:lnTo>
                  <a:lnTo>
                    <a:pt x="3663" y="11675"/>
                  </a:lnTo>
                  <a:lnTo>
                    <a:pt x="3663" y="11772"/>
                  </a:lnTo>
                  <a:lnTo>
                    <a:pt x="3639" y="11870"/>
                  </a:lnTo>
                  <a:lnTo>
                    <a:pt x="3444" y="12187"/>
                  </a:lnTo>
                  <a:lnTo>
                    <a:pt x="3761" y="12334"/>
                  </a:lnTo>
                  <a:lnTo>
                    <a:pt x="4103" y="12480"/>
                  </a:lnTo>
                  <a:lnTo>
                    <a:pt x="4445" y="12603"/>
                  </a:lnTo>
                  <a:lnTo>
                    <a:pt x="4787" y="12700"/>
                  </a:lnTo>
                  <a:lnTo>
                    <a:pt x="5129" y="12798"/>
                  </a:lnTo>
                  <a:lnTo>
                    <a:pt x="5495" y="12847"/>
                  </a:lnTo>
                  <a:lnTo>
                    <a:pt x="5862" y="12896"/>
                  </a:lnTo>
                  <a:lnTo>
                    <a:pt x="6228" y="12920"/>
                  </a:lnTo>
                  <a:lnTo>
                    <a:pt x="6228" y="12358"/>
                  </a:lnTo>
                  <a:lnTo>
                    <a:pt x="6252" y="12261"/>
                  </a:lnTo>
                  <a:lnTo>
                    <a:pt x="6301" y="12187"/>
                  </a:lnTo>
                  <a:lnTo>
                    <a:pt x="6374" y="12139"/>
                  </a:lnTo>
                  <a:lnTo>
                    <a:pt x="6472" y="12114"/>
                  </a:lnTo>
                  <a:lnTo>
                    <a:pt x="6570" y="12139"/>
                  </a:lnTo>
                  <a:lnTo>
                    <a:pt x="6643" y="12187"/>
                  </a:lnTo>
                  <a:lnTo>
                    <a:pt x="6692" y="12261"/>
                  </a:lnTo>
                  <a:lnTo>
                    <a:pt x="6716" y="12358"/>
                  </a:lnTo>
                  <a:lnTo>
                    <a:pt x="6716" y="12920"/>
                  </a:lnTo>
                  <a:lnTo>
                    <a:pt x="7083" y="12896"/>
                  </a:lnTo>
                  <a:lnTo>
                    <a:pt x="7449" y="12847"/>
                  </a:lnTo>
                  <a:lnTo>
                    <a:pt x="7815" y="12798"/>
                  </a:lnTo>
                  <a:lnTo>
                    <a:pt x="8157" y="12700"/>
                  </a:lnTo>
                  <a:lnTo>
                    <a:pt x="8499" y="12603"/>
                  </a:lnTo>
                  <a:lnTo>
                    <a:pt x="8841" y="12480"/>
                  </a:lnTo>
                  <a:lnTo>
                    <a:pt x="9183" y="12334"/>
                  </a:lnTo>
                  <a:lnTo>
                    <a:pt x="9501" y="12187"/>
                  </a:lnTo>
                  <a:lnTo>
                    <a:pt x="9305" y="11870"/>
                  </a:lnTo>
                  <a:lnTo>
                    <a:pt x="9281" y="11772"/>
                  </a:lnTo>
                  <a:lnTo>
                    <a:pt x="9281" y="11675"/>
                  </a:lnTo>
                  <a:lnTo>
                    <a:pt x="9330" y="11601"/>
                  </a:lnTo>
                  <a:lnTo>
                    <a:pt x="9403" y="11528"/>
                  </a:lnTo>
                  <a:lnTo>
                    <a:pt x="9476" y="11504"/>
                  </a:lnTo>
                  <a:lnTo>
                    <a:pt x="9574" y="11504"/>
                  </a:lnTo>
                  <a:lnTo>
                    <a:pt x="9672" y="11552"/>
                  </a:lnTo>
                  <a:lnTo>
                    <a:pt x="9720" y="11626"/>
                  </a:lnTo>
                  <a:lnTo>
                    <a:pt x="9916" y="11943"/>
                  </a:lnTo>
                  <a:lnTo>
                    <a:pt x="10209" y="11723"/>
                  </a:lnTo>
                  <a:lnTo>
                    <a:pt x="10502" y="11504"/>
                  </a:lnTo>
                  <a:lnTo>
                    <a:pt x="10771" y="11284"/>
                  </a:lnTo>
                  <a:lnTo>
                    <a:pt x="11039" y="11040"/>
                  </a:lnTo>
                  <a:lnTo>
                    <a:pt x="11283" y="10771"/>
                  </a:lnTo>
                  <a:lnTo>
                    <a:pt x="11528" y="10502"/>
                  </a:lnTo>
                  <a:lnTo>
                    <a:pt x="11747" y="10209"/>
                  </a:lnTo>
                  <a:lnTo>
                    <a:pt x="11943" y="9892"/>
                  </a:lnTo>
                  <a:lnTo>
                    <a:pt x="11625" y="9721"/>
                  </a:lnTo>
                  <a:lnTo>
                    <a:pt x="11552" y="9647"/>
                  </a:lnTo>
                  <a:lnTo>
                    <a:pt x="11503" y="9574"/>
                  </a:lnTo>
                  <a:lnTo>
                    <a:pt x="11503" y="9476"/>
                  </a:lnTo>
                  <a:lnTo>
                    <a:pt x="11528" y="9379"/>
                  </a:lnTo>
                  <a:lnTo>
                    <a:pt x="11601" y="9305"/>
                  </a:lnTo>
                  <a:lnTo>
                    <a:pt x="11674" y="9281"/>
                  </a:lnTo>
                  <a:lnTo>
                    <a:pt x="11772" y="9257"/>
                  </a:lnTo>
                  <a:lnTo>
                    <a:pt x="11870" y="9305"/>
                  </a:lnTo>
                  <a:lnTo>
                    <a:pt x="12187" y="9476"/>
                  </a:lnTo>
                  <a:lnTo>
                    <a:pt x="12358" y="9159"/>
                  </a:lnTo>
                  <a:lnTo>
                    <a:pt x="12480" y="8841"/>
                  </a:lnTo>
                  <a:lnTo>
                    <a:pt x="12602" y="8500"/>
                  </a:lnTo>
                  <a:lnTo>
                    <a:pt x="12724" y="8158"/>
                  </a:lnTo>
                  <a:lnTo>
                    <a:pt x="12798" y="7791"/>
                  </a:lnTo>
                  <a:lnTo>
                    <a:pt x="12871" y="7449"/>
                  </a:lnTo>
                  <a:lnTo>
                    <a:pt x="12920" y="7083"/>
                  </a:lnTo>
                  <a:lnTo>
                    <a:pt x="12944" y="6717"/>
                  </a:lnTo>
                  <a:lnTo>
                    <a:pt x="12382" y="6717"/>
                  </a:lnTo>
                  <a:lnTo>
                    <a:pt x="12285" y="6692"/>
                  </a:lnTo>
                  <a:lnTo>
                    <a:pt x="12187" y="6643"/>
                  </a:lnTo>
                  <a:lnTo>
                    <a:pt x="12138" y="6546"/>
                  </a:lnTo>
                  <a:lnTo>
                    <a:pt x="12138" y="6472"/>
                  </a:lnTo>
                  <a:lnTo>
                    <a:pt x="12138" y="6375"/>
                  </a:lnTo>
                  <a:lnTo>
                    <a:pt x="12187" y="6277"/>
                  </a:lnTo>
                  <a:lnTo>
                    <a:pt x="12285" y="6228"/>
                  </a:lnTo>
                  <a:lnTo>
                    <a:pt x="12944" y="6228"/>
                  </a:lnTo>
                  <a:lnTo>
                    <a:pt x="12920" y="5837"/>
                  </a:lnTo>
                  <a:lnTo>
                    <a:pt x="12871" y="5471"/>
                  </a:lnTo>
                  <a:lnTo>
                    <a:pt x="12798" y="5129"/>
                  </a:lnTo>
                  <a:lnTo>
                    <a:pt x="12724" y="4763"/>
                  </a:lnTo>
                  <a:lnTo>
                    <a:pt x="12602" y="4421"/>
                  </a:lnTo>
                  <a:lnTo>
                    <a:pt x="12480" y="4079"/>
                  </a:lnTo>
                  <a:lnTo>
                    <a:pt x="12358" y="3761"/>
                  </a:lnTo>
                  <a:lnTo>
                    <a:pt x="12187" y="3444"/>
                  </a:lnTo>
                  <a:lnTo>
                    <a:pt x="11870" y="3639"/>
                  </a:lnTo>
                  <a:lnTo>
                    <a:pt x="11821" y="3664"/>
                  </a:lnTo>
                  <a:lnTo>
                    <a:pt x="11699" y="3664"/>
                  </a:lnTo>
                  <a:lnTo>
                    <a:pt x="11625" y="3639"/>
                  </a:lnTo>
                  <a:lnTo>
                    <a:pt x="11577" y="3590"/>
                  </a:lnTo>
                  <a:lnTo>
                    <a:pt x="11528" y="3542"/>
                  </a:lnTo>
                  <a:lnTo>
                    <a:pt x="11503" y="3444"/>
                  </a:lnTo>
                  <a:lnTo>
                    <a:pt x="11503" y="3346"/>
                  </a:lnTo>
                  <a:lnTo>
                    <a:pt x="11552" y="3273"/>
                  </a:lnTo>
                  <a:lnTo>
                    <a:pt x="11625" y="3200"/>
                  </a:lnTo>
                  <a:lnTo>
                    <a:pt x="11943" y="3029"/>
                  </a:lnTo>
                  <a:lnTo>
                    <a:pt x="11747" y="2711"/>
                  </a:lnTo>
                  <a:lnTo>
                    <a:pt x="11528" y="2418"/>
                  </a:lnTo>
                  <a:lnTo>
                    <a:pt x="11283" y="2150"/>
                  </a:lnTo>
                  <a:lnTo>
                    <a:pt x="11039" y="1881"/>
                  </a:lnTo>
                  <a:lnTo>
                    <a:pt x="10771" y="1637"/>
                  </a:lnTo>
                  <a:lnTo>
                    <a:pt x="10502" y="1417"/>
                  </a:lnTo>
                  <a:lnTo>
                    <a:pt x="10209" y="1197"/>
                  </a:lnTo>
                  <a:lnTo>
                    <a:pt x="9916" y="977"/>
                  </a:lnTo>
                  <a:lnTo>
                    <a:pt x="9720" y="1295"/>
                  </a:lnTo>
                  <a:lnTo>
                    <a:pt x="9696" y="1368"/>
                  </a:lnTo>
                  <a:lnTo>
                    <a:pt x="9647" y="1392"/>
                  </a:lnTo>
                  <a:lnTo>
                    <a:pt x="9574" y="1417"/>
                  </a:lnTo>
                  <a:lnTo>
                    <a:pt x="9452" y="1417"/>
                  </a:lnTo>
                  <a:lnTo>
                    <a:pt x="9403" y="1392"/>
                  </a:lnTo>
                  <a:lnTo>
                    <a:pt x="9330" y="1344"/>
                  </a:lnTo>
                  <a:lnTo>
                    <a:pt x="9281" y="1246"/>
                  </a:lnTo>
                  <a:lnTo>
                    <a:pt x="9281" y="1148"/>
                  </a:lnTo>
                  <a:lnTo>
                    <a:pt x="9305" y="1050"/>
                  </a:lnTo>
                  <a:lnTo>
                    <a:pt x="9501" y="733"/>
                  </a:lnTo>
                  <a:lnTo>
                    <a:pt x="9183" y="586"/>
                  </a:lnTo>
                  <a:lnTo>
                    <a:pt x="8841" y="440"/>
                  </a:lnTo>
                  <a:lnTo>
                    <a:pt x="8499" y="318"/>
                  </a:lnTo>
                  <a:lnTo>
                    <a:pt x="8157" y="220"/>
                  </a:lnTo>
                  <a:lnTo>
                    <a:pt x="7815" y="122"/>
                  </a:lnTo>
                  <a:lnTo>
                    <a:pt x="7449" y="74"/>
                  </a:lnTo>
                  <a:lnTo>
                    <a:pt x="7083" y="25"/>
                  </a:lnTo>
                  <a:lnTo>
                    <a:pt x="6716" y="0"/>
                  </a:lnTo>
                  <a:lnTo>
                    <a:pt x="6716" y="562"/>
                  </a:lnTo>
                  <a:lnTo>
                    <a:pt x="6692" y="660"/>
                  </a:lnTo>
                  <a:lnTo>
                    <a:pt x="6643" y="733"/>
                  </a:lnTo>
                  <a:lnTo>
                    <a:pt x="6570" y="782"/>
                  </a:lnTo>
                  <a:lnTo>
                    <a:pt x="6472" y="806"/>
                  </a:lnTo>
                  <a:lnTo>
                    <a:pt x="6374" y="782"/>
                  </a:lnTo>
                  <a:lnTo>
                    <a:pt x="6301" y="733"/>
                  </a:lnTo>
                  <a:lnTo>
                    <a:pt x="6252" y="660"/>
                  </a:lnTo>
                  <a:lnTo>
                    <a:pt x="6228" y="562"/>
                  </a:lnTo>
                  <a:lnTo>
                    <a:pt x="6228"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7" name="Google Shape;397;p29"/>
          <p:cNvSpPr/>
          <p:nvPr/>
        </p:nvSpPr>
        <p:spPr>
          <a:xfrm>
            <a:off x="3486175" y="4547175"/>
            <a:ext cx="628500" cy="298500"/>
          </a:xfrm>
          <a:prstGeom prst="roundRect">
            <a:avLst>
              <a:gd fmla="val 16667" name="adj"/>
            </a:avLst>
          </a:prstGeom>
          <a:solidFill>
            <a:srgbClr val="FFFFFF"/>
          </a:solidFill>
          <a:ln cap="flat" cmpd="sng" w="2857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
              <a:t>1848</a:t>
            </a:r>
            <a:endParaRPr/>
          </a:p>
        </p:txBody>
      </p:sp>
      <p:sp>
        <p:nvSpPr>
          <p:cNvPr id="398" name="Google Shape;398;p29"/>
          <p:cNvSpPr/>
          <p:nvPr/>
        </p:nvSpPr>
        <p:spPr>
          <a:xfrm>
            <a:off x="4767976" y="4565500"/>
            <a:ext cx="751200" cy="298500"/>
          </a:xfrm>
          <a:prstGeom prst="roundRect">
            <a:avLst>
              <a:gd fmla="val 16667" name="adj"/>
            </a:avLst>
          </a:prstGeom>
          <a:solidFill>
            <a:srgbClr val="FFFFFF"/>
          </a:solidFill>
          <a:ln cap="flat" cmpd="sng" w="2857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1860s</a:t>
            </a:r>
            <a:endParaRPr/>
          </a:p>
        </p:txBody>
      </p:sp>
      <p:sp>
        <p:nvSpPr>
          <p:cNvPr id="399" name="Google Shape;399;p29"/>
          <p:cNvSpPr/>
          <p:nvPr/>
        </p:nvSpPr>
        <p:spPr>
          <a:xfrm>
            <a:off x="6033425" y="4565500"/>
            <a:ext cx="890400" cy="298500"/>
          </a:xfrm>
          <a:prstGeom prst="roundRect">
            <a:avLst>
              <a:gd fmla="val 16667" name="adj"/>
            </a:avLst>
          </a:prstGeom>
          <a:solidFill>
            <a:srgbClr val="FFFFFF"/>
          </a:solidFill>
          <a:ln cap="flat" cmpd="sng" w="2857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1876-77</a:t>
            </a:r>
            <a:endParaRPr/>
          </a:p>
        </p:txBody>
      </p:sp>
      <p:sp>
        <p:nvSpPr>
          <p:cNvPr id="400" name="Google Shape;400;p29"/>
          <p:cNvSpPr/>
          <p:nvPr/>
        </p:nvSpPr>
        <p:spPr>
          <a:xfrm>
            <a:off x="7280025" y="4508500"/>
            <a:ext cx="1096800" cy="393600"/>
          </a:xfrm>
          <a:prstGeom prst="roundRect">
            <a:avLst>
              <a:gd fmla="val 16667" name="adj"/>
            </a:avLst>
          </a:prstGeom>
          <a:solidFill>
            <a:srgbClr val="FFFFFF"/>
          </a:solidFill>
          <a:ln cap="flat" cmpd="sng" w="2857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t>Early 20th century</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pic>
        <p:nvPicPr>
          <p:cNvPr id="405" name="Google Shape;405;p30"/>
          <p:cNvPicPr preferRelativeResize="0"/>
          <p:nvPr/>
        </p:nvPicPr>
        <p:blipFill rotWithShape="1">
          <a:blip r:embed="rId3">
            <a:alphaModFix/>
          </a:blip>
          <a:srcRect b="0" l="0" r="34115" t="0"/>
          <a:stretch/>
        </p:blipFill>
        <p:spPr>
          <a:xfrm>
            <a:off x="397531" y="2709466"/>
            <a:ext cx="1112010" cy="784510"/>
          </a:xfrm>
          <a:prstGeom prst="rect">
            <a:avLst/>
          </a:prstGeom>
          <a:noFill/>
          <a:ln>
            <a:noFill/>
          </a:ln>
        </p:spPr>
      </p:pic>
      <p:grpSp>
        <p:nvGrpSpPr>
          <p:cNvPr id="406" name="Google Shape;406;p30"/>
          <p:cNvGrpSpPr/>
          <p:nvPr/>
        </p:nvGrpSpPr>
        <p:grpSpPr>
          <a:xfrm>
            <a:off x="323074" y="443963"/>
            <a:ext cx="837539" cy="601477"/>
            <a:chOff x="1926350" y="995225"/>
            <a:chExt cx="428650" cy="356600"/>
          </a:xfrm>
        </p:grpSpPr>
        <p:sp>
          <p:nvSpPr>
            <p:cNvPr id="407" name="Google Shape;407;p30"/>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30"/>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30"/>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30"/>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1" name="Google Shape;411;p30"/>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412" name="Google Shape;412;p30"/>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Outbreak of war: Slav nationalism and relations between Serbia and Austria-Hungary</a:t>
            </a:r>
            <a:endParaRPr b="1" sz="2000">
              <a:latin typeface="Roboto"/>
              <a:ea typeface="Roboto"/>
              <a:cs typeface="Roboto"/>
              <a:sym typeface="Roboto"/>
            </a:endParaRPr>
          </a:p>
        </p:txBody>
      </p:sp>
      <p:sp>
        <p:nvSpPr>
          <p:cNvPr id="413" name="Google Shape;413;p30"/>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14" name="Google Shape;414;p30"/>
          <p:cNvPicPr preferRelativeResize="0"/>
          <p:nvPr/>
        </p:nvPicPr>
        <p:blipFill>
          <a:blip r:embed="rId4">
            <a:alphaModFix/>
          </a:blip>
          <a:stretch>
            <a:fillRect/>
          </a:stretch>
        </p:blipFill>
        <p:spPr>
          <a:xfrm>
            <a:off x="152400" y="944100"/>
            <a:ext cx="1733575" cy="2000507"/>
          </a:xfrm>
          <a:prstGeom prst="rect">
            <a:avLst/>
          </a:prstGeom>
          <a:noFill/>
          <a:ln>
            <a:noFill/>
          </a:ln>
        </p:spPr>
      </p:pic>
      <p:sp>
        <p:nvSpPr>
          <p:cNvPr id="415" name="Google Shape;415;p30"/>
          <p:cNvSpPr txBox="1"/>
          <p:nvPr/>
        </p:nvSpPr>
        <p:spPr>
          <a:xfrm>
            <a:off x="1885975" y="1045450"/>
            <a:ext cx="4475700" cy="26532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Slavic people in the Balkan region had a significant role in the outbreak of war. Slav nationalism in Serbia grew to its strongest point in the late 19th and early 20th centuries. </a:t>
            </a:r>
            <a:r>
              <a:rPr lang="en" sz="1500">
                <a:solidFill>
                  <a:schemeClr val="dk1"/>
                </a:solidFill>
                <a:latin typeface="Roboto"/>
                <a:ea typeface="Roboto"/>
                <a:cs typeface="Roboto"/>
                <a:sym typeface="Roboto"/>
              </a:rPr>
              <a:t>This national movement opposed Austro-Hungarian control. The annexation of </a:t>
            </a:r>
            <a:r>
              <a:rPr lang="en" sz="1500">
                <a:solidFill>
                  <a:schemeClr val="dk1"/>
                </a:solidFill>
                <a:latin typeface="Roboto"/>
                <a:ea typeface="Roboto"/>
                <a:cs typeface="Roboto"/>
                <a:sym typeface="Roboto"/>
              </a:rPr>
              <a:t>Bosnia and Herzegovina </a:t>
            </a:r>
            <a:r>
              <a:rPr lang="en" sz="1500">
                <a:solidFill>
                  <a:schemeClr val="dk1"/>
                </a:solidFill>
                <a:latin typeface="Roboto"/>
                <a:ea typeface="Roboto"/>
                <a:cs typeface="Roboto"/>
                <a:sym typeface="Roboto"/>
              </a:rPr>
              <a:t>caused the formation of radical nationalist groups, </a:t>
            </a:r>
            <a:r>
              <a:rPr lang="en" sz="1500">
                <a:solidFill>
                  <a:schemeClr val="dk1"/>
                </a:solidFill>
                <a:latin typeface="Roboto"/>
                <a:ea typeface="Roboto"/>
                <a:cs typeface="Roboto"/>
                <a:sym typeface="Roboto"/>
              </a:rPr>
              <a:t>such as the secret Serbian society </a:t>
            </a:r>
            <a:r>
              <a:rPr lang="en" sz="1500">
                <a:solidFill>
                  <a:schemeClr val="hlink"/>
                </a:solidFill>
                <a:latin typeface="Roboto"/>
                <a:ea typeface="Roboto"/>
                <a:cs typeface="Roboto"/>
                <a:sym typeface="Roboto"/>
              </a:rPr>
              <a:t>Black Hand</a:t>
            </a:r>
            <a:r>
              <a:rPr lang="en" sz="1500">
                <a:latin typeface="Roboto"/>
                <a:ea typeface="Roboto"/>
                <a:cs typeface="Roboto"/>
                <a:sym typeface="Roboto"/>
              </a:rPr>
              <a:t>, increased and they</a:t>
            </a:r>
            <a:r>
              <a:rPr lang="en" sz="1500">
                <a:solidFill>
                  <a:schemeClr val="dk1"/>
                </a:solidFill>
                <a:latin typeface="Roboto"/>
                <a:ea typeface="Roboto"/>
                <a:cs typeface="Roboto"/>
                <a:sym typeface="Roboto"/>
              </a:rPr>
              <a:t> promoted the liberation of Serbia. The goal was to establish a unified state for all Slavic people called </a:t>
            </a:r>
            <a:r>
              <a:rPr lang="en" sz="1500">
                <a:solidFill>
                  <a:srgbClr val="1155CC"/>
                </a:solidFill>
                <a:latin typeface="Roboto"/>
                <a:ea typeface="Roboto"/>
                <a:cs typeface="Roboto"/>
                <a:sym typeface="Roboto"/>
              </a:rPr>
              <a:t>Greater Serbia</a:t>
            </a:r>
            <a:r>
              <a:rPr lang="en" sz="1500">
                <a:solidFill>
                  <a:schemeClr val="dk1"/>
                </a:solidFill>
                <a:latin typeface="Roboto"/>
                <a:ea typeface="Roboto"/>
                <a:cs typeface="Roboto"/>
                <a:sym typeface="Roboto"/>
              </a:rPr>
              <a:t>.</a:t>
            </a:r>
            <a:endParaRPr sz="1500">
              <a:latin typeface="Roboto"/>
              <a:ea typeface="Roboto"/>
              <a:cs typeface="Roboto"/>
              <a:sym typeface="Roboto"/>
            </a:endParaRPr>
          </a:p>
        </p:txBody>
      </p:sp>
      <p:pic>
        <p:nvPicPr>
          <p:cNvPr id="416" name="Google Shape;416;p30"/>
          <p:cNvPicPr preferRelativeResize="0"/>
          <p:nvPr/>
        </p:nvPicPr>
        <p:blipFill>
          <a:blip r:embed="rId5">
            <a:alphaModFix/>
          </a:blip>
          <a:stretch>
            <a:fillRect/>
          </a:stretch>
        </p:blipFill>
        <p:spPr>
          <a:xfrm>
            <a:off x="6702900" y="996825"/>
            <a:ext cx="1877800" cy="2501026"/>
          </a:xfrm>
          <a:prstGeom prst="rect">
            <a:avLst/>
          </a:prstGeom>
          <a:noFill/>
          <a:ln cap="flat" cmpd="sng" w="28575">
            <a:solidFill>
              <a:srgbClr val="3C78D8"/>
            </a:solidFill>
            <a:prstDash val="solid"/>
            <a:round/>
            <a:headEnd len="sm" w="sm" type="none"/>
            <a:tailEnd len="sm" w="sm" type="none"/>
          </a:ln>
        </p:spPr>
      </p:pic>
      <p:sp>
        <p:nvSpPr>
          <p:cNvPr id="417" name="Google Shape;417;p30"/>
          <p:cNvSpPr txBox="1"/>
          <p:nvPr/>
        </p:nvSpPr>
        <p:spPr>
          <a:xfrm>
            <a:off x="6671600" y="3527957"/>
            <a:ext cx="1968600" cy="246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Portrait of </a:t>
            </a:r>
            <a:r>
              <a:rPr b="1" i="1" lang="en" sz="1000">
                <a:solidFill>
                  <a:schemeClr val="lt1"/>
                </a:solidFill>
                <a:highlight>
                  <a:srgbClr val="0000FF"/>
                </a:highlight>
                <a:latin typeface="Roboto"/>
                <a:ea typeface="Roboto"/>
                <a:cs typeface="Roboto"/>
                <a:sym typeface="Roboto"/>
              </a:rPr>
              <a:t>Archduke </a:t>
            </a:r>
            <a:endParaRPr b="1" i="1" sz="1000">
              <a:solidFill>
                <a:schemeClr val="lt1"/>
              </a:solidFill>
              <a:highlight>
                <a:srgbClr val="0000FF"/>
              </a:highlight>
              <a:latin typeface="Roboto"/>
              <a:ea typeface="Roboto"/>
              <a:cs typeface="Roboto"/>
              <a:sym typeface="Roboto"/>
            </a:endParaRPr>
          </a:p>
          <a:p>
            <a:pPr indent="0" lvl="0" marL="0" rtl="0" algn="ctr">
              <a:spcBef>
                <a:spcPts val="0"/>
              </a:spcBef>
              <a:spcAft>
                <a:spcPts val="0"/>
              </a:spcAft>
              <a:buNone/>
            </a:pPr>
            <a:r>
              <a:rPr b="1" i="1" lang="en" sz="1000">
                <a:solidFill>
                  <a:schemeClr val="lt1"/>
                </a:solidFill>
                <a:highlight>
                  <a:srgbClr val="0000FF"/>
                </a:highlight>
                <a:latin typeface="Roboto"/>
                <a:ea typeface="Roboto"/>
                <a:cs typeface="Roboto"/>
                <a:sym typeface="Roboto"/>
              </a:rPr>
              <a:t>Franz Ferdinand</a:t>
            </a:r>
            <a:r>
              <a:rPr b="1" i="1" lang="en" sz="1000">
                <a:solidFill>
                  <a:srgbClr val="FFFFFF"/>
                </a:solidFill>
                <a:highlight>
                  <a:srgbClr val="0000FF"/>
                </a:highlight>
                <a:latin typeface="Roboto"/>
                <a:ea typeface="Roboto"/>
                <a:cs typeface="Roboto"/>
                <a:sym typeface="Roboto"/>
              </a:rPr>
              <a:t> </a:t>
            </a:r>
            <a:endParaRPr b="1" i="1" sz="1000">
              <a:solidFill>
                <a:srgbClr val="FFFFFF"/>
              </a:solidFill>
              <a:highlight>
                <a:srgbClr val="0000FF"/>
              </a:highlight>
              <a:latin typeface="Roboto"/>
              <a:ea typeface="Roboto"/>
              <a:cs typeface="Roboto"/>
              <a:sym typeface="Roboto"/>
            </a:endParaRPr>
          </a:p>
        </p:txBody>
      </p:sp>
      <p:sp>
        <p:nvSpPr>
          <p:cNvPr id="418" name="Google Shape;418;p30"/>
          <p:cNvSpPr txBox="1"/>
          <p:nvPr/>
        </p:nvSpPr>
        <p:spPr>
          <a:xfrm>
            <a:off x="1885977" y="3774850"/>
            <a:ext cx="4475700" cy="10380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Pan-Slavic nationalism inspired </a:t>
            </a:r>
            <a:r>
              <a:rPr lang="en" sz="1500">
                <a:solidFill>
                  <a:srgbClr val="1155CC"/>
                </a:solidFill>
                <a:latin typeface="Roboto"/>
                <a:ea typeface="Roboto"/>
                <a:cs typeface="Roboto"/>
                <a:sym typeface="Roboto"/>
              </a:rPr>
              <a:t>the assassination of Archduke Franz Ferdinand </a:t>
            </a:r>
            <a:r>
              <a:rPr lang="en" sz="1500">
                <a:solidFill>
                  <a:schemeClr val="dk1"/>
                </a:solidFill>
                <a:latin typeface="Roboto"/>
                <a:ea typeface="Roboto"/>
                <a:cs typeface="Roboto"/>
                <a:sym typeface="Roboto"/>
              </a:rPr>
              <a:t>in Sarajevo in June 1914. This major event led to the outbreak of the First World War.</a:t>
            </a:r>
            <a:endParaRPr sz="15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Google Shape;75;p13"/>
          <p:cNvSpPr txBox="1"/>
          <p:nvPr>
            <p:ph idx="2" type="body"/>
          </p:nvPr>
        </p:nvSpPr>
        <p:spPr>
          <a:xfrm>
            <a:off x="4680227" y="2094275"/>
            <a:ext cx="3594600" cy="1553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lang="en" sz="1000">
                <a:solidFill>
                  <a:srgbClr val="000000"/>
                </a:solidFill>
                <a:latin typeface="Work Sans Medium"/>
                <a:ea typeface="Work Sans Medium"/>
                <a:cs typeface="Work Sans Medium"/>
                <a:sym typeface="Work Sans Medium"/>
              </a:rPr>
              <a:t>EDIT IN POWERPOINT®</a:t>
            </a:r>
            <a:endParaRPr sz="1000">
              <a:solidFill>
                <a:srgbClr val="000000"/>
              </a:solidFill>
              <a:latin typeface="Work Sans Medium"/>
              <a:ea typeface="Work Sans Medium"/>
              <a:cs typeface="Work Sans Medium"/>
              <a:sym typeface="Work Sans Medium"/>
            </a:endParaRPr>
          </a:p>
          <a:p>
            <a:pPr indent="0" lvl="0" marL="0" rtl="0" algn="l">
              <a:spcBef>
                <a:spcPts val="600"/>
              </a:spcBef>
              <a:spcAft>
                <a:spcPts val="0"/>
              </a:spcAft>
              <a:buClr>
                <a:schemeClr val="dk1"/>
              </a:buClr>
              <a:buSzPts val="1100"/>
              <a:buFont typeface="Arial"/>
              <a:buNone/>
            </a:pPr>
            <a:r>
              <a:rPr lang="en" sz="1000"/>
              <a:t>Click on File in the top left menu,choose the option that says</a:t>
            </a:r>
            <a:r>
              <a:rPr lang="en" sz="1000">
                <a:solidFill>
                  <a:srgbClr val="000000"/>
                </a:solidFill>
              </a:rPr>
              <a:t> </a:t>
            </a:r>
            <a:r>
              <a:rPr lang="en" sz="1000">
                <a:solidFill>
                  <a:srgbClr val="000000"/>
                </a:solidFill>
                <a:latin typeface="Work Sans Medium"/>
                <a:ea typeface="Work Sans Medium"/>
                <a:cs typeface="Work Sans Medium"/>
                <a:sym typeface="Work Sans Medium"/>
              </a:rPr>
              <a:t>"Download as" </a:t>
            </a:r>
            <a:r>
              <a:rPr b="1" lang="en" sz="1000">
                <a:solidFill>
                  <a:srgbClr val="000000"/>
                </a:solidFill>
                <a:latin typeface="Work Sans"/>
                <a:ea typeface="Work Sans"/>
                <a:cs typeface="Work Sans"/>
                <a:sym typeface="Work Sans"/>
              </a:rPr>
              <a:t>and then choose</a:t>
            </a:r>
            <a:r>
              <a:rPr lang="en" sz="1000">
                <a:solidFill>
                  <a:srgbClr val="000000"/>
                </a:solidFill>
                <a:latin typeface="Work Sans Medium"/>
                <a:ea typeface="Work Sans Medium"/>
                <a:cs typeface="Work Sans Medium"/>
                <a:sym typeface="Work Sans Medium"/>
              </a:rPr>
              <a:t> “Microsoft PowerPoint (.pptx)”</a:t>
            </a:r>
            <a:r>
              <a:rPr lang="en" sz="1000">
                <a:solidFill>
                  <a:srgbClr val="000000"/>
                </a:solidFill>
              </a:rPr>
              <a:t>. You will get a .pptx file that you can edit in PowerPoint. </a:t>
            </a:r>
            <a:endParaRPr sz="1000">
              <a:solidFill>
                <a:srgbClr val="000000"/>
              </a:solidFill>
            </a:endParaRPr>
          </a:p>
          <a:p>
            <a:pPr indent="0" lvl="0" marL="0" rtl="0" algn="l">
              <a:spcBef>
                <a:spcPts val="600"/>
              </a:spcBef>
              <a:spcAft>
                <a:spcPts val="0"/>
              </a:spcAft>
              <a:buClr>
                <a:schemeClr val="dk1"/>
              </a:buClr>
              <a:buSzPts val="1100"/>
              <a:buFont typeface="Arial"/>
              <a:buNone/>
            </a:pPr>
            <a:r>
              <a:t/>
            </a:r>
            <a:endParaRPr sz="1000">
              <a:solidFill>
                <a:srgbClr val="000000"/>
              </a:solidFill>
            </a:endParaRPr>
          </a:p>
          <a:p>
            <a:pPr indent="0" lvl="0" marL="0" rtl="0" algn="l">
              <a:spcBef>
                <a:spcPts val="600"/>
              </a:spcBef>
              <a:spcAft>
                <a:spcPts val="0"/>
              </a:spcAft>
              <a:buNone/>
            </a:pPr>
            <a:r>
              <a:t/>
            </a:r>
            <a:endParaRPr sz="1000">
              <a:solidFill>
                <a:srgbClr val="000000"/>
              </a:solidFill>
            </a:endParaRPr>
          </a:p>
        </p:txBody>
      </p:sp>
      <p:sp>
        <p:nvSpPr>
          <p:cNvPr id="76" name="Google Shape;76;p13"/>
          <p:cNvSpPr txBox="1"/>
          <p:nvPr>
            <p:ph idx="1" type="body"/>
          </p:nvPr>
        </p:nvSpPr>
        <p:spPr>
          <a:xfrm>
            <a:off x="869150" y="2094275"/>
            <a:ext cx="3594600" cy="15534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1000">
                <a:solidFill>
                  <a:srgbClr val="000000"/>
                </a:solidFill>
                <a:latin typeface="Work Sans Medium"/>
                <a:ea typeface="Work Sans Medium"/>
                <a:cs typeface="Work Sans Medium"/>
                <a:sym typeface="Work Sans Medium"/>
              </a:rPr>
              <a:t>EDIT IN GOOGLE SLIDES</a:t>
            </a:r>
            <a:endParaRPr sz="1000">
              <a:solidFill>
                <a:srgbClr val="000000"/>
              </a:solidFill>
              <a:latin typeface="Work Sans Medium"/>
              <a:ea typeface="Work Sans Medium"/>
              <a:cs typeface="Work Sans Medium"/>
              <a:sym typeface="Work Sans Medium"/>
            </a:endParaRPr>
          </a:p>
          <a:p>
            <a:pPr indent="0" lvl="0" marL="0" rtl="0" algn="l">
              <a:spcBef>
                <a:spcPts val="1000"/>
              </a:spcBef>
              <a:spcAft>
                <a:spcPts val="0"/>
              </a:spcAft>
              <a:buNone/>
            </a:pPr>
            <a:r>
              <a:rPr lang="en" sz="1000">
                <a:solidFill>
                  <a:srgbClr val="000000"/>
                </a:solidFill>
              </a:rPr>
              <a:t>Click on File in the top left menu and choose the option that says “</a:t>
            </a:r>
            <a:r>
              <a:rPr b="1" lang="en" sz="1000">
                <a:solidFill>
                  <a:srgbClr val="000000"/>
                </a:solidFill>
                <a:latin typeface="Work Sans"/>
                <a:ea typeface="Work Sans"/>
                <a:cs typeface="Work Sans"/>
                <a:sym typeface="Work Sans"/>
              </a:rPr>
              <a:t>Make a copy…”</a:t>
            </a:r>
            <a:r>
              <a:rPr lang="en" sz="1000">
                <a:solidFill>
                  <a:srgbClr val="000000"/>
                </a:solidFill>
              </a:rPr>
              <a:t>.</a:t>
            </a:r>
            <a:endParaRPr sz="1000">
              <a:solidFill>
                <a:srgbClr val="000000"/>
              </a:solidFill>
            </a:endParaRPr>
          </a:p>
          <a:p>
            <a:pPr indent="0" lvl="0" marL="0" rtl="0" algn="l">
              <a:spcBef>
                <a:spcPts val="1000"/>
              </a:spcBef>
              <a:spcAft>
                <a:spcPts val="0"/>
              </a:spcAft>
              <a:buNone/>
            </a:pPr>
            <a:r>
              <a:rPr lang="en" sz="1000">
                <a:solidFill>
                  <a:srgbClr val="000000"/>
                </a:solidFill>
              </a:rPr>
              <a:t>You will get a copy of this document on your Google Drive and will be able to edit, add or delete slides.</a:t>
            </a:r>
            <a:endParaRPr sz="1000">
              <a:solidFill>
                <a:srgbClr val="000000"/>
              </a:solidFill>
            </a:endParaRPr>
          </a:p>
          <a:p>
            <a:pPr indent="0" lvl="0" marL="0" rtl="0" algn="l">
              <a:spcBef>
                <a:spcPts val="1000"/>
              </a:spcBef>
              <a:spcAft>
                <a:spcPts val="1000"/>
              </a:spcAft>
              <a:buNone/>
            </a:pPr>
            <a:r>
              <a:rPr lang="en" sz="1000">
                <a:solidFill>
                  <a:srgbClr val="000000"/>
                </a:solidFill>
                <a:latin typeface="Work Sans Medium"/>
                <a:ea typeface="Work Sans Medium"/>
                <a:cs typeface="Work Sans Medium"/>
                <a:sym typeface="Work Sans Medium"/>
              </a:rPr>
              <a:t>You have to be signed into your Google account.</a:t>
            </a:r>
            <a:br>
              <a:rPr lang="en" sz="1000">
                <a:solidFill>
                  <a:srgbClr val="000000"/>
                </a:solidFill>
                <a:latin typeface="Work Sans Medium"/>
                <a:ea typeface="Work Sans Medium"/>
                <a:cs typeface="Work Sans Medium"/>
                <a:sym typeface="Work Sans Medium"/>
              </a:rPr>
            </a:br>
            <a:endParaRPr sz="1000">
              <a:solidFill>
                <a:srgbClr val="000000"/>
              </a:solidFill>
              <a:latin typeface="Work Sans Medium"/>
              <a:ea typeface="Work Sans Medium"/>
              <a:cs typeface="Work Sans Medium"/>
              <a:sym typeface="Work Sans Medium"/>
            </a:endParaRPr>
          </a:p>
        </p:txBody>
      </p:sp>
      <p:grpSp>
        <p:nvGrpSpPr>
          <p:cNvPr id="77" name="Google Shape;77;p13"/>
          <p:cNvGrpSpPr/>
          <p:nvPr/>
        </p:nvGrpSpPr>
        <p:grpSpPr>
          <a:xfrm>
            <a:off x="7245744" y="711703"/>
            <a:ext cx="1097515" cy="913074"/>
            <a:chOff x="1926350" y="995225"/>
            <a:chExt cx="428650" cy="356600"/>
          </a:xfrm>
        </p:grpSpPr>
        <p:sp>
          <p:nvSpPr>
            <p:cNvPr id="78" name="Google Shape;78;p13"/>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3"/>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3"/>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3"/>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2" name="Google Shape;82;p13"/>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83" name="Google Shape;83;p13"/>
          <p:cNvSpPr txBox="1"/>
          <p:nvPr>
            <p:ph type="ctrTitle"/>
          </p:nvPr>
        </p:nvSpPr>
        <p:spPr>
          <a:xfrm>
            <a:off x="940250" y="947800"/>
            <a:ext cx="4950000" cy="1159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Instructions for use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2" name="Shape 422"/>
        <p:cNvGrpSpPr/>
        <p:nvPr/>
      </p:nvGrpSpPr>
      <p:grpSpPr>
        <a:xfrm>
          <a:off x="0" y="0"/>
          <a:ext cx="0" cy="0"/>
          <a:chOff x="0" y="0"/>
          <a:chExt cx="0" cy="0"/>
        </a:xfrm>
      </p:grpSpPr>
      <p:grpSp>
        <p:nvGrpSpPr>
          <p:cNvPr id="423" name="Google Shape;423;p31"/>
          <p:cNvGrpSpPr/>
          <p:nvPr/>
        </p:nvGrpSpPr>
        <p:grpSpPr>
          <a:xfrm>
            <a:off x="323074" y="443963"/>
            <a:ext cx="837539" cy="601477"/>
            <a:chOff x="1926350" y="995225"/>
            <a:chExt cx="428650" cy="356600"/>
          </a:xfrm>
        </p:grpSpPr>
        <p:sp>
          <p:nvSpPr>
            <p:cNvPr id="424" name="Google Shape;424;p31"/>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5" name="Google Shape;425;p31"/>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31"/>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7" name="Google Shape;427;p31"/>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8" name="Google Shape;428;p31"/>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429" name="Google Shape;429;p31"/>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Outbreak of war: </a:t>
            </a:r>
            <a:r>
              <a:rPr b="1" lang="en" sz="2000">
                <a:latin typeface="Roboto"/>
                <a:ea typeface="Roboto"/>
                <a:cs typeface="Roboto"/>
                <a:sym typeface="Roboto"/>
              </a:rPr>
              <a:t>the assassination of Archduke Franz Ferdinand in Sarajevo and its consequences</a:t>
            </a:r>
            <a:endParaRPr b="1" sz="2000">
              <a:latin typeface="Roboto"/>
              <a:ea typeface="Roboto"/>
              <a:cs typeface="Roboto"/>
              <a:sym typeface="Roboto"/>
            </a:endParaRPr>
          </a:p>
        </p:txBody>
      </p:sp>
      <p:sp>
        <p:nvSpPr>
          <p:cNvPr id="430" name="Google Shape;430;p31"/>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1" name="Google Shape;431;p31"/>
          <p:cNvPicPr preferRelativeResize="0"/>
          <p:nvPr/>
        </p:nvPicPr>
        <p:blipFill>
          <a:blip r:embed="rId3">
            <a:alphaModFix/>
          </a:blip>
          <a:stretch>
            <a:fillRect/>
          </a:stretch>
        </p:blipFill>
        <p:spPr>
          <a:xfrm>
            <a:off x="4977175" y="1121650"/>
            <a:ext cx="3768625" cy="3192825"/>
          </a:xfrm>
          <a:prstGeom prst="rect">
            <a:avLst/>
          </a:prstGeom>
          <a:noFill/>
          <a:ln cap="flat" cmpd="sng" w="28575">
            <a:solidFill>
              <a:srgbClr val="3C78D8"/>
            </a:solidFill>
            <a:prstDash val="solid"/>
            <a:round/>
            <a:headEnd len="sm" w="sm" type="none"/>
            <a:tailEnd len="sm" w="sm" type="none"/>
          </a:ln>
        </p:spPr>
      </p:pic>
      <p:sp>
        <p:nvSpPr>
          <p:cNvPr id="432" name="Google Shape;432;p31"/>
          <p:cNvSpPr txBox="1"/>
          <p:nvPr/>
        </p:nvSpPr>
        <p:spPr>
          <a:xfrm>
            <a:off x="5511876" y="4370052"/>
            <a:ext cx="2949900" cy="29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Gavrila Prinzip, assassin of Archduke Franz Ferdinand, arrested in Sarajevo.</a:t>
            </a:r>
            <a:endParaRPr b="1" i="1" sz="1000">
              <a:solidFill>
                <a:srgbClr val="FFFFFF"/>
              </a:solidFill>
              <a:highlight>
                <a:srgbClr val="0000FF"/>
              </a:highlight>
              <a:latin typeface="Roboto"/>
              <a:ea typeface="Roboto"/>
              <a:cs typeface="Roboto"/>
              <a:sym typeface="Roboto"/>
            </a:endParaRPr>
          </a:p>
        </p:txBody>
      </p:sp>
      <p:sp>
        <p:nvSpPr>
          <p:cNvPr id="433" name="Google Shape;433;p31"/>
          <p:cNvSpPr txBox="1"/>
          <p:nvPr/>
        </p:nvSpPr>
        <p:spPr>
          <a:xfrm>
            <a:off x="323075" y="1305950"/>
            <a:ext cx="4485600" cy="35160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CONSEQUENCES</a:t>
            </a:r>
            <a:r>
              <a:rPr b="1" lang="en" sz="1500">
                <a:solidFill>
                  <a:srgbClr val="3C78D8"/>
                </a:solidFill>
                <a:latin typeface="Roboto"/>
                <a:ea typeface="Roboto"/>
                <a:cs typeface="Roboto"/>
                <a:sym typeface="Roboto"/>
              </a:rPr>
              <a:t>. </a:t>
            </a:r>
            <a:r>
              <a:rPr lang="en" sz="1500">
                <a:solidFill>
                  <a:schemeClr val="dk1"/>
                </a:solidFill>
                <a:latin typeface="Roboto"/>
                <a:ea typeface="Roboto"/>
                <a:cs typeface="Roboto"/>
                <a:sym typeface="Roboto"/>
              </a:rPr>
              <a:t>The Austria-Hungary government believed that Serbia and Bosnia worked together in the assassination of Archduke Franz Ferdinand. They viewed it as an attack on the Austro-Hungarian empire. Austria-Hungary sent a formal letter to Serbia containing demands that Serbia refused to accept. This exchange constituted the </a:t>
            </a:r>
            <a:r>
              <a:rPr lang="en" sz="1500">
                <a:solidFill>
                  <a:srgbClr val="0000FF"/>
                </a:solidFill>
                <a:latin typeface="Roboto"/>
                <a:ea typeface="Roboto"/>
                <a:cs typeface="Roboto"/>
                <a:sym typeface="Roboto"/>
              </a:rPr>
              <a:t>July Crisis</a:t>
            </a:r>
            <a:r>
              <a:rPr lang="en" sz="1500">
                <a:solidFill>
                  <a:schemeClr val="dk1"/>
                </a:solidFill>
                <a:latin typeface="Roboto"/>
                <a:ea typeface="Roboto"/>
                <a:cs typeface="Roboto"/>
                <a:sym typeface="Roboto"/>
              </a:rPr>
              <a:t>. Serbia was not willing to meet all their demands causing Austria-Hungary to declare war. Russia mobilised its army in support of Serbia while Germany declared war on Russia in support of Austria-Hungary.</a:t>
            </a:r>
            <a:r>
              <a:rPr b="1" lang="en" sz="1500">
                <a:solidFill>
                  <a:srgbClr val="0000FF"/>
                </a:solidFill>
                <a:latin typeface="Roboto"/>
                <a:ea typeface="Roboto"/>
                <a:cs typeface="Roboto"/>
                <a:sym typeface="Roboto"/>
              </a:rPr>
              <a:t> </a:t>
            </a:r>
            <a:r>
              <a:rPr lang="en" sz="1500">
                <a:solidFill>
                  <a:schemeClr val="dk1"/>
                </a:solidFill>
                <a:latin typeface="Roboto"/>
                <a:ea typeface="Roboto"/>
                <a:cs typeface="Roboto"/>
                <a:sym typeface="Roboto"/>
              </a:rPr>
              <a:t>France mobilised to help its ally Russia, which led to Germany declaring war on France. </a:t>
            </a:r>
            <a:endParaRPr sz="1500">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7" name="Shape 437"/>
        <p:cNvGrpSpPr/>
        <p:nvPr/>
      </p:nvGrpSpPr>
      <p:grpSpPr>
        <a:xfrm>
          <a:off x="0" y="0"/>
          <a:ext cx="0" cy="0"/>
          <a:chOff x="0" y="0"/>
          <a:chExt cx="0" cy="0"/>
        </a:xfrm>
      </p:grpSpPr>
      <p:graphicFrame>
        <p:nvGraphicFramePr>
          <p:cNvPr id="438" name="Google Shape;438;p32"/>
          <p:cNvGraphicFramePr/>
          <p:nvPr/>
        </p:nvGraphicFramePr>
        <p:xfrm>
          <a:off x="313000" y="1274590"/>
          <a:ext cx="3000000" cy="3000000"/>
        </p:xfrm>
        <a:graphic>
          <a:graphicData uri="http://schemas.openxmlformats.org/drawingml/2006/table">
            <a:tbl>
              <a:tblPr>
                <a:noFill/>
                <a:tableStyleId>{3E03150C-0C58-4519-AD05-ACB30C54B3F5}</a:tableStyleId>
              </a:tblPr>
              <a:tblGrid>
                <a:gridCol w="1053300"/>
                <a:gridCol w="4028325"/>
                <a:gridCol w="3484575"/>
              </a:tblGrid>
              <a:tr h="337825">
                <a:tc>
                  <a:txBody>
                    <a:bodyPr>
                      <a:noAutofit/>
                    </a:bodyPr>
                    <a:lstStyle/>
                    <a:p>
                      <a:pPr indent="0" lvl="0" marL="0" rtl="0" algn="ctr">
                        <a:spcBef>
                          <a:spcPts val="0"/>
                        </a:spcBef>
                        <a:spcAft>
                          <a:spcPts val="0"/>
                        </a:spcAft>
                        <a:buNone/>
                      </a:pPr>
                      <a:r>
                        <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761975">
                <a:tc>
                  <a:txBody>
                    <a:bodyPr>
                      <a:noAutofit/>
                    </a:bodyPr>
                    <a:lstStyle/>
                    <a:p>
                      <a:pPr indent="0" lvl="0" marL="0" rtl="0" algn="ctr">
                        <a:spcBef>
                          <a:spcPts val="0"/>
                        </a:spcBef>
                        <a:spcAft>
                          <a:spcPts val="0"/>
                        </a:spcAft>
                        <a:buNone/>
                      </a:pPr>
                      <a:r>
                        <a:rPr lang="en">
                          <a:solidFill>
                            <a:schemeClr val="dk1"/>
                          </a:solidFill>
                        </a:rPr>
                        <a:t>What?</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t>A chain reaction of events following the assassination of Archduke Franz Ferdinand that led to declarations of war</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t>A German battle plan</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61925">
                <a:tc>
                  <a:txBody>
                    <a:bodyPr>
                      <a:noAutofit/>
                    </a:bodyPr>
                    <a:lstStyle/>
                    <a:p>
                      <a:pPr indent="0" lvl="0" marL="0" rtl="0" algn="ctr">
                        <a:spcBef>
                          <a:spcPts val="0"/>
                        </a:spcBef>
                        <a:spcAft>
                          <a:spcPts val="0"/>
                        </a:spcAft>
                        <a:buNone/>
                      </a:pPr>
                      <a:r>
                        <a:rPr lang="en"/>
                        <a:t>By who?</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Clr>
                          <a:schemeClr val="dk1"/>
                        </a:buClr>
                        <a:buSzPts val="1100"/>
                        <a:buFont typeface="Arial"/>
                        <a:buNone/>
                      </a:pPr>
                      <a:r>
                        <a:rPr lang="en">
                          <a:solidFill>
                            <a:schemeClr val="dk1"/>
                          </a:solidFill>
                        </a:rPr>
                        <a:t>M</a:t>
                      </a:r>
                      <a:r>
                        <a:rPr lang="en">
                          <a:solidFill>
                            <a:schemeClr val="dk1"/>
                          </a:solidFill>
                        </a:rPr>
                        <a:t>ajor European powers</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t>Field Marshal </a:t>
                      </a:r>
                      <a:r>
                        <a:rPr lang="en"/>
                        <a:t>Alfred von Schlieffen</a:t>
                      </a:r>
                      <a:endParaRPr/>
                    </a:p>
                    <a:p>
                      <a:pPr indent="0" lvl="0" marL="0" rtl="0" algn="ctr">
                        <a:spcBef>
                          <a:spcPts val="0"/>
                        </a:spcBef>
                        <a:spcAft>
                          <a:spcPts val="0"/>
                        </a:spcAft>
                        <a:buNone/>
                      </a:pPr>
                      <a:r>
                        <a:rPr lang="en"/>
                        <a:t>(Chief of the German general staff) and modified by Helmuth von Moltke</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62125">
                <a:tc>
                  <a:txBody>
                    <a:bodyPr>
                      <a:noAutofit/>
                    </a:bodyPr>
                    <a:lstStyle/>
                    <a:p>
                      <a:pPr indent="0" lvl="0" marL="0" rtl="0" algn="ctr">
                        <a:spcBef>
                          <a:spcPts val="0"/>
                        </a:spcBef>
                        <a:spcAft>
                          <a:spcPts val="0"/>
                        </a:spcAft>
                        <a:buNone/>
                      </a:pPr>
                      <a:r>
                        <a:rPr lang="en"/>
                        <a:t>Key details</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t>Austria-Hungary issued an ultimatum to Serbia. Serbia refused to meet all demands. Austria-Hungary broke off diplomatic ties.</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t>To attack and defeat France within 6 weeks. To hold Russian/German borders with Austro-Hungarian allies.</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62125">
                <a:tc>
                  <a:txBody>
                    <a:bodyPr>
                      <a:noAutofit/>
                    </a:bodyPr>
                    <a:lstStyle/>
                    <a:p>
                      <a:pPr indent="0" lvl="0" marL="0" rtl="0" algn="ctr">
                        <a:spcBef>
                          <a:spcPts val="0"/>
                        </a:spcBef>
                        <a:spcAft>
                          <a:spcPts val="0"/>
                        </a:spcAft>
                        <a:buNone/>
                      </a:pPr>
                      <a:r>
                        <a:rPr lang="en"/>
                        <a:t>Result</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t>Declarations of war: </a:t>
                      </a:r>
                      <a:r>
                        <a:rPr lang="en">
                          <a:solidFill>
                            <a:schemeClr val="dk1"/>
                          </a:solidFill>
                        </a:rPr>
                        <a:t>Austria-Hungary</a:t>
                      </a:r>
                      <a:r>
                        <a:rPr lang="en"/>
                        <a:t> on Serbia; Germany on Russia and France; Britain on Germany; Austria-Hungary on Russia.</a:t>
                      </a:r>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0" rtl="0" algn="ctr">
                        <a:spcBef>
                          <a:spcPts val="0"/>
                        </a:spcBef>
                        <a:spcAft>
                          <a:spcPts val="0"/>
                        </a:spcAft>
                        <a:buNone/>
                      </a:pPr>
                      <a:r>
                        <a:rPr lang="en">
                          <a:highlight>
                            <a:srgbClr val="FFFFFF"/>
                          </a:highlight>
                        </a:rPr>
                        <a:t>Germany was defeated in 1918 and the modified plan was identified as the </a:t>
                      </a:r>
                      <a:br>
                        <a:rPr lang="en">
                          <a:highlight>
                            <a:srgbClr val="FFFFFF"/>
                          </a:highlight>
                        </a:rPr>
                      </a:br>
                      <a:r>
                        <a:rPr lang="en">
                          <a:highlight>
                            <a:srgbClr val="FFFFFF"/>
                          </a:highlight>
                        </a:rPr>
                        <a:t>cause of defeat.</a:t>
                      </a:r>
                      <a:endParaRPr>
                        <a:highlight>
                          <a:srgbClr val="FFFFFF"/>
                        </a:highlight>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grpSp>
        <p:nvGrpSpPr>
          <p:cNvPr id="439" name="Google Shape;439;p32"/>
          <p:cNvGrpSpPr/>
          <p:nvPr/>
        </p:nvGrpSpPr>
        <p:grpSpPr>
          <a:xfrm>
            <a:off x="323074" y="443963"/>
            <a:ext cx="837539" cy="601477"/>
            <a:chOff x="1926350" y="995225"/>
            <a:chExt cx="428650" cy="356600"/>
          </a:xfrm>
        </p:grpSpPr>
        <p:sp>
          <p:nvSpPr>
            <p:cNvPr id="440" name="Google Shape;440;p32"/>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32"/>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32"/>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2"/>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44" name="Google Shape;444;p32"/>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445" name="Google Shape;445;p32"/>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Outbreak of war: </a:t>
            </a:r>
            <a:r>
              <a:rPr b="1" lang="en" sz="2000">
                <a:latin typeface="Roboto"/>
                <a:ea typeface="Roboto"/>
                <a:cs typeface="Roboto"/>
                <a:sym typeface="Roboto"/>
              </a:rPr>
              <a:t>the July Crisis, the Schlieffen Plan and Belgium, and reasons for the outbreak of hostilities and the escalation of the conflict</a:t>
            </a:r>
            <a:endParaRPr b="1" sz="2000">
              <a:latin typeface="Roboto"/>
              <a:ea typeface="Roboto"/>
              <a:cs typeface="Roboto"/>
              <a:sym typeface="Roboto"/>
            </a:endParaRPr>
          </a:p>
        </p:txBody>
      </p:sp>
      <p:sp>
        <p:nvSpPr>
          <p:cNvPr id="446" name="Google Shape;446;p32"/>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32"/>
          <p:cNvSpPr/>
          <p:nvPr/>
        </p:nvSpPr>
        <p:spPr>
          <a:xfrm>
            <a:off x="2627425" y="1266650"/>
            <a:ext cx="1358700" cy="393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rPr>
              <a:t>JULY CRISIS</a:t>
            </a:r>
            <a:endParaRPr b="1">
              <a:solidFill>
                <a:srgbClr val="FFFFFF"/>
              </a:solidFill>
            </a:endParaRPr>
          </a:p>
        </p:txBody>
      </p:sp>
      <p:sp>
        <p:nvSpPr>
          <p:cNvPr id="448" name="Google Shape;448;p32"/>
          <p:cNvSpPr/>
          <p:nvPr/>
        </p:nvSpPr>
        <p:spPr>
          <a:xfrm>
            <a:off x="6272125" y="1266650"/>
            <a:ext cx="1924800" cy="393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rPr>
              <a:t>SCHLIEFFEN PLAN</a:t>
            </a:r>
            <a:endParaRPr b="1">
              <a:solidFill>
                <a:srgbClr val="FFFF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grpSp>
        <p:nvGrpSpPr>
          <p:cNvPr id="453" name="Google Shape;453;p33"/>
          <p:cNvGrpSpPr/>
          <p:nvPr/>
        </p:nvGrpSpPr>
        <p:grpSpPr>
          <a:xfrm>
            <a:off x="323074" y="443963"/>
            <a:ext cx="837539" cy="601477"/>
            <a:chOff x="1926350" y="995225"/>
            <a:chExt cx="428650" cy="356600"/>
          </a:xfrm>
        </p:grpSpPr>
        <p:sp>
          <p:nvSpPr>
            <p:cNvPr id="454" name="Google Shape;454;p33"/>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33"/>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3"/>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3"/>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8" name="Google Shape;458;p33"/>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459" name="Google Shape;459;p33"/>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Outbreak of war: the July Crisis, the Schlieffen Plan and Belgium, and reasons for the outbreak of hostilities and the escalation of the conflict</a:t>
            </a:r>
            <a:endParaRPr b="1" sz="2000">
              <a:latin typeface="Roboto"/>
              <a:ea typeface="Roboto"/>
              <a:cs typeface="Roboto"/>
              <a:sym typeface="Roboto"/>
            </a:endParaRPr>
          </a:p>
        </p:txBody>
      </p:sp>
      <p:sp>
        <p:nvSpPr>
          <p:cNvPr id="460" name="Google Shape;460;p33"/>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3"/>
          <p:cNvSpPr txBox="1"/>
          <p:nvPr/>
        </p:nvSpPr>
        <p:spPr>
          <a:xfrm>
            <a:off x="755800" y="1559075"/>
            <a:ext cx="5277600" cy="28821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FAILURE OF THE SCHLIEFFEN PLAN</a:t>
            </a:r>
            <a:r>
              <a:rPr lang="en" sz="1500">
                <a:latin typeface="Roboto"/>
                <a:ea typeface="Roboto"/>
                <a:cs typeface="Roboto"/>
                <a:sym typeface="Roboto"/>
              </a:rPr>
              <a:t>. </a:t>
            </a:r>
            <a:r>
              <a:rPr lang="en" sz="1500">
                <a:latin typeface="Roboto"/>
                <a:ea typeface="Roboto"/>
                <a:cs typeface="Roboto"/>
                <a:sym typeface="Roboto"/>
              </a:rPr>
              <a:t>Helmuth von Moltke modified the Schlieffen Plan before implementing it on August 2, 1914. These modifications were blamed for the plan’s failure. Germany was not able to fend off the Russians when they reached the border. Russian troops arrived sooner and in greater numbers than anticipated. Belgium made it harder for Germany by putting up resistance. British troops arrived to help Belgium and France. The Germans were forced to retreat. Ultimately, there was an allied victory between the British Expeditionary Force and the French army in the Battle of Marne against</a:t>
            </a:r>
            <a:r>
              <a:rPr lang="en" sz="1500">
                <a:solidFill>
                  <a:schemeClr val="dk1"/>
                </a:solidFill>
                <a:latin typeface="Roboto"/>
                <a:ea typeface="Roboto"/>
                <a:cs typeface="Roboto"/>
                <a:sym typeface="Roboto"/>
              </a:rPr>
              <a:t> German troops.</a:t>
            </a:r>
            <a:endParaRPr sz="1500">
              <a:latin typeface="Roboto"/>
              <a:ea typeface="Roboto"/>
              <a:cs typeface="Roboto"/>
              <a:sym typeface="Roboto"/>
            </a:endParaRPr>
          </a:p>
        </p:txBody>
      </p:sp>
      <p:pic>
        <p:nvPicPr>
          <p:cNvPr id="462" name="Google Shape;462;p33"/>
          <p:cNvPicPr preferRelativeResize="0"/>
          <p:nvPr/>
        </p:nvPicPr>
        <p:blipFill>
          <a:blip r:embed="rId3">
            <a:alphaModFix/>
          </a:blip>
          <a:stretch>
            <a:fillRect/>
          </a:stretch>
        </p:blipFill>
        <p:spPr>
          <a:xfrm>
            <a:off x="6459200" y="1504475"/>
            <a:ext cx="1835750" cy="2636951"/>
          </a:xfrm>
          <a:prstGeom prst="rect">
            <a:avLst/>
          </a:prstGeom>
          <a:noFill/>
          <a:ln cap="flat" cmpd="sng" w="28575">
            <a:solidFill>
              <a:srgbClr val="0000FF"/>
            </a:solidFill>
            <a:prstDash val="solid"/>
            <a:round/>
            <a:headEnd len="sm" w="sm" type="none"/>
            <a:tailEnd len="sm" w="sm" type="none"/>
          </a:ln>
        </p:spPr>
      </p:pic>
      <p:sp>
        <p:nvSpPr>
          <p:cNvPr id="463" name="Google Shape;463;p33"/>
          <p:cNvSpPr txBox="1"/>
          <p:nvPr/>
        </p:nvSpPr>
        <p:spPr>
          <a:xfrm>
            <a:off x="6428975" y="4141425"/>
            <a:ext cx="1898700" cy="299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Portrait of General Alfred von Schlieffen</a:t>
            </a:r>
            <a:endParaRPr b="1" i="1" sz="1000">
              <a:solidFill>
                <a:srgbClr val="FFFFFF"/>
              </a:solidFill>
              <a:highlight>
                <a:srgbClr val="0000FF"/>
              </a:highlight>
              <a:latin typeface="Roboto"/>
              <a:ea typeface="Roboto"/>
              <a:cs typeface="Roboto"/>
              <a:sym typeface="Roboto"/>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7" name="Shape 467"/>
        <p:cNvGrpSpPr/>
        <p:nvPr/>
      </p:nvGrpSpPr>
      <p:grpSpPr>
        <a:xfrm>
          <a:off x="0" y="0"/>
          <a:ext cx="0" cy="0"/>
          <a:chOff x="0" y="0"/>
          <a:chExt cx="0" cy="0"/>
        </a:xfrm>
      </p:grpSpPr>
      <p:sp>
        <p:nvSpPr>
          <p:cNvPr id="468" name="Google Shape;468;p34"/>
          <p:cNvSpPr/>
          <p:nvPr/>
        </p:nvSpPr>
        <p:spPr>
          <a:xfrm>
            <a:off x="7176800" y="1205650"/>
            <a:ext cx="17184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4"/>
          <p:cNvSpPr/>
          <p:nvPr/>
        </p:nvSpPr>
        <p:spPr>
          <a:xfrm>
            <a:off x="4890800" y="1205650"/>
            <a:ext cx="22167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4"/>
          <p:cNvSpPr txBox="1"/>
          <p:nvPr>
            <p:ph idx="12" type="sldNum"/>
          </p:nvPr>
        </p:nvSpPr>
        <p:spPr>
          <a:xfrm>
            <a:off x="8346474" y="26072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71" name="Google Shape;471;p34"/>
          <p:cNvSpPr txBox="1"/>
          <p:nvPr/>
        </p:nvSpPr>
        <p:spPr>
          <a:xfrm>
            <a:off x="1197575" y="494650"/>
            <a:ext cx="23415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Glossary of Terms</a:t>
            </a:r>
            <a:endParaRPr b="1" sz="2000">
              <a:latin typeface="Roboto"/>
              <a:ea typeface="Roboto"/>
              <a:cs typeface="Roboto"/>
              <a:sym typeface="Roboto"/>
            </a:endParaRPr>
          </a:p>
        </p:txBody>
      </p:sp>
      <p:sp>
        <p:nvSpPr>
          <p:cNvPr id="472" name="Google Shape;472;p34"/>
          <p:cNvSpPr/>
          <p:nvPr/>
        </p:nvSpPr>
        <p:spPr>
          <a:xfrm>
            <a:off x="3539200" y="618375"/>
            <a:ext cx="5470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4"/>
          <p:cNvSpPr/>
          <p:nvPr/>
        </p:nvSpPr>
        <p:spPr>
          <a:xfrm>
            <a:off x="318798" y="321830"/>
            <a:ext cx="878656" cy="802184"/>
          </a:xfrm>
          <a:custGeom>
            <a:rect b="b" l="l" r="r" t="t"/>
            <a:pathLst>
              <a:path extrusionOk="0" h="16071" w="16072">
                <a:moveTo>
                  <a:pt x="8036" y="0"/>
                </a:moveTo>
                <a:lnTo>
                  <a:pt x="7938" y="24"/>
                </a:lnTo>
                <a:lnTo>
                  <a:pt x="7792" y="98"/>
                </a:lnTo>
                <a:lnTo>
                  <a:pt x="7328" y="366"/>
                </a:lnTo>
                <a:lnTo>
                  <a:pt x="7059" y="537"/>
                </a:lnTo>
                <a:lnTo>
                  <a:pt x="6766" y="757"/>
                </a:lnTo>
                <a:lnTo>
                  <a:pt x="6448" y="977"/>
                </a:lnTo>
                <a:lnTo>
                  <a:pt x="6155" y="1246"/>
                </a:lnTo>
                <a:lnTo>
                  <a:pt x="5887" y="1514"/>
                </a:lnTo>
                <a:lnTo>
                  <a:pt x="5643" y="1807"/>
                </a:lnTo>
                <a:lnTo>
                  <a:pt x="5447" y="2100"/>
                </a:lnTo>
                <a:lnTo>
                  <a:pt x="5374" y="2247"/>
                </a:lnTo>
                <a:lnTo>
                  <a:pt x="5325" y="2418"/>
                </a:lnTo>
                <a:lnTo>
                  <a:pt x="5276" y="2564"/>
                </a:lnTo>
                <a:lnTo>
                  <a:pt x="5252" y="2711"/>
                </a:lnTo>
                <a:lnTo>
                  <a:pt x="5252" y="2858"/>
                </a:lnTo>
                <a:lnTo>
                  <a:pt x="5276" y="3029"/>
                </a:lnTo>
                <a:lnTo>
                  <a:pt x="5325" y="3175"/>
                </a:lnTo>
                <a:lnTo>
                  <a:pt x="5398" y="3322"/>
                </a:lnTo>
                <a:lnTo>
                  <a:pt x="5496" y="3468"/>
                </a:lnTo>
                <a:lnTo>
                  <a:pt x="5618" y="3615"/>
                </a:lnTo>
                <a:lnTo>
                  <a:pt x="5814" y="3761"/>
                </a:lnTo>
                <a:lnTo>
                  <a:pt x="6009" y="3859"/>
                </a:lnTo>
                <a:lnTo>
                  <a:pt x="6204" y="3957"/>
                </a:lnTo>
                <a:lnTo>
                  <a:pt x="6424" y="4005"/>
                </a:lnTo>
                <a:lnTo>
                  <a:pt x="6644" y="4054"/>
                </a:lnTo>
                <a:lnTo>
                  <a:pt x="6864" y="4152"/>
                </a:lnTo>
                <a:lnTo>
                  <a:pt x="7059" y="4250"/>
                </a:lnTo>
                <a:lnTo>
                  <a:pt x="7254" y="4421"/>
                </a:lnTo>
                <a:lnTo>
                  <a:pt x="7425" y="4616"/>
                </a:lnTo>
                <a:lnTo>
                  <a:pt x="7523" y="4836"/>
                </a:lnTo>
                <a:lnTo>
                  <a:pt x="7596" y="5080"/>
                </a:lnTo>
                <a:lnTo>
                  <a:pt x="7621" y="5373"/>
                </a:lnTo>
                <a:lnTo>
                  <a:pt x="7596" y="5569"/>
                </a:lnTo>
                <a:lnTo>
                  <a:pt x="7572" y="5788"/>
                </a:lnTo>
                <a:lnTo>
                  <a:pt x="7499" y="5984"/>
                </a:lnTo>
                <a:lnTo>
                  <a:pt x="7425" y="6179"/>
                </a:lnTo>
                <a:lnTo>
                  <a:pt x="7328" y="6374"/>
                </a:lnTo>
                <a:lnTo>
                  <a:pt x="7206" y="6570"/>
                </a:lnTo>
                <a:lnTo>
                  <a:pt x="7059" y="6741"/>
                </a:lnTo>
                <a:lnTo>
                  <a:pt x="6913" y="6912"/>
                </a:lnTo>
                <a:lnTo>
                  <a:pt x="6742" y="7058"/>
                </a:lnTo>
                <a:lnTo>
                  <a:pt x="6571" y="7205"/>
                </a:lnTo>
                <a:lnTo>
                  <a:pt x="6400" y="7303"/>
                </a:lnTo>
                <a:lnTo>
                  <a:pt x="6204" y="7425"/>
                </a:lnTo>
                <a:lnTo>
                  <a:pt x="6009" y="7498"/>
                </a:lnTo>
                <a:lnTo>
                  <a:pt x="5789" y="7571"/>
                </a:lnTo>
                <a:lnTo>
                  <a:pt x="5569" y="7596"/>
                </a:lnTo>
                <a:lnTo>
                  <a:pt x="5374" y="7620"/>
                </a:lnTo>
                <a:lnTo>
                  <a:pt x="5105" y="7596"/>
                </a:lnTo>
                <a:lnTo>
                  <a:pt x="4861" y="7522"/>
                </a:lnTo>
                <a:lnTo>
                  <a:pt x="4617" y="7425"/>
                </a:lnTo>
                <a:lnTo>
                  <a:pt x="4421" y="7254"/>
                </a:lnTo>
                <a:lnTo>
                  <a:pt x="4250" y="7058"/>
                </a:lnTo>
                <a:lnTo>
                  <a:pt x="4128" y="6839"/>
                </a:lnTo>
                <a:lnTo>
                  <a:pt x="4055" y="6619"/>
                </a:lnTo>
                <a:lnTo>
                  <a:pt x="3982" y="6399"/>
                </a:lnTo>
                <a:lnTo>
                  <a:pt x="3933" y="6204"/>
                </a:lnTo>
                <a:lnTo>
                  <a:pt x="3860" y="6008"/>
                </a:lnTo>
                <a:lnTo>
                  <a:pt x="3762" y="5813"/>
                </a:lnTo>
                <a:lnTo>
                  <a:pt x="3615" y="5617"/>
                </a:lnTo>
                <a:lnTo>
                  <a:pt x="3469" y="5495"/>
                </a:lnTo>
                <a:lnTo>
                  <a:pt x="3322" y="5398"/>
                </a:lnTo>
                <a:lnTo>
                  <a:pt x="3176" y="5324"/>
                </a:lnTo>
                <a:lnTo>
                  <a:pt x="3029" y="5275"/>
                </a:lnTo>
                <a:lnTo>
                  <a:pt x="2858" y="5251"/>
                </a:lnTo>
                <a:lnTo>
                  <a:pt x="2712" y="5251"/>
                </a:lnTo>
                <a:lnTo>
                  <a:pt x="2565" y="5275"/>
                </a:lnTo>
                <a:lnTo>
                  <a:pt x="2419" y="5324"/>
                </a:lnTo>
                <a:lnTo>
                  <a:pt x="2248" y="5373"/>
                </a:lnTo>
                <a:lnTo>
                  <a:pt x="2101" y="5446"/>
                </a:lnTo>
                <a:lnTo>
                  <a:pt x="1808" y="5642"/>
                </a:lnTo>
                <a:lnTo>
                  <a:pt x="1515" y="5886"/>
                </a:lnTo>
                <a:lnTo>
                  <a:pt x="1246" y="6155"/>
                </a:lnTo>
                <a:lnTo>
                  <a:pt x="978" y="6448"/>
                </a:lnTo>
                <a:lnTo>
                  <a:pt x="758" y="6765"/>
                </a:lnTo>
                <a:lnTo>
                  <a:pt x="538" y="7058"/>
                </a:lnTo>
                <a:lnTo>
                  <a:pt x="367" y="7327"/>
                </a:lnTo>
                <a:lnTo>
                  <a:pt x="99" y="7791"/>
                </a:lnTo>
                <a:lnTo>
                  <a:pt x="25" y="7938"/>
                </a:lnTo>
                <a:lnTo>
                  <a:pt x="1" y="8035"/>
                </a:lnTo>
                <a:lnTo>
                  <a:pt x="25" y="8231"/>
                </a:lnTo>
                <a:lnTo>
                  <a:pt x="74" y="8402"/>
                </a:lnTo>
                <a:lnTo>
                  <a:pt x="172" y="8597"/>
                </a:lnTo>
                <a:lnTo>
                  <a:pt x="294" y="8744"/>
                </a:lnTo>
                <a:lnTo>
                  <a:pt x="587" y="9012"/>
                </a:lnTo>
                <a:lnTo>
                  <a:pt x="880" y="9256"/>
                </a:lnTo>
                <a:lnTo>
                  <a:pt x="1417" y="9696"/>
                </a:lnTo>
                <a:lnTo>
                  <a:pt x="1906" y="10062"/>
                </a:lnTo>
                <a:lnTo>
                  <a:pt x="2101" y="10233"/>
                </a:lnTo>
                <a:lnTo>
                  <a:pt x="2297" y="10404"/>
                </a:lnTo>
                <a:lnTo>
                  <a:pt x="2419" y="10575"/>
                </a:lnTo>
                <a:lnTo>
                  <a:pt x="2541" y="10746"/>
                </a:lnTo>
                <a:lnTo>
                  <a:pt x="2590" y="10917"/>
                </a:lnTo>
                <a:lnTo>
                  <a:pt x="2590" y="11113"/>
                </a:lnTo>
                <a:lnTo>
                  <a:pt x="2541" y="11308"/>
                </a:lnTo>
                <a:lnTo>
                  <a:pt x="2443" y="11528"/>
                </a:lnTo>
                <a:lnTo>
                  <a:pt x="2272" y="11772"/>
                </a:lnTo>
                <a:lnTo>
                  <a:pt x="2004" y="12041"/>
                </a:lnTo>
                <a:lnTo>
                  <a:pt x="1833" y="12212"/>
                </a:lnTo>
                <a:lnTo>
                  <a:pt x="1637" y="12309"/>
                </a:lnTo>
                <a:lnTo>
                  <a:pt x="1417" y="12383"/>
                </a:lnTo>
                <a:lnTo>
                  <a:pt x="1222" y="12431"/>
                </a:lnTo>
                <a:lnTo>
                  <a:pt x="1002" y="12480"/>
                </a:lnTo>
                <a:lnTo>
                  <a:pt x="782" y="12578"/>
                </a:lnTo>
                <a:lnTo>
                  <a:pt x="587" y="12700"/>
                </a:lnTo>
                <a:lnTo>
                  <a:pt x="367" y="12871"/>
                </a:lnTo>
                <a:lnTo>
                  <a:pt x="196" y="13066"/>
                </a:lnTo>
                <a:lnTo>
                  <a:pt x="99" y="13286"/>
                </a:lnTo>
                <a:lnTo>
                  <a:pt x="25" y="13530"/>
                </a:lnTo>
                <a:lnTo>
                  <a:pt x="1" y="13799"/>
                </a:lnTo>
                <a:lnTo>
                  <a:pt x="25" y="14019"/>
                </a:lnTo>
                <a:lnTo>
                  <a:pt x="50" y="14239"/>
                </a:lnTo>
                <a:lnTo>
                  <a:pt x="123" y="14434"/>
                </a:lnTo>
                <a:lnTo>
                  <a:pt x="221" y="14654"/>
                </a:lnTo>
                <a:lnTo>
                  <a:pt x="318" y="14825"/>
                </a:lnTo>
                <a:lnTo>
                  <a:pt x="440" y="15020"/>
                </a:lnTo>
                <a:lnTo>
                  <a:pt x="563" y="15191"/>
                </a:lnTo>
                <a:lnTo>
                  <a:pt x="709" y="15362"/>
                </a:lnTo>
                <a:lnTo>
                  <a:pt x="880" y="15509"/>
                </a:lnTo>
                <a:lnTo>
                  <a:pt x="1051" y="15631"/>
                </a:lnTo>
                <a:lnTo>
                  <a:pt x="1246" y="15753"/>
                </a:lnTo>
                <a:lnTo>
                  <a:pt x="1442" y="15875"/>
                </a:lnTo>
                <a:lnTo>
                  <a:pt x="1637" y="15948"/>
                </a:lnTo>
                <a:lnTo>
                  <a:pt x="1857" y="16022"/>
                </a:lnTo>
                <a:lnTo>
                  <a:pt x="2052" y="16046"/>
                </a:lnTo>
                <a:lnTo>
                  <a:pt x="2272" y="16070"/>
                </a:lnTo>
                <a:lnTo>
                  <a:pt x="2541" y="16046"/>
                </a:lnTo>
                <a:lnTo>
                  <a:pt x="2785" y="15973"/>
                </a:lnTo>
                <a:lnTo>
                  <a:pt x="3005" y="15875"/>
                </a:lnTo>
                <a:lnTo>
                  <a:pt x="3200" y="15704"/>
                </a:lnTo>
                <a:lnTo>
                  <a:pt x="3371" y="15509"/>
                </a:lnTo>
                <a:lnTo>
                  <a:pt x="3493" y="15289"/>
                </a:lnTo>
                <a:lnTo>
                  <a:pt x="3567" y="15094"/>
                </a:lnTo>
                <a:lnTo>
                  <a:pt x="3615" y="14874"/>
                </a:lnTo>
                <a:lnTo>
                  <a:pt x="3689" y="14654"/>
                </a:lnTo>
                <a:lnTo>
                  <a:pt x="3762" y="14459"/>
                </a:lnTo>
                <a:lnTo>
                  <a:pt x="3860" y="14239"/>
                </a:lnTo>
                <a:lnTo>
                  <a:pt x="4031" y="14068"/>
                </a:lnTo>
                <a:lnTo>
                  <a:pt x="4299" y="13824"/>
                </a:lnTo>
                <a:lnTo>
                  <a:pt x="4544" y="13628"/>
                </a:lnTo>
                <a:lnTo>
                  <a:pt x="4763" y="13530"/>
                </a:lnTo>
                <a:lnTo>
                  <a:pt x="4959" y="13482"/>
                </a:lnTo>
                <a:lnTo>
                  <a:pt x="5154" y="13482"/>
                </a:lnTo>
                <a:lnTo>
                  <a:pt x="5325" y="13530"/>
                </a:lnTo>
                <a:lnTo>
                  <a:pt x="5496" y="13653"/>
                </a:lnTo>
                <a:lnTo>
                  <a:pt x="5667" y="13775"/>
                </a:lnTo>
                <a:lnTo>
                  <a:pt x="5838" y="13970"/>
                </a:lnTo>
                <a:lnTo>
                  <a:pt x="6009" y="14165"/>
                </a:lnTo>
                <a:lnTo>
                  <a:pt x="6375" y="14654"/>
                </a:lnTo>
                <a:lnTo>
                  <a:pt x="6815" y="15191"/>
                </a:lnTo>
                <a:lnTo>
                  <a:pt x="7059" y="15484"/>
                </a:lnTo>
                <a:lnTo>
                  <a:pt x="7328" y="15777"/>
                </a:lnTo>
                <a:lnTo>
                  <a:pt x="7474" y="15899"/>
                </a:lnTo>
                <a:lnTo>
                  <a:pt x="7670" y="15997"/>
                </a:lnTo>
                <a:lnTo>
                  <a:pt x="7841" y="16046"/>
                </a:lnTo>
                <a:lnTo>
                  <a:pt x="8036" y="16070"/>
                </a:lnTo>
                <a:lnTo>
                  <a:pt x="8134" y="16046"/>
                </a:lnTo>
                <a:lnTo>
                  <a:pt x="8280" y="15973"/>
                </a:lnTo>
                <a:lnTo>
                  <a:pt x="8744" y="15704"/>
                </a:lnTo>
                <a:lnTo>
                  <a:pt x="9013" y="15533"/>
                </a:lnTo>
                <a:lnTo>
                  <a:pt x="9306" y="15313"/>
                </a:lnTo>
                <a:lnTo>
                  <a:pt x="9623" y="15094"/>
                </a:lnTo>
                <a:lnTo>
                  <a:pt x="9917" y="14825"/>
                </a:lnTo>
                <a:lnTo>
                  <a:pt x="10185" y="14556"/>
                </a:lnTo>
                <a:lnTo>
                  <a:pt x="10429" y="14263"/>
                </a:lnTo>
                <a:lnTo>
                  <a:pt x="10625" y="13970"/>
                </a:lnTo>
                <a:lnTo>
                  <a:pt x="10698" y="13824"/>
                </a:lnTo>
                <a:lnTo>
                  <a:pt x="10747" y="13653"/>
                </a:lnTo>
                <a:lnTo>
                  <a:pt x="10796" y="13506"/>
                </a:lnTo>
                <a:lnTo>
                  <a:pt x="10820" y="13359"/>
                </a:lnTo>
                <a:lnTo>
                  <a:pt x="10820" y="13213"/>
                </a:lnTo>
                <a:lnTo>
                  <a:pt x="10796" y="13042"/>
                </a:lnTo>
                <a:lnTo>
                  <a:pt x="10747" y="12895"/>
                </a:lnTo>
                <a:lnTo>
                  <a:pt x="10674" y="12749"/>
                </a:lnTo>
                <a:lnTo>
                  <a:pt x="10576" y="12602"/>
                </a:lnTo>
                <a:lnTo>
                  <a:pt x="10454" y="12456"/>
                </a:lnTo>
                <a:lnTo>
                  <a:pt x="10258" y="12309"/>
                </a:lnTo>
                <a:lnTo>
                  <a:pt x="10063" y="12212"/>
                </a:lnTo>
                <a:lnTo>
                  <a:pt x="9868" y="12138"/>
                </a:lnTo>
                <a:lnTo>
                  <a:pt x="9648" y="12065"/>
                </a:lnTo>
                <a:lnTo>
                  <a:pt x="9428" y="12016"/>
                </a:lnTo>
                <a:lnTo>
                  <a:pt x="9208" y="11919"/>
                </a:lnTo>
                <a:lnTo>
                  <a:pt x="9013" y="11821"/>
                </a:lnTo>
                <a:lnTo>
                  <a:pt x="8818" y="11650"/>
                </a:lnTo>
                <a:lnTo>
                  <a:pt x="8647" y="11454"/>
                </a:lnTo>
                <a:lnTo>
                  <a:pt x="8549" y="11235"/>
                </a:lnTo>
                <a:lnTo>
                  <a:pt x="8476" y="10990"/>
                </a:lnTo>
                <a:lnTo>
                  <a:pt x="8451" y="10697"/>
                </a:lnTo>
                <a:lnTo>
                  <a:pt x="8476" y="10502"/>
                </a:lnTo>
                <a:lnTo>
                  <a:pt x="8500" y="10282"/>
                </a:lnTo>
                <a:lnTo>
                  <a:pt x="8573" y="10087"/>
                </a:lnTo>
                <a:lnTo>
                  <a:pt x="8647" y="9891"/>
                </a:lnTo>
                <a:lnTo>
                  <a:pt x="8744" y="9696"/>
                </a:lnTo>
                <a:lnTo>
                  <a:pt x="8866" y="9501"/>
                </a:lnTo>
                <a:lnTo>
                  <a:pt x="9013" y="9330"/>
                </a:lnTo>
                <a:lnTo>
                  <a:pt x="9159" y="9159"/>
                </a:lnTo>
                <a:lnTo>
                  <a:pt x="9330" y="9012"/>
                </a:lnTo>
                <a:lnTo>
                  <a:pt x="9501" y="8890"/>
                </a:lnTo>
                <a:lnTo>
                  <a:pt x="9672" y="8768"/>
                </a:lnTo>
                <a:lnTo>
                  <a:pt x="9868" y="8646"/>
                </a:lnTo>
                <a:lnTo>
                  <a:pt x="10063" y="8573"/>
                </a:lnTo>
                <a:lnTo>
                  <a:pt x="10283" y="8499"/>
                </a:lnTo>
                <a:lnTo>
                  <a:pt x="10503" y="8475"/>
                </a:lnTo>
                <a:lnTo>
                  <a:pt x="10698" y="8450"/>
                </a:lnTo>
                <a:lnTo>
                  <a:pt x="10967" y="8475"/>
                </a:lnTo>
                <a:lnTo>
                  <a:pt x="11211" y="8548"/>
                </a:lnTo>
                <a:lnTo>
                  <a:pt x="11455" y="8646"/>
                </a:lnTo>
                <a:lnTo>
                  <a:pt x="11651" y="8817"/>
                </a:lnTo>
                <a:lnTo>
                  <a:pt x="11822" y="9012"/>
                </a:lnTo>
                <a:lnTo>
                  <a:pt x="11944" y="9232"/>
                </a:lnTo>
                <a:lnTo>
                  <a:pt x="12017" y="9452"/>
                </a:lnTo>
                <a:lnTo>
                  <a:pt x="12090" y="9672"/>
                </a:lnTo>
                <a:lnTo>
                  <a:pt x="12139" y="9867"/>
                </a:lnTo>
                <a:lnTo>
                  <a:pt x="12212" y="10062"/>
                </a:lnTo>
                <a:lnTo>
                  <a:pt x="12310" y="10258"/>
                </a:lnTo>
                <a:lnTo>
                  <a:pt x="12457" y="10453"/>
                </a:lnTo>
                <a:lnTo>
                  <a:pt x="12603" y="10575"/>
                </a:lnTo>
                <a:lnTo>
                  <a:pt x="12750" y="10673"/>
                </a:lnTo>
                <a:lnTo>
                  <a:pt x="12896" y="10746"/>
                </a:lnTo>
                <a:lnTo>
                  <a:pt x="13043" y="10795"/>
                </a:lnTo>
                <a:lnTo>
                  <a:pt x="13214" y="10819"/>
                </a:lnTo>
                <a:lnTo>
                  <a:pt x="13360" y="10819"/>
                </a:lnTo>
                <a:lnTo>
                  <a:pt x="13507" y="10795"/>
                </a:lnTo>
                <a:lnTo>
                  <a:pt x="13653" y="10746"/>
                </a:lnTo>
                <a:lnTo>
                  <a:pt x="13824" y="10697"/>
                </a:lnTo>
                <a:lnTo>
                  <a:pt x="13971" y="10624"/>
                </a:lnTo>
                <a:lnTo>
                  <a:pt x="14264" y="10429"/>
                </a:lnTo>
                <a:lnTo>
                  <a:pt x="14557" y="10184"/>
                </a:lnTo>
                <a:lnTo>
                  <a:pt x="14826" y="9916"/>
                </a:lnTo>
                <a:lnTo>
                  <a:pt x="15094" y="9623"/>
                </a:lnTo>
                <a:lnTo>
                  <a:pt x="15314" y="9305"/>
                </a:lnTo>
                <a:lnTo>
                  <a:pt x="15534" y="9012"/>
                </a:lnTo>
                <a:lnTo>
                  <a:pt x="15705" y="8744"/>
                </a:lnTo>
                <a:lnTo>
                  <a:pt x="15973" y="8279"/>
                </a:lnTo>
                <a:lnTo>
                  <a:pt x="16047" y="8133"/>
                </a:lnTo>
                <a:lnTo>
                  <a:pt x="16071" y="8035"/>
                </a:lnTo>
                <a:lnTo>
                  <a:pt x="16047" y="7840"/>
                </a:lnTo>
                <a:lnTo>
                  <a:pt x="15998" y="7669"/>
                </a:lnTo>
                <a:lnTo>
                  <a:pt x="15900" y="7474"/>
                </a:lnTo>
                <a:lnTo>
                  <a:pt x="15778" y="7327"/>
                </a:lnTo>
                <a:lnTo>
                  <a:pt x="15485" y="7058"/>
                </a:lnTo>
                <a:lnTo>
                  <a:pt x="15192" y="6814"/>
                </a:lnTo>
                <a:lnTo>
                  <a:pt x="14655" y="6374"/>
                </a:lnTo>
                <a:lnTo>
                  <a:pt x="14166" y="6008"/>
                </a:lnTo>
                <a:lnTo>
                  <a:pt x="13971" y="5837"/>
                </a:lnTo>
                <a:lnTo>
                  <a:pt x="13775" y="5666"/>
                </a:lnTo>
                <a:lnTo>
                  <a:pt x="13653" y="5495"/>
                </a:lnTo>
                <a:lnTo>
                  <a:pt x="13531" y="5324"/>
                </a:lnTo>
                <a:lnTo>
                  <a:pt x="13482" y="5153"/>
                </a:lnTo>
                <a:lnTo>
                  <a:pt x="13482" y="4958"/>
                </a:lnTo>
                <a:lnTo>
                  <a:pt x="13531" y="4763"/>
                </a:lnTo>
                <a:lnTo>
                  <a:pt x="13629" y="4543"/>
                </a:lnTo>
                <a:lnTo>
                  <a:pt x="13800" y="4299"/>
                </a:lnTo>
                <a:lnTo>
                  <a:pt x="14068" y="4030"/>
                </a:lnTo>
                <a:lnTo>
                  <a:pt x="14239" y="3859"/>
                </a:lnTo>
                <a:lnTo>
                  <a:pt x="14435" y="3761"/>
                </a:lnTo>
                <a:lnTo>
                  <a:pt x="14655" y="3688"/>
                </a:lnTo>
                <a:lnTo>
                  <a:pt x="14850" y="3639"/>
                </a:lnTo>
                <a:lnTo>
                  <a:pt x="15070" y="3590"/>
                </a:lnTo>
                <a:lnTo>
                  <a:pt x="15290" y="3493"/>
                </a:lnTo>
                <a:lnTo>
                  <a:pt x="15485" y="3370"/>
                </a:lnTo>
                <a:lnTo>
                  <a:pt x="15705" y="3199"/>
                </a:lnTo>
                <a:lnTo>
                  <a:pt x="15876" y="3004"/>
                </a:lnTo>
                <a:lnTo>
                  <a:pt x="15973" y="2784"/>
                </a:lnTo>
                <a:lnTo>
                  <a:pt x="16047" y="2540"/>
                </a:lnTo>
                <a:lnTo>
                  <a:pt x="16071" y="2271"/>
                </a:lnTo>
                <a:lnTo>
                  <a:pt x="16047" y="2052"/>
                </a:lnTo>
                <a:lnTo>
                  <a:pt x="16022" y="1832"/>
                </a:lnTo>
                <a:lnTo>
                  <a:pt x="15949" y="1636"/>
                </a:lnTo>
                <a:lnTo>
                  <a:pt x="15851" y="1417"/>
                </a:lnTo>
                <a:lnTo>
                  <a:pt x="15754" y="1246"/>
                </a:lnTo>
                <a:lnTo>
                  <a:pt x="15632" y="1050"/>
                </a:lnTo>
                <a:lnTo>
                  <a:pt x="15509" y="879"/>
                </a:lnTo>
                <a:lnTo>
                  <a:pt x="15363" y="708"/>
                </a:lnTo>
                <a:lnTo>
                  <a:pt x="15192" y="562"/>
                </a:lnTo>
                <a:lnTo>
                  <a:pt x="15021" y="440"/>
                </a:lnTo>
                <a:lnTo>
                  <a:pt x="14826" y="318"/>
                </a:lnTo>
                <a:lnTo>
                  <a:pt x="14630" y="195"/>
                </a:lnTo>
                <a:lnTo>
                  <a:pt x="14435" y="122"/>
                </a:lnTo>
                <a:lnTo>
                  <a:pt x="14215" y="49"/>
                </a:lnTo>
                <a:lnTo>
                  <a:pt x="14020" y="24"/>
                </a:lnTo>
                <a:lnTo>
                  <a:pt x="13800" y="0"/>
                </a:lnTo>
                <a:lnTo>
                  <a:pt x="13531" y="24"/>
                </a:lnTo>
                <a:lnTo>
                  <a:pt x="13287" y="98"/>
                </a:lnTo>
                <a:lnTo>
                  <a:pt x="13067" y="195"/>
                </a:lnTo>
                <a:lnTo>
                  <a:pt x="12872" y="366"/>
                </a:lnTo>
                <a:lnTo>
                  <a:pt x="12701" y="562"/>
                </a:lnTo>
                <a:lnTo>
                  <a:pt x="12579" y="782"/>
                </a:lnTo>
                <a:lnTo>
                  <a:pt x="12505" y="977"/>
                </a:lnTo>
                <a:lnTo>
                  <a:pt x="12457" y="1197"/>
                </a:lnTo>
                <a:lnTo>
                  <a:pt x="12383" y="1417"/>
                </a:lnTo>
                <a:lnTo>
                  <a:pt x="12310" y="1612"/>
                </a:lnTo>
                <a:lnTo>
                  <a:pt x="12212" y="1832"/>
                </a:lnTo>
                <a:lnTo>
                  <a:pt x="12041" y="2003"/>
                </a:lnTo>
                <a:lnTo>
                  <a:pt x="11773" y="2271"/>
                </a:lnTo>
                <a:lnTo>
                  <a:pt x="11528" y="2442"/>
                </a:lnTo>
                <a:lnTo>
                  <a:pt x="11309" y="2540"/>
                </a:lnTo>
                <a:lnTo>
                  <a:pt x="11113" y="2589"/>
                </a:lnTo>
                <a:lnTo>
                  <a:pt x="10918" y="2589"/>
                </a:lnTo>
                <a:lnTo>
                  <a:pt x="10747" y="2540"/>
                </a:lnTo>
                <a:lnTo>
                  <a:pt x="10576" y="2418"/>
                </a:lnTo>
                <a:lnTo>
                  <a:pt x="10405" y="2296"/>
                </a:lnTo>
                <a:lnTo>
                  <a:pt x="10234" y="2100"/>
                </a:lnTo>
                <a:lnTo>
                  <a:pt x="10063" y="1905"/>
                </a:lnTo>
                <a:lnTo>
                  <a:pt x="9697" y="1417"/>
                </a:lnTo>
                <a:lnTo>
                  <a:pt x="9257" y="879"/>
                </a:lnTo>
                <a:lnTo>
                  <a:pt x="9013" y="586"/>
                </a:lnTo>
                <a:lnTo>
                  <a:pt x="8744" y="293"/>
                </a:lnTo>
                <a:lnTo>
                  <a:pt x="8598" y="171"/>
                </a:lnTo>
                <a:lnTo>
                  <a:pt x="8402" y="73"/>
                </a:lnTo>
                <a:lnTo>
                  <a:pt x="8231" y="24"/>
                </a:lnTo>
                <a:lnTo>
                  <a:pt x="8036"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4"/>
          <p:cNvSpPr/>
          <p:nvPr/>
        </p:nvSpPr>
        <p:spPr>
          <a:xfrm>
            <a:off x="290663" y="1205650"/>
            <a:ext cx="19206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4"/>
          <p:cNvSpPr/>
          <p:nvPr/>
        </p:nvSpPr>
        <p:spPr>
          <a:xfrm>
            <a:off x="233475" y="1273725"/>
            <a:ext cx="17943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Roboto"/>
                <a:ea typeface="Roboto"/>
                <a:cs typeface="Roboto"/>
                <a:sym typeface="Roboto"/>
              </a:rPr>
              <a:t>Alliance</a:t>
            </a:r>
            <a:endParaRPr sz="1500">
              <a:solidFill>
                <a:schemeClr val="lt1"/>
              </a:solidFill>
              <a:latin typeface="Roboto"/>
              <a:ea typeface="Roboto"/>
              <a:cs typeface="Roboto"/>
              <a:sym typeface="Roboto"/>
            </a:endParaRPr>
          </a:p>
        </p:txBody>
      </p:sp>
      <p:sp>
        <p:nvSpPr>
          <p:cNvPr id="476" name="Google Shape;476;p34"/>
          <p:cNvSpPr txBox="1"/>
          <p:nvPr/>
        </p:nvSpPr>
        <p:spPr>
          <a:xfrm>
            <a:off x="290663" y="1615625"/>
            <a:ext cx="1872000" cy="110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t>An association formed by two or more countries for the purpose of benefiting from each other in times of need.</a:t>
            </a:r>
            <a:endParaRPr sz="1300"/>
          </a:p>
        </p:txBody>
      </p:sp>
      <p:sp>
        <p:nvSpPr>
          <p:cNvPr id="477" name="Google Shape;477;p34"/>
          <p:cNvSpPr/>
          <p:nvPr/>
        </p:nvSpPr>
        <p:spPr>
          <a:xfrm>
            <a:off x="233475" y="2950125"/>
            <a:ext cx="17943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Splendid Isolation</a:t>
            </a:r>
            <a:endParaRPr sz="1500">
              <a:solidFill>
                <a:schemeClr val="lt1"/>
              </a:solidFill>
              <a:latin typeface="Roboto"/>
              <a:ea typeface="Roboto"/>
              <a:cs typeface="Roboto"/>
              <a:sym typeface="Roboto"/>
            </a:endParaRPr>
          </a:p>
        </p:txBody>
      </p:sp>
      <p:sp>
        <p:nvSpPr>
          <p:cNvPr id="478" name="Google Shape;478;p34"/>
          <p:cNvSpPr txBox="1"/>
          <p:nvPr/>
        </p:nvSpPr>
        <p:spPr>
          <a:xfrm>
            <a:off x="290663" y="3289775"/>
            <a:ext cx="1920600" cy="68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Roboto"/>
                <a:ea typeface="Roboto"/>
                <a:cs typeface="Roboto"/>
                <a:sym typeface="Roboto"/>
              </a:rPr>
              <a:t>Britain’s diplomatic practice of avoiding fixed alliances with other Great Powers in Europe.</a:t>
            </a:r>
            <a:endParaRPr sz="1300">
              <a:latin typeface="Roboto"/>
              <a:ea typeface="Roboto"/>
              <a:cs typeface="Roboto"/>
              <a:sym typeface="Roboto"/>
            </a:endParaRPr>
          </a:p>
        </p:txBody>
      </p:sp>
      <p:sp>
        <p:nvSpPr>
          <p:cNvPr id="479" name="Google Shape;479;p34"/>
          <p:cNvSpPr/>
          <p:nvPr/>
        </p:nvSpPr>
        <p:spPr>
          <a:xfrm>
            <a:off x="2287744" y="1205650"/>
            <a:ext cx="2525400" cy="3675300"/>
          </a:xfrm>
          <a:prstGeom prst="foldedCorner">
            <a:avLst>
              <a:gd fmla="val 16667" name="adj"/>
            </a:avLst>
          </a:prstGeom>
          <a:solidFill>
            <a:schemeClr val="lt1"/>
          </a:solidFill>
          <a:ln cap="flat" cmpd="sng" w="1905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4"/>
          <p:cNvSpPr/>
          <p:nvPr/>
        </p:nvSpPr>
        <p:spPr>
          <a:xfrm>
            <a:off x="2211550" y="1273725"/>
            <a:ext cx="20709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Weltpolitik</a:t>
            </a:r>
            <a:endParaRPr sz="1500">
              <a:solidFill>
                <a:schemeClr val="lt1"/>
              </a:solidFill>
              <a:latin typeface="Roboto"/>
              <a:ea typeface="Roboto"/>
              <a:cs typeface="Roboto"/>
              <a:sym typeface="Roboto"/>
            </a:endParaRPr>
          </a:p>
        </p:txBody>
      </p:sp>
      <p:sp>
        <p:nvSpPr>
          <p:cNvPr id="481" name="Google Shape;481;p34"/>
          <p:cNvSpPr txBox="1"/>
          <p:nvPr/>
        </p:nvSpPr>
        <p:spPr>
          <a:xfrm>
            <a:off x="7185150" y="2950125"/>
            <a:ext cx="1562400" cy="58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solidFill>
                  <a:schemeClr val="dk1"/>
                </a:solidFill>
                <a:latin typeface="Roboto"/>
                <a:ea typeface="Roboto"/>
                <a:cs typeface="Roboto"/>
                <a:sym typeface="Roboto"/>
              </a:rPr>
              <a:t>A </a:t>
            </a:r>
            <a:r>
              <a:rPr lang="en" sz="1300">
                <a:solidFill>
                  <a:schemeClr val="dk1"/>
                </a:solidFill>
                <a:latin typeface="Roboto"/>
                <a:ea typeface="Roboto"/>
                <a:cs typeface="Roboto"/>
                <a:sym typeface="Roboto"/>
              </a:rPr>
              <a:t>unified state for all Slavic people.</a:t>
            </a:r>
            <a:endParaRPr sz="1300"/>
          </a:p>
        </p:txBody>
      </p:sp>
      <p:sp>
        <p:nvSpPr>
          <p:cNvPr id="482" name="Google Shape;482;p34"/>
          <p:cNvSpPr/>
          <p:nvPr/>
        </p:nvSpPr>
        <p:spPr>
          <a:xfrm>
            <a:off x="2211550" y="3190413"/>
            <a:ext cx="23595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Balkan Region</a:t>
            </a:r>
            <a:endParaRPr sz="1500">
              <a:solidFill>
                <a:schemeClr val="lt1"/>
              </a:solidFill>
              <a:latin typeface="Roboto"/>
              <a:ea typeface="Roboto"/>
              <a:cs typeface="Roboto"/>
              <a:sym typeface="Roboto"/>
            </a:endParaRPr>
          </a:p>
        </p:txBody>
      </p:sp>
      <p:sp>
        <p:nvSpPr>
          <p:cNvPr id="483" name="Google Shape;483;p34"/>
          <p:cNvSpPr/>
          <p:nvPr/>
        </p:nvSpPr>
        <p:spPr>
          <a:xfrm>
            <a:off x="4824800" y="1273725"/>
            <a:ext cx="2070900" cy="350100"/>
          </a:xfrm>
          <a:prstGeom prst="rect">
            <a:avLst/>
          </a:prstGeom>
          <a:solidFill>
            <a:srgbClr val="1155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lang="en" sz="1500">
                <a:solidFill>
                  <a:schemeClr val="lt1"/>
                </a:solidFill>
                <a:latin typeface="Roboto"/>
                <a:ea typeface="Roboto"/>
                <a:cs typeface="Roboto"/>
                <a:sym typeface="Roboto"/>
              </a:rPr>
              <a:t>July Crisis</a:t>
            </a:r>
            <a:endParaRPr sz="1500">
              <a:solidFill>
                <a:schemeClr val="lt1"/>
              </a:solidFill>
              <a:latin typeface="Roboto"/>
              <a:ea typeface="Roboto"/>
              <a:cs typeface="Roboto"/>
              <a:sym typeface="Roboto"/>
            </a:endParaRPr>
          </a:p>
        </p:txBody>
      </p:sp>
      <p:sp>
        <p:nvSpPr>
          <p:cNvPr id="484" name="Google Shape;484;p34"/>
          <p:cNvSpPr txBox="1"/>
          <p:nvPr/>
        </p:nvSpPr>
        <p:spPr>
          <a:xfrm>
            <a:off x="4860500" y="1547625"/>
            <a:ext cx="2277300" cy="58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t>A series of events followed by the assassination of Archduke Franz Ferdinand leading to declarations of war among the Great Powers in Europe.</a:t>
            </a:r>
            <a:endParaRPr sz="1300"/>
          </a:p>
        </p:txBody>
      </p:sp>
      <p:sp>
        <p:nvSpPr>
          <p:cNvPr id="485" name="Google Shape;485;p34"/>
          <p:cNvSpPr/>
          <p:nvPr/>
        </p:nvSpPr>
        <p:spPr>
          <a:xfrm>
            <a:off x="4824800" y="2950125"/>
            <a:ext cx="20709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1"/>
                </a:solidFill>
                <a:latin typeface="Roboto"/>
                <a:ea typeface="Roboto"/>
                <a:cs typeface="Roboto"/>
                <a:sym typeface="Roboto"/>
              </a:rPr>
              <a:t>Schlieffen Plan</a:t>
            </a:r>
            <a:endParaRPr>
              <a:solidFill>
                <a:schemeClr val="lt1"/>
              </a:solidFill>
              <a:latin typeface="Roboto"/>
              <a:ea typeface="Roboto"/>
              <a:cs typeface="Roboto"/>
              <a:sym typeface="Roboto"/>
            </a:endParaRPr>
          </a:p>
        </p:txBody>
      </p:sp>
      <p:sp>
        <p:nvSpPr>
          <p:cNvPr id="486" name="Google Shape;486;p34"/>
          <p:cNvSpPr txBox="1"/>
          <p:nvPr/>
        </p:nvSpPr>
        <p:spPr>
          <a:xfrm>
            <a:off x="4860500" y="3224025"/>
            <a:ext cx="2277300" cy="128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t>A battle plan created by General Alfred von </a:t>
            </a:r>
            <a:r>
              <a:rPr lang="en" sz="1300">
                <a:solidFill>
                  <a:schemeClr val="dk1"/>
                </a:solidFill>
              </a:rPr>
              <a:t>Schlieffen designed to win a war against France while holding off Russia.</a:t>
            </a:r>
            <a:endParaRPr sz="1300"/>
          </a:p>
        </p:txBody>
      </p:sp>
      <p:sp>
        <p:nvSpPr>
          <p:cNvPr id="487" name="Google Shape;487;p34"/>
          <p:cNvSpPr txBox="1"/>
          <p:nvPr/>
        </p:nvSpPr>
        <p:spPr>
          <a:xfrm>
            <a:off x="2360374" y="1546475"/>
            <a:ext cx="2453100" cy="58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t>A foreign policy adopted by the German Empire during the rule of Kaiser Wilhelm II with a focus on imperialism and colonial policies and the goal to make Germany a global power.</a:t>
            </a:r>
            <a:endParaRPr sz="1300"/>
          </a:p>
        </p:txBody>
      </p:sp>
      <p:sp>
        <p:nvSpPr>
          <p:cNvPr id="488" name="Google Shape;488;p34"/>
          <p:cNvSpPr/>
          <p:nvPr/>
        </p:nvSpPr>
        <p:spPr>
          <a:xfrm>
            <a:off x="7110800" y="1273725"/>
            <a:ext cx="17184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chemeClr val="lt1"/>
                </a:solidFill>
                <a:latin typeface="Roboto"/>
                <a:ea typeface="Roboto"/>
                <a:cs typeface="Roboto"/>
                <a:sym typeface="Roboto"/>
              </a:rPr>
              <a:t>Anglo-German Naval Race</a:t>
            </a:r>
            <a:endParaRPr sz="1300">
              <a:solidFill>
                <a:schemeClr val="lt1"/>
              </a:solidFill>
              <a:latin typeface="Roboto"/>
              <a:ea typeface="Roboto"/>
              <a:cs typeface="Roboto"/>
              <a:sym typeface="Roboto"/>
            </a:endParaRPr>
          </a:p>
        </p:txBody>
      </p:sp>
      <p:sp>
        <p:nvSpPr>
          <p:cNvPr id="489" name="Google Shape;489;p34"/>
          <p:cNvSpPr txBox="1"/>
          <p:nvPr/>
        </p:nvSpPr>
        <p:spPr>
          <a:xfrm>
            <a:off x="7184825" y="1586275"/>
            <a:ext cx="1794300" cy="142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t>A naval race engaged in by Germany and Britain between 1898 and 1912.</a:t>
            </a:r>
            <a:endParaRPr sz="1300"/>
          </a:p>
        </p:txBody>
      </p:sp>
      <p:sp>
        <p:nvSpPr>
          <p:cNvPr id="490" name="Google Shape;490;p34"/>
          <p:cNvSpPr txBox="1"/>
          <p:nvPr/>
        </p:nvSpPr>
        <p:spPr>
          <a:xfrm>
            <a:off x="2286400" y="3464325"/>
            <a:ext cx="2359500" cy="58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chemeClr val="dk1"/>
                </a:solidFill>
                <a:latin typeface="Roboto"/>
                <a:ea typeface="Roboto"/>
                <a:cs typeface="Roboto"/>
                <a:sym typeface="Roboto"/>
              </a:rPr>
              <a:t>Consisted of Slavic states such as Bosnia and Herzegovina, Bulgaria, Croatia, Kosovo, Macedonia, Montenegro, Serbia, and Slovenia.</a:t>
            </a:r>
            <a:endParaRPr sz="1300"/>
          </a:p>
        </p:txBody>
      </p:sp>
      <p:sp>
        <p:nvSpPr>
          <p:cNvPr id="491" name="Google Shape;491;p34"/>
          <p:cNvSpPr/>
          <p:nvPr/>
        </p:nvSpPr>
        <p:spPr>
          <a:xfrm>
            <a:off x="7108950" y="2600025"/>
            <a:ext cx="1718400" cy="350100"/>
          </a:xfrm>
          <a:prstGeom prst="rect">
            <a:avLst/>
          </a:prstGeom>
          <a:solidFill>
            <a:srgbClr val="1155C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300">
                <a:solidFill>
                  <a:schemeClr val="lt1"/>
                </a:solidFill>
                <a:latin typeface="Roboto"/>
                <a:ea typeface="Roboto"/>
                <a:cs typeface="Roboto"/>
                <a:sym typeface="Roboto"/>
              </a:rPr>
              <a:t>Greater Serbia</a:t>
            </a:r>
            <a:endParaRPr sz="1300">
              <a:solidFill>
                <a:schemeClr val="lt1"/>
              </a:solidFill>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5" name="Shape 495"/>
        <p:cNvGrpSpPr/>
        <p:nvPr/>
      </p:nvGrpSpPr>
      <p:grpSpPr>
        <a:xfrm>
          <a:off x="0" y="0"/>
          <a:ext cx="0" cy="0"/>
          <a:chOff x="0" y="0"/>
          <a:chExt cx="0" cy="0"/>
        </a:xfrm>
      </p:grpSpPr>
      <p:sp>
        <p:nvSpPr>
          <p:cNvPr id="496" name="Google Shape;496;p35"/>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497" name="Google Shape;497;p35"/>
          <p:cNvGrpSpPr/>
          <p:nvPr/>
        </p:nvGrpSpPr>
        <p:grpSpPr>
          <a:xfrm>
            <a:off x="366560" y="350726"/>
            <a:ext cx="605901" cy="709463"/>
            <a:chOff x="584925" y="238125"/>
            <a:chExt cx="415200" cy="525100"/>
          </a:xfrm>
        </p:grpSpPr>
        <p:sp>
          <p:nvSpPr>
            <p:cNvPr id="498" name="Google Shape;498;p35"/>
            <p:cNvSpPr/>
            <p:nvPr/>
          </p:nvSpPr>
          <p:spPr>
            <a:xfrm>
              <a:off x="621550" y="299175"/>
              <a:ext cx="378575" cy="464050"/>
            </a:xfrm>
            <a:custGeom>
              <a:rect b="b" l="l" r="r" t="t"/>
              <a:pathLst>
                <a:path extrusionOk="0" h="18562" w="15143">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35"/>
            <p:cNvSpPr/>
            <p:nvPr/>
          </p:nvSpPr>
          <p:spPr>
            <a:xfrm>
              <a:off x="633750" y="238125"/>
              <a:ext cx="29350" cy="63500"/>
            </a:xfrm>
            <a:custGeom>
              <a:rect b="b" l="l" r="r" t="t"/>
              <a:pathLst>
                <a:path extrusionOk="0" h="2540" w="1174">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5"/>
            <p:cNvSpPr/>
            <p:nvPr/>
          </p:nvSpPr>
          <p:spPr>
            <a:xfrm>
              <a:off x="716800" y="238125"/>
              <a:ext cx="29325" cy="63500"/>
            </a:xfrm>
            <a:custGeom>
              <a:rect b="b" l="l" r="r" t="t"/>
              <a:pathLst>
                <a:path extrusionOk="0" h="2540" w="1173">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35"/>
            <p:cNvSpPr/>
            <p:nvPr/>
          </p:nvSpPr>
          <p:spPr>
            <a:xfrm>
              <a:off x="799825" y="238125"/>
              <a:ext cx="29350" cy="63500"/>
            </a:xfrm>
            <a:custGeom>
              <a:rect b="b" l="l" r="r" t="t"/>
              <a:pathLst>
                <a:path extrusionOk="0" h="2540" w="1174">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5"/>
            <p:cNvSpPr/>
            <p:nvPr/>
          </p:nvSpPr>
          <p:spPr>
            <a:xfrm>
              <a:off x="882875" y="238125"/>
              <a:ext cx="29325" cy="63500"/>
            </a:xfrm>
            <a:custGeom>
              <a:rect b="b" l="l" r="r" t="t"/>
              <a:pathLst>
                <a:path extrusionOk="0" h="2540" w="1173">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5"/>
            <p:cNvSpPr/>
            <p:nvPr/>
          </p:nvSpPr>
          <p:spPr>
            <a:xfrm>
              <a:off x="584925" y="261325"/>
              <a:ext cx="378575" cy="464050"/>
            </a:xfrm>
            <a:custGeom>
              <a:rect b="b" l="l" r="r" t="t"/>
              <a:pathLst>
                <a:path extrusionOk="0" h="18562" w="15143">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04" name="Google Shape;504;p35"/>
          <p:cNvSpPr txBox="1"/>
          <p:nvPr/>
        </p:nvSpPr>
        <p:spPr>
          <a:xfrm>
            <a:off x="1121375" y="494650"/>
            <a:ext cx="20013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Task #1</a:t>
            </a:r>
            <a:endParaRPr b="1" sz="2000">
              <a:latin typeface="Roboto"/>
              <a:ea typeface="Roboto"/>
              <a:cs typeface="Roboto"/>
              <a:sym typeface="Roboto"/>
            </a:endParaRPr>
          </a:p>
        </p:txBody>
      </p:sp>
      <p:sp>
        <p:nvSpPr>
          <p:cNvPr id="505" name="Google Shape;505;p35"/>
          <p:cNvSpPr/>
          <p:nvPr/>
        </p:nvSpPr>
        <p:spPr>
          <a:xfrm>
            <a:off x="2362850" y="618375"/>
            <a:ext cx="65703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35"/>
          <p:cNvSpPr txBox="1"/>
          <p:nvPr/>
        </p:nvSpPr>
        <p:spPr>
          <a:xfrm>
            <a:off x="5819575" y="1508275"/>
            <a:ext cx="2397300" cy="31833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Study the political cartoon published in </a:t>
            </a:r>
            <a:r>
              <a:rPr i="1" lang="en" sz="1500">
                <a:latin typeface="Roboto"/>
                <a:ea typeface="Roboto"/>
                <a:cs typeface="Roboto"/>
                <a:sym typeface="Roboto"/>
              </a:rPr>
              <a:t>Puck</a:t>
            </a:r>
            <a:r>
              <a:rPr lang="en" sz="1500">
                <a:latin typeface="Roboto"/>
                <a:ea typeface="Roboto"/>
                <a:cs typeface="Roboto"/>
                <a:sym typeface="Roboto"/>
              </a:rPr>
              <a:t> in 1909 and identify the primary parties involved in leading up to the First World War. Focus your analysis on the dynamics between these countries and how their relations affected the decisions on pre-war events.</a:t>
            </a:r>
            <a:endParaRPr sz="1500">
              <a:latin typeface="Roboto"/>
              <a:ea typeface="Roboto"/>
              <a:cs typeface="Roboto"/>
              <a:sym typeface="Roboto"/>
            </a:endParaRPr>
          </a:p>
        </p:txBody>
      </p:sp>
      <p:grpSp>
        <p:nvGrpSpPr>
          <p:cNvPr id="507" name="Google Shape;507;p35"/>
          <p:cNvGrpSpPr/>
          <p:nvPr/>
        </p:nvGrpSpPr>
        <p:grpSpPr>
          <a:xfrm>
            <a:off x="5563743" y="1255719"/>
            <a:ext cx="600800" cy="494080"/>
            <a:chOff x="1922075" y="1629000"/>
            <a:chExt cx="437200" cy="437200"/>
          </a:xfrm>
        </p:grpSpPr>
        <p:sp>
          <p:nvSpPr>
            <p:cNvPr id="508" name="Google Shape;508;p35"/>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35"/>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10" name="Google Shape;510;p35"/>
          <p:cNvSpPr txBox="1"/>
          <p:nvPr/>
        </p:nvSpPr>
        <p:spPr>
          <a:xfrm>
            <a:off x="740750" y="1176500"/>
            <a:ext cx="1565400" cy="393600"/>
          </a:xfrm>
          <a:prstGeom prst="rect">
            <a:avLst/>
          </a:prstGeom>
          <a:solidFill>
            <a:srgbClr val="000000"/>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lt1"/>
                </a:solidFill>
                <a:latin typeface="Roboto"/>
                <a:ea typeface="Roboto"/>
                <a:cs typeface="Roboto"/>
                <a:sym typeface="Roboto"/>
              </a:rPr>
              <a:t>SOURCE A</a:t>
            </a:r>
            <a:endParaRPr b="1" sz="2000">
              <a:solidFill>
                <a:schemeClr val="lt1"/>
              </a:solidFill>
              <a:latin typeface="Roboto"/>
              <a:ea typeface="Roboto"/>
              <a:cs typeface="Roboto"/>
              <a:sym typeface="Roboto"/>
            </a:endParaRPr>
          </a:p>
        </p:txBody>
      </p:sp>
      <p:pic>
        <p:nvPicPr>
          <p:cNvPr id="511" name="Google Shape;511;p35"/>
          <p:cNvPicPr preferRelativeResize="0"/>
          <p:nvPr/>
        </p:nvPicPr>
        <p:blipFill>
          <a:blip r:embed="rId3">
            <a:alphaModFix/>
          </a:blip>
          <a:stretch>
            <a:fillRect/>
          </a:stretch>
        </p:blipFill>
        <p:spPr>
          <a:xfrm>
            <a:off x="2528000" y="1100300"/>
            <a:ext cx="2751525" cy="3665725"/>
          </a:xfrm>
          <a:prstGeom prst="rect">
            <a:avLst/>
          </a:prstGeom>
          <a:noFill/>
          <a:ln cap="flat" cmpd="sng" w="19050">
            <a:solidFill>
              <a:srgbClr val="000000"/>
            </a:solidFill>
            <a:prstDash val="solid"/>
            <a:round/>
            <a:headEnd len="sm" w="sm" type="none"/>
            <a:tailEnd len="sm" w="sm" type="none"/>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36"/>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517" name="Google Shape;517;p36"/>
          <p:cNvGrpSpPr/>
          <p:nvPr/>
        </p:nvGrpSpPr>
        <p:grpSpPr>
          <a:xfrm>
            <a:off x="366560" y="350726"/>
            <a:ext cx="605901" cy="709463"/>
            <a:chOff x="584925" y="238125"/>
            <a:chExt cx="415200" cy="525100"/>
          </a:xfrm>
        </p:grpSpPr>
        <p:sp>
          <p:nvSpPr>
            <p:cNvPr id="518" name="Google Shape;518;p36"/>
            <p:cNvSpPr/>
            <p:nvPr/>
          </p:nvSpPr>
          <p:spPr>
            <a:xfrm>
              <a:off x="621550" y="299175"/>
              <a:ext cx="378575" cy="464050"/>
            </a:xfrm>
            <a:custGeom>
              <a:rect b="b" l="l" r="r" t="t"/>
              <a:pathLst>
                <a:path extrusionOk="0" h="18562" w="15143">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6"/>
            <p:cNvSpPr/>
            <p:nvPr/>
          </p:nvSpPr>
          <p:spPr>
            <a:xfrm>
              <a:off x="633750" y="238125"/>
              <a:ext cx="29350" cy="63500"/>
            </a:xfrm>
            <a:custGeom>
              <a:rect b="b" l="l" r="r" t="t"/>
              <a:pathLst>
                <a:path extrusionOk="0" h="2540" w="1174">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6"/>
            <p:cNvSpPr/>
            <p:nvPr/>
          </p:nvSpPr>
          <p:spPr>
            <a:xfrm>
              <a:off x="716800" y="238125"/>
              <a:ext cx="29325" cy="63500"/>
            </a:xfrm>
            <a:custGeom>
              <a:rect b="b" l="l" r="r" t="t"/>
              <a:pathLst>
                <a:path extrusionOk="0" h="2540" w="1173">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36"/>
            <p:cNvSpPr/>
            <p:nvPr/>
          </p:nvSpPr>
          <p:spPr>
            <a:xfrm>
              <a:off x="799825" y="238125"/>
              <a:ext cx="29350" cy="63500"/>
            </a:xfrm>
            <a:custGeom>
              <a:rect b="b" l="l" r="r" t="t"/>
              <a:pathLst>
                <a:path extrusionOk="0" h="2540" w="1174">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36"/>
            <p:cNvSpPr/>
            <p:nvPr/>
          </p:nvSpPr>
          <p:spPr>
            <a:xfrm>
              <a:off x="882875" y="238125"/>
              <a:ext cx="29325" cy="63500"/>
            </a:xfrm>
            <a:custGeom>
              <a:rect b="b" l="l" r="r" t="t"/>
              <a:pathLst>
                <a:path extrusionOk="0" h="2540" w="1173">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36"/>
            <p:cNvSpPr/>
            <p:nvPr/>
          </p:nvSpPr>
          <p:spPr>
            <a:xfrm>
              <a:off x="584925" y="261325"/>
              <a:ext cx="378575" cy="464050"/>
            </a:xfrm>
            <a:custGeom>
              <a:rect b="b" l="l" r="r" t="t"/>
              <a:pathLst>
                <a:path extrusionOk="0" h="18562" w="15143">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4" name="Google Shape;524;p36"/>
          <p:cNvSpPr txBox="1"/>
          <p:nvPr/>
        </p:nvSpPr>
        <p:spPr>
          <a:xfrm>
            <a:off x="1121375" y="494650"/>
            <a:ext cx="20013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Task #2</a:t>
            </a:r>
            <a:endParaRPr b="1" sz="2000">
              <a:latin typeface="Roboto"/>
              <a:ea typeface="Roboto"/>
              <a:cs typeface="Roboto"/>
              <a:sym typeface="Roboto"/>
            </a:endParaRPr>
          </a:p>
        </p:txBody>
      </p:sp>
      <p:sp>
        <p:nvSpPr>
          <p:cNvPr id="525" name="Google Shape;525;p36"/>
          <p:cNvSpPr/>
          <p:nvPr/>
        </p:nvSpPr>
        <p:spPr>
          <a:xfrm>
            <a:off x="2362850" y="618375"/>
            <a:ext cx="65703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36"/>
          <p:cNvSpPr txBox="1"/>
          <p:nvPr/>
        </p:nvSpPr>
        <p:spPr>
          <a:xfrm>
            <a:off x="6221225" y="1127275"/>
            <a:ext cx="2420700" cy="33558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Study the source and then answer the question which follows.</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5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 sz="1500">
                <a:solidFill>
                  <a:schemeClr val="dk1"/>
                </a:solidFill>
                <a:latin typeface="Roboto"/>
                <a:ea typeface="Roboto"/>
                <a:cs typeface="Roboto"/>
                <a:sym typeface="Roboto"/>
              </a:rPr>
              <a:t>Recalling what you’ve learned about the background of the First World War, how would you interpret the statement from former British Prime Minister Herbert Asquith? Cite documents or events that support or oppose Asquith’s stance.</a:t>
            </a:r>
            <a:endParaRPr sz="1500">
              <a:solidFill>
                <a:schemeClr val="dk1"/>
              </a:solidFill>
              <a:latin typeface="Roboto"/>
              <a:ea typeface="Roboto"/>
              <a:cs typeface="Roboto"/>
              <a:sym typeface="Roboto"/>
            </a:endParaRPr>
          </a:p>
          <a:p>
            <a:pPr indent="0" lvl="0" marL="0" rtl="0" algn="l">
              <a:spcBef>
                <a:spcPts val="0"/>
              </a:spcBef>
              <a:spcAft>
                <a:spcPts val="0"/>
              </a:spcAft>
              <a:buNone/>
            </a:pPr>
            <a:r>
              <a:t/>
            </a:r>
            <a:endParaRPr sz="1500">
              <a:latin typeface="Roboto"/>
              <a:ea typeface="Roboto"/>
              <a:cs typeface="Roboto"/>
              <a:sym typeface="Roboto"/>
            </a:endParaRPr>
          </a:p>
        </p:txBody>
      </p:sp>
      <p:grpSp>
        <p:nvGrpSpPr>
          <p:cNvPr id="527" name="Google Shape;527;p36"/>
          <p:cNvGrpSpPr/>
          <p:nvPr/>
        </p:nvGrpSpPr>
        <p:grpSpPr>
          <a:xfrm>
            <a:off x="5942018" y="995944"/>
            <a:ext cx="600800" cy="494080"/>
            <a:chOff x="1922075" y="1629000"/>
            <a:chExt cx="437200" cy="437200"/>
          </a:xfrm>
        </p:grpSpPr>
        <p:sp>
          <p:nvSpPr>
            <p:cNvPr id="528" name="Google Shape;528;p36"/>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36"/>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0" name="Google Shape;530;p36"/>
          <p:cNvSpPr txBox="1"/>
          <p:nvPr/>
        </p:nvSpPr>
        <p:spPr>
          <a:xfrm>
            <a:off x="740750" y="1176500"/>
            <a:ext cx="1565400" cy="393600"/>
          </a:xfrm>
          <a:prstGeom prst="rect">
            <a:avLst/>
          </a:prstGeom>
          <a:solidFill>
            <a:srgbClr val="000000"/>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lt1"/>
                </a:solidFill>
                <a:latin typeface="Roboto"/>
                <a:ea typeface="Roboto"/>
                <a:cs typeface="Roboto"/>
                <a:sym typeface="Roboto"/>
              </a:rPr>
              <a:t>SOURCE B</a:t>
            </a:r>
            <a:endParaRPr b="1" sz="2000">
              <a:solidFill>
                <a:schemeClr val="lt1"/>
              </a:solidFill>
              <a:latin typeface="Roboto"/>
              <a:ea typeface="Roboto"/>
              <a:cs typeface="Roboto"/>
              <a:sym typeface="Roboto"/>
            </a:endParaRPr>
          </a:p>
        </p:txBody>
      </p:sp>
      <p:sp>
        <p:nvSpPr>
          <p:cNvPr id="531" name="Google Shape;531;p36"/>
          <p:cNvSpPr txBox="1"/>
          <p:nvPr/>
        </p:nvSpPr>
        <p:spPr>
          <a:xfrm>
            <a:off x="712950" y="1779325"/>
            <a:ext cx="4977600" cy="20808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2000">
                <a:latin typeface="Roboto"/>
                <a:ea typeface="Roboto"/>
                <a:cs typeface="Roboto"/>
                <a:sym typeface="Roboto"/>
              </a:rPr>
              <a:t>“If I am asked what we are fighting for… I say we are fighting to vindicate the principle that small nationalities are not to be crushed in defiance of international good faith, at the arbitrary will of a strong and overmastering power.”</a:t>
            </a:r>
            <a:endParaRPr sz="2000">
              <a:latin typeface="Roboto"/>
              <a:ea typeface="Roboto"/>
              <a:cs typeface="Roboto"/>
              <a:sym typeface="Roboto"/>
            </a:endParaRPr>
          </a:p>
        </p:txBody>
      </p:sp>
      <p:sp>
        <p:nvSpPr>
          <p:cNvPr id="532" name="Google Shape;532;p36"/>
          <p:cNvSpPr txBox="1"/>
          <p:nvPr/>
        </p:nvSpPr>
        <p:spPr>
          <a:xfrm>
            <a:off x="682200" y="3937850"/>
            <a:ext cx="4773900" cy="494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500">
                <a:latin typeface="Roboto"/>
                <a:ea typeface="Roboto"/>
                <a:cs typeface="Roboto"/>
                <a:sym typeface="Roboto"/>
              </a:rPr>
              <a:t>British Prime Minister </a:t>
            </a:r>
            <a:r>
              <a:rPr b="1" lang="en" sz="1500">
                <a:solidFill>
                  <a:schemeClr val="dk1"/>
                </a:solidFill>
                <a:latin typeface="Roboto"/>
                <a:ea typeface="Roboto"/>
                <a:cs typeface="Roboto"/>
                <a:sym typeface="Roboto"/>
              </a:rPr>
              <a:t>Herbert Asquith on the unfolding war in 1914</a:t>
            </a:r>
            <a:endParaRPr b="1" sz="1500">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sp>
        <p:nvSpPr>
          <p:cNvPr id="537" name="Google Shape;537;p37"/>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pSp>
        <p:nvGrpSpPr>
          <p:cNvPr id="538" name="Google Shape;538;p37"/>
          <p:cNvGrpSpPr/>
          <p:nvPr/>
        </p:nvGrpSpPr>
        <p:grpSpPr>
          <a:xfrm>
            <a:off x="366560" y="350726"/>
            <a:ext cx="605901" cy="709463"/>
            <a:chOff x="584925" y="238125"/>
            <a:chExt cx="415200" cy="525100"/>
          </a:xfrm>
        </p:grpSpPr>
        <p:sp>
          <p:nvSpPr>
            <p:cNvPr id="539" name="Google Shape;539;p37"/>
            <p:cNvSpPr/>
            <p:nvPr/>
          </p:nvSpPr>
          <p:spPr>
            <a:xfrm>
              <a:off x="621550" y="299175"/>
              <a:ext cx="378575" cy="464050"/>
            </a:xfrm>
            <a:custGeom>
              <a:rect b="b" l="l" r="r" t="t"/>
              <a:pathLst>
                <a:path extrusionOk="0" h="18562" w="15143">
                  <a:moveTo>
                    <a:pt x="14166" y="0"/>
                  </a:moveTo>
                  <a:lnTo>
                    <a:pt x="14166" y="16755"/>
                  </a:lnTo>
                  <a:lnTo>
                    <a:pt x="14141" y="16926"/>
                  </a:lnTo>
                  <a:lnTo>
                    <a:pt x="14093" y="17072"/>
                  </a:lnTo>
                  <a:lnTo>
                    <a:pt x="14044" y="17194"/>
                  </a:lnTo>
                  <a:lnTo>
                    <a:pt x="13946" y="17341"/>
                  </a:lnTo>
                  <a:lnTo>
                    <a:pt x="13824" y="17438"/>
                  </a:lnTo>
                  <a:lnTo>
                    <a:pt x="13677" y="17512"/>
                  </a:lnTo>
                  <a:lnTo>
                    <a:pt x="13531" y="17561"/>
                  </a:lnTo>
                  <a:lnTo>
                    <a:pt x="13384" y="17585"/>
                  </a:lnTo>
                  <a:lnTo>
                    <a:pt x="0" y="17585"/>
                  </a:lnTo>
                  <a:lnTo>
                    <a:pt x="0" y="17731"/>
                  </a:lnTo>
                  <a:lnTo>
                    <a:pt x="25" y="17902"/>
                  </a:lnTo>
                  <a:lnTo>
                    <a:pt x="74" y="18049"/>
                  </a:lnTo>
                  <a:lnTo>
                    <a:pt x="123" y="18171"/>
                  </a:lnTo>
                  <a:lnTo>
                    <a:pt x="220" y="18318"/>
                  </a:lnTo>
                  <a:lnTo>
                    <a:pt x="342" y="18415"/>
                  </a:lnTo>
                  <a:lnTo>
                    <a:pt x="489" y="18489"/>
                  </a:lnTo>
                  <a:lnTo>
                    <a:pt x="635" y="18537"/>
                  </a:lnTo>
                  <a:lnTo>
                    <a:pt x="782" y="18562"/>
                  </a:lnTo>
                  <a:lnTo>
                    <a:pt x="14361" y="18562"/>
                  </a:lnTo>
                  <a:lnTo>
                    <a:pt x="14508" y="18537"/>
                  </a:lnTo>
                  <a:lnTo>
                    <a:pt x="14654" y="18489"/>
                  </a:lnTo>
                  <a:lnTo>
                    <a:pt x="14801" y="18415"/>
                  </a:lnTo>
                  <a:lnTo>
                    <a:pt x="14923" y="18318"/>
                  </a:lnTo>
                  <a:lnTo>
                    <a:pt x="15021" y="18171"/>
                  </a:lnTo>
                  <a:lnTo>
                    <a:pt x="15069" y="18049"/>
                  </a:lnTo>
                  <a:lnTo>
                    <a:pt x="15118" y="17902"/>
                  </a:lnTo>
                  <a:lnTo>
                    <a:pt x="15143" y="17731"/>
                  </a:lnTo>
                  <a:lnTo>
                    <a:pt x="15143" y="733"/>
                  </a:lnTo>
                  <a:lnTo>
                    <a:pt x="15118" y="586"/>
                  </a:lnTo>
                  <a:lnTo>
                    <a:pt x="15069" y="440"/>
                  </a:lnTo>
                  <a:lnTo>
                    <a:pt x="15021" y="318"/>
                  </a:lnTo>
                  <a:lnTo>
                    <a:pt x="14923" y="196"/>
                  </a:lnTo>
                  <a:lnTo>
                    <a:pt x="14801" y="122"/>
                  </a:lnTo>
                  <a:lnTo>
                    <a:pt x="14654" y="49"/>
                  </a:lnTo>
                  <a:lnTo>
                    <a:pt x="14508"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0" name="Google Shape;540;p37"/>
            <p:cNvSpPr/>
            <p:nvPr/>
          </p:nvSpPr>
          <p:spPr>
            <a:xfrm>
              <a:off x="633750" y="238125"/>
              <a:ext cx="29350" cy="63500"/>
            </a:xfrm>
            <a:custGeom>
              <a:rect b="b" l="l" r="r" t="t"/>
              <a:pathLst>
                <a:path extrusionOk="0" h="2540" w="1174">
                  <a:moveTo>
                    <a:pt x="392" y="0"/>
                  </a:moveTo>
                  <a:lnTo>
                    <a:pt x="294" y="49"/>
                  </a:lnTo>
                  <a:lnTo>
                    <a:pt x="221" y="73"/>
                  </a:lnTo>
                  <a:lnTo>
                    <a:pt x="147" y="147"/>
                  </a:lnTo>
                  <a:lnTo>
                    <a:pt x="74" y="220"/>
                  </a:lnTo>
                  <a:lnTo>
                    <a:pt x="50" y="293"/>
                  </a:lnTo>
                  <a:lnTo>
                    <a:pt x="1" y="391"/>
                  </a:lnTo>
                  <a:lnTo>
                    <a:pt x="1" y="488"/>
                  </a:lnTo>
                  <a:lnTo>
                    <a:pt x="1" y="2052"/>
                  </a:lnTo>
                  <a:lnTo>
                    <a:pt x="1" y="2149"/>
                  </a:lnTo>
                  <a:lnTo>
                    <a:pt x="50" y="2247"/>
                  </a:lnTo>
                  <a:lnTo>
                    <a:pt x="74" y="2320"/>
                  </a:lnTo>
                  <a:lnTo>
                    <a:pt x="147" y="2393"/>
                  </a:lnTo>
                  <a:lnTo>
                    <a:pt x="221" y="2467"/>
                  </a:lnTo>
                  <a:lnTo>
                    <a:pt x="294" y="2491"/>
                  </a:lnTo>
                  <a:lnTo>
                    <a:pt x="392" y="2540"/>
                  </a:lnTo>
                  <a:lnTo>
                    <a:pt x="782"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1" name="Google Shape;541;p37"/>
            <p:cNvSpPr/>
            <p:nvPr/>
          </p:nvSpPr>
          <p:spPr>
            <a:xfrm>
              <a:off x="716800" y="238125"/>
              <a:ext cx="29325" cy="63500"/>
            </a:xfrm>
            <a:custGeom>
              <a:rect b="b" l="l" r="r" t="t"/>
              <a:pathLst>
                <a:path extrusionOk="0" h="2540" w="1173">
                  <a:moveTo>
                    <a:pt x="391" y="0"/>
                  </a:moveTo>
                  <a:lnTo>
                    <a:pt x="294" y="49"/>
                  </a:lnTo>
                  <a:lnTo>
                    <a:pt x="220" y="73"/>
                  </a:lnTo>
                  <a:lnTo>
                    <a:pt x="147" y="147"/>
                  </a:lnTo>
                  <a:lnTo>
                    <a:pt x="74" y="220"/>
                  </a:lnTo>
                  <a:lnTo>
                    <a:pt x="49" y="293"/>
                  </a:lnTo>
                  <a:lnTo>
                    <a:pt x="0" y="391"/>
                  </a:lnTo>
                  <a:lnTo>
                    <a:pt x="0" y="488"/>
                  </a:lnTo>
                  <a:lnTo>
                    <a:pt x="0" y="2052"/>
                  </a:lnTo>
                  <a:lnTo>
                    <a:pt x="0"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099" y="2320"/>
                  </a:lnTo>
                  <a:lnTo>
                    <a:pt x="1124" y="2247"/>
                  </a:lnTo>
                  <a:lnTo>
                    <a:pt x="1173" y="2149"/>
                  </a:lnTo>
                  <a:lnTo>
                    <a:pt x="1173" y="2052"/>
                  </a:lnTo>
                  <a:lnTo>
                    <a:pt x="1173" y="488"/>
                  </a:lnTo>
                  <a:lnTo>
                    <a:pt x="1173" y="391"/>
                  </a:lnTo>
                  <a:lnTo>
                    <a:pt x="1124" y="293"/>
                  </a:lnTo>
                  <a:lnTo>
                    <a:pt x="1099"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2" name="Google Shape;542;p37"/>
            <p:cNvSpPr/>
            <p:nvPr/>
          </p:nvSpPr>
          <p:spPr>
            <a:xfrm>
              <a:off x="799825" y="238125"/>
              <a:ext cx="29350" cy="63500"/>
            </a:xfrm>
            <a:custGeom>
              <a:rect b="b" l="l" r="r" t="t"/>
              <a:pathLst>
                <a:path extrusionOk="0" h="2540" w="1174">
                  <a:moveTo>
                    <a:pt x="392" y="0"/>
                  </a:moveTo>
                  <a:lnTo>
                    <a:pt x="294" y="49"/>
                  </a:lnTo>
                  <a:lnTo>
                    <a:pt x="221" y="73"/>
                  </a:lnTo>
                  <a:lnTo>
                    <a:pt x="148" y="147"/>
                  </a:lnTo>
                  <a:lnTo>
                    <a:pt x="74" y="220"/>
                  </a:lnTo>
                  <a:lnTo>
                    <a:pt x="50" y="293"/>
                  </a:lnTo>
                  <a:lnTo>
                    <a:pt x="1" y="391"/>
                  </a:lnTo>
                  <a:lnTo>
                    <a:pt x="1" y="488"/>
                  </a:lnTo>
                  <a:lnTo>
                    <a:pt x="1" y="2052"/>
                  </a:lnTo>
                  <a:lnTo>
                    <a:pt x="1" y="2149"/>
                  </a:lnTo>
                  <a:lnTo>
                    <a:pt x="50" y="2247"/>
                  </a:lnTo>
                  <a:lnTo>
                    <a:pt x="74" y="2320"/>
                  </a:lnTo>
                  <a:lnTo>
                    <a:pt x="148" y="2393"/>
                  </a:lnTo>
                  <a:lnTo>
                    <a:pt x="221" y="2467"/>
                  </a:lnTo>
                  <a:lnTo>
                    <a:pt x="294" y="2491"/>
                  </a:lnTo>
                  <a:lnTo>
                    <a:pt x="392" y="2540"/>
                  </a:lnTo>
                  <a:lnTo>
                    <a:pt x="783" y="2540"/>
                  </a:lnTo>
                  <a:lnTo>
                    <a:pt x="880" y="2491"/>
                  </a:lnTo>
                  <a:lnTo>
                    <a:pt x="953" y="2467"/>
                  </a:lnTo>
                  <a:lnTo>
                    <a:pt x="1027" y="2393"/>
                  </a:lnTo>
                  <a:lnTo>
                    <a:pt x="1100" y="2320"/>
                  </a:lnTo>
                  <a:lnTo>
                    <a:pt x="1124" y="2247"/>
                  </a:lnTo>
                  <a:lnTo>
                    <a:pt x="1173" y="2149"/>
                  </a:lnTo>
                  <a:lnTo>
                    <a:pt x="1173" y="2052"/>
                  </a:lnTo>
                  <a:lnTo>
                    <a:pt x="1173" y="488"/>
                  </a:lnTo>
                  <a:lnTo>
                    <a:pt x="1173" y="391"/>
                  </a:lnTo>
                  <a:lnTo>
                    <a:pt x="1124" y="293"/>
                  </a:lnTo>
                  <a:lnTo>
                    <a:pt x="1100" y="220"/>
                  </a:lnTo>
                  <a:lnTo>
                    <a:pt x="1027" y="147"/>
                  </a:lnTo>
                  <a:lnTo>
                    <a:pt x="953" y="73"/>
                  </a:lnTo>
                  <a:lnTo>
                    <a:pt x="880" y="49"/>
                  </a:lnTo>
                  <a:lnTo>
                    <a:pt x="783"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3" name="Google Shape;543;p37"/>
            <p:cNvSpPr/>
            <p:nvPr/>
          </p:nvSpPr>
          <p:spPr>
            <a:xfrm>
              <a:off x="882875" y="238125"/>
              <a:ext cx="29325" cy="63500"/>
            </a:xfrm>
            <a:custGeom>
              <a:rect b="b" l="l" r="r" t="t"/>
              <a:pathLst>
                <a:path extrusionOk="0" h="2540" w="1173">
                  <a:moveTo>
                    <a:pt x="391" y="0"/>
                  </a:moveTo>
                  <a:lnTo>
                    <a:pt x="294" y="49"/>
                  </a:lnTo>
                  <a:lnTo>
                    <a:pt x="220" y="73"/>
                  </a:lnTo>
                  <a:lnTo>
                    <a:pt x="147" y="147"/>
                  </a:lnTo>
                  <a:lnTo>
                    <a:pt x="74" y="220"/>
                  </a:lnTo>
                  <a:lnTo>
                    <a:pt x="49" y="293"/>
                  </a:lnTo>
                  <a:lnTo>
                    <a:pt x="1" y="391"/>
                  </a:lnTo>
                  <a:lnTo>
                    <a:pt x="1" y="488"/>
                  </a:lnTo>
                  <a:lnTo>
                    <a:pt x="1" y="2052"/>
                  </a:lnTo>
                  <a:lnTo>
                    <a:pt x="1" y="2149"/>
                  </a:lnTo>
                  <a:lnTo>
                    <a:pt x="49" y="2247"/>
                  </a:lnTo>
                  <a:lnTo>
                    <a:pt x="74" y="2320"/>
                  </a:lnTo>
                  <a:lnTo>
                    <a:pt x="147" y="2393"/>
                  </a:lnTo>
                  <a:lnTo>
                    <a:pt x="220" y="2467"/>
                  </a:lnTo>
                  <a:lnTo>
                    <a:pt x="294" y="2491"/>
                  </a:lnTo>
                  <a:lnTo>
                    <a:pt x="391" y="2540"/>
                  </a:lnTo>
                  <a:lnTo>
                    <a:pt x="782" y="2540"/>
                  </a:lnTo>
                  <a:lnTo>
                    <a:pt x="880" y="2491"/>
                  </a:lnTo>
                  <a:lnTo>
                    <a:pt x="953" y="2467"/>
                  </a:lnTo>
                  <a:lnTo>
                    <a:pt x="1026" y="2393"/>
                  </a:lnTo>
                  <a:lnTo>
                    <a:pt x="1100" y="2320"/>
                  </a:lnTo>
                  <a:lnTo>
                    <a:pt x="1124" y="2247"/>
                  </a:lnTo>
                  <a:lnTo>
                    <a:pt x="1173" y="2149"/>
                  </a:lnTo>
                  <a:lnTo>
                    <a:pt x="1173" y="2052"/>
                  </a:lnTo>
                  <a:lnTo>
                    <a:pt x="1173" y="488"/>
                  </a:lnTo>
                  <a:lnTo>
                    <a:pt x="1173" y="391"/>
                  </a:lnTo>
                  <a:lnTo>
                    <a:pt x="1124" y="293"/>
                  </a:lnTo>
                  <a:lnTo>
                    <a:pt x="1100" y="220"/>
                  </a:lnTo>
                  <a:lnTo>
                    <a:pt x="1026" y="147"/>
                  </a:lnTo>
                  <a:lnTo>
                    <a:pt x="953" y="73"/>
                  </a:lnTo>
                  <a:lnTo>
                    <a:pt x="880" y="49"/>
                  </a:lnTo>
                  <a:lnTo>
                    <a:pt x="78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37"/>
            <p:cNvSpPr/>
            <p:nvPr/>
          </p:nvSpPr>
          <p:spPr>
            <a:xfrm>
              <a:off x="584925" y="261325"/>
              <a:ext cx="378575" cy="464050"/>
            </a:xfrm>
            <a:custGeom>
              <a:rect b="b" l="l" r="r" t="t"/>
              <a:pathLst>
                <a:path extrusionOk="0" h="18562" w="15143">
                  <a:moveTo>
                    <a:pt x="2540" y="171"/>
                  </a:moveTo>
                  <a:lnTo>
                    <a:pt x="2711" y="195"/>
                  </a:lnTo>
                  <a:lnTo>
                    <a:pt x="2882" y="244"/>
                  </a:lnTo>
                  <a:lnTo>
                    <a:pt x="3053" y="318"/>
                  </a:lnTo>
                  <a:lnTo>
                    <a:pt x="3175" y="440"/>
                  </a:lnTo>
                  <a:lnTo>
                    <a:pt x="3297" y="562"/>
                  </a:lnTo>
                  <a:lnTo>
                    <a:pt x="3370" y="733"/>
                  </a:lnTo>
                  <a:lnTo>
                    <a:pt x="3419" y="904"/>
                  </a:lnTo>
                  <a:lnTo>
                    <a:pt x="3444" y="1075"/>
                  </a:lnTo>
                  <a:lnTo>
                    <a:pt x="3419" y="1246"/>
                  </a:lnTo>
                  <a:lnTo>
                    <a:pt x="3370" y="1417"/>
                  </a:lnTo>
                  <a:lnTo>
                    <a:pt x="3297" y="1588"/>
                  </a:lnTo>
                  <a:lnTo>
                    <a:pt x="3175" y="1710"/>
                  </a:lnTo>
                  <a:lnTo>
                    <a:pt x="3053" y="1832"/>
                  </a:lnTo>
                  <a:lnTo>
                    <a:pt x="2882" y="1905"/>
                  </a:lnTo>
                  <a:lnTo>
                    <a:pt x="2711" y="1954"/>
                  </a:lnTo>
                  <a:lnTo>
                    <a:pt x="2540" y="1978"/>
                  </a:lnTo>
                  <a:lnTo>
                    <a:pt x="2369" y="1954"/>
                  </a:lnTo>
                  <a:lnTo>
                    <a:pt x="2198" y="1905"/>
                  </a:lnTo>
                  <a:lnTo>
                    <a:pt x="2027" y="1832"/>
                  </a:lnTo>
                  <a:lnTo>
                    <a:pt x="1905" y="1710"/>
                  </a:lnTo>
                  <a:lnTo>
                    <a:pt x="1783" y="1588"/>
                  </a:lnTo>
                  <a:lnTo>
                    <a:pt x="1710" y="1417"/>
                  </a:lnTo>
                  <a:lnTo>
                    <a:pt x="1661" y="1246"/>
                  </a:lnTo>
                  <a:lnTo>
                    <a:pt x="1636" y="1075"/>
                  </a:lnTo>
                  <a:lnTo>
                    <a:pt x="1661" y="904"/>
                  </a:lnTo>
                  <a:lnTo>
                    <a:pt x="1710" y="733"/>
                  </a:lnTo>
                  <a:lnTo>
                    <a:pt x="1783" y="562"/>
                  </a:lnTo>
                  <a:lnTo>
                    <a:pt x="1905" y="440"/>
                  </a:lnTo>
                  <a:lnTo>
                    <a:pt x="2027" y="318"/>
                  </a:lnTo>
                  <a:lnTo>
                    <a:pt x="2198" y="244"/>
                  </a:lnTo>
                  <a:lnTo>
                    <a:pt x="2369" y="195"/>
                  </a:lnTo>
                  <a:lnTo>
                    <a:pt x="2540" y="171"/>
                  </a:lnTo>
                  <a:close/>
                  <a:moveTo>
                    <a:pt x="5862" y="171"/>
                  </a:moveTo>
                  <a:lnTo>
                    <a:pt x="6033" y="195"/>
                  </a:lnTo>
                  <a:lnTo>
                    <a:pt x="6204" y="244"/>
                  </a:lnTo>
                  <a:lnTo>
                    <a:pt x="6374" y="318"/>
                  </a:lnTo>
                  <a:lnTo>
                    <a:pt x="6497" y="440"/>
                  </a:lnTo>
                  <a:lnTo>
                    <a:pt x="6619" y="562"/>
                  </a:lnTo>
                  <a:lnTo>
                    <a:pt x="6692" y="733"/>
                  </a:lnTo>
                  <a:lnTo>
                    <a:pt x="6741" y="904"/>
                  </a:lnTo>
                  <a:lnTo>
                    <a:pt x="6765" y="1075"/>
                  </a:lnTo>
                  <a:lnTo>
                    <a:pt x="6741" y="1246"/>
                  </a:lnTo>
                  <a:lnTo>
                    <a:pt x="6692" y="1417"/>
                  </a:lnTo>
                  <a:lnTo>
                    <a:pt x="6619" y="1588"/>
                  </a:lnTo>
                  <a:lnTo>
                    <a:pt x="6497" y="1710"/>
                  </a:lnTo>
                  <a:lnTo>
                    <a:pt x="6374" y="1832"/>
                  </a:lnTo>
                  <a:lnTo>
                    <a:pt x="6204" y="1905"/>
                  </a:lnTo>
                  <a:lnTo>
                    <a:pt x="6033" y="1954"/>
                  </a:lnTo>
                  <a:lnTo>
                    <a:pt x="5862" y="1978"/>
                  </a:lnTo>
                  <a:lnTo>
                    <a:pt x="5691" y="1954"/>
                  </a:lnTo>
                  <a:lnTo>
                    <a:pt x="5520" y="1905"/>
                  </a:lnTo>
                  <a:lnTo>
                    <a:pt x="5349" y="1832"/>
                  </a:lnTo>
                  <a:lnTo>
                    <a:pt x="5227" y="1710"/>
                  </a:lnTo>
                  <a:lnTo>
                    <a:pt x="5104" y="1588"/>
                  </a:lnTo>
                  <a:lnTo>
                    <a:pt x="5031" y="1417"/>
                  </a:lnTo>
                  <a:lnTo>
                    <a:pt x="4982" y="1246"/>
                  </a:lnTo>
                  <a:lnTo>
                    <a:pt x="4958" y="1075"/>
                  </a:lnTo>
                  <a:lnTo>
                    <a:pt x="4982" y="904"/>
                  </a:lnTo>
                  <a:lnTo>
                    <a:pt x="5031" y="733"/>
                  </a:lnTo>
                  <a:lnTo>
                    <a:pt x="5104" y="562"/>
                  </a:lnTo>
                  <a:lnTo>
                    <a:pt x="5227" y="440"/>
                  </a:lnTo>
                  <a:lnTo>
                    <a:pt x="5349" y="318"/>
                  </a:lnTo>
                  <a:lnTo>
                    <a:pt x="5520" y="244"/>
                  </a:lnTo>
                  <a:lnTo>
                    <a:pt x="5691" y="195"/>
                  </a:lnTo>
                  <a:lnTo>
                    <a:pt x="5862" y="171"/>
                  </a:lnTo>
                  <a:close/>
                  <a:moveTo>
                    <a:pt x="9183" y="171"/>
                  </a:moveTo>
                  <a:lnTo>
                    <a:pt x="9354" y="195"/>
                  </a:lnTo>
                  <a:lnTo>
                    <a:pt x="9525" y="244"/>
                  </a:lnTo>
                  <a:lnTo>
                    <a:pt x="9696" y="318"/>
                  </a:lnTo>
                  <a:lnTo>
                    <a:pt x="9818" y="440"/>
                  </a:lnTo>
                  <a:lnTo>
                    <a:pt x="9940" y="562"/>
                  </a:lnTo>
                  <a:lnTo>
                    <a:pt x="10014" y="733"/>
                  </a:lnTo>
                  <a:lnTo>
                    <a:pt x="10062" y="904"/>
                  </a:lnTo>
                  <a:lnTo>
                    <a:pt x="10087" y="1075"/>
                  </a:lnTo>
                  <a:lnTo>
                    <a:pt x="10062" y="1246"/>
                  </a:lnTo>
                  <a:lnTo>
                    <a:pt x="10014" y="1417"/>
                  </a:lnTo>
                  <a:lnTo>
                    <a:pt x="9940" y="1588"/>
                  </a:lnTo>
                  <a:lnTo>
                    <a:pt x="9818" y="1710"/>
                  </a:lnTo>
                  <a:lnTo>
                    <a:pt x="9696" y="1832"/>
                  </a:lnTo>
                  <a:lnTo>
                    <a:pt x="9525" y="1905"/>
                  </a:lnTo>
                  <a:lnTo>
                    <a:pt x="9354" y="1954"/>
                  </a:lnTo>
                  <a:lnTo>
                    <a:pt x="9183" y="1978"/>
                  </a:lnTo>
                  <a:lnTo>
                    <a:pt x="9012" y="1954"/>
                  </a:lnTo>
                  <a:lnTo>
                    <a:pt x="8841" y="1905"/>
                  </a:lnTo>
                  <a:lnTo>
                    <a:pt x="8670" y="1832"/>
                  </a:lnTo>
                  <a:lnTo>
                    <a:pt x="8548" y="1710"/>
                  </a:lnTo>
                  <a:lnTo>
                    <a:pt x="8426" y="1588"/>
                  </a:lnTo>
                  <a:lnTo>
                    <a:pt x="8353" y="1417"/>
                  </a:lnTo>
                  <a:lnTo>
                    <a:pt x="8304" y="1246"/>
                  </a:lnTo>
                  <a:lnTo>
                    <a:pt x="8279" y="1075"/>
                  </a:lnTo>
                  <a:lnTo>
                    <a:pt x="8304" y="904"/>
                  </a:lnTo>
                  <a:lnTo>
                    <a:pt x="8353" y="733"/>
                  </a:lnTo>
                  <a:lnTo>
                    <a:pt x="8426" y="562"/>
                  </a:lnTo>
                  <a:lnTo>
                    <a:pt x="8548" y="440"/>
                  </a:lnTo>
                  <a:lnTo>
                    <a:pt x="8670" y="318"/>
                  </a:lnTo>
                  <a:lnTo>
                    <a:pt x="8841" y="244"/>
                  </a:lnTo>
                  <a:lnTo>
                    <a:pt x="9012" y="195"/>
                  </a:lnTo>
                  <a:lnTo>
                    <a:pt x="9183" y="171"/>
                  </a:lnTo>
                  <a:close/>
                  <a:moveTo>
                    <a:pt x="12505" y="171"/>
                  </a:moveTo>
                  <a:lnTo>
                    <a:pt x="12676" y="195"/>
                  </a:lnTo>
                  <a:lnTo>
                    <a:pt x="12847" y="244"/>
                  </a:lnTo>
                  <a:lnTo>
                    <a:pt x="13018" y="318"/>
                  </a:lnTo>
                  <a:lnTo>
                    <a:pt x="13140" y="440"/>
                  </a:lnTo>
                  <a:lnTo>
                    <a:pt x="13262" y="562"/>
                  </a:lnTo>
                  <a:lnTo>
                    <a:pt x="13335" y="733"/>
                  </a:lnTo>
                  <a:lnTo>
                    <a:pt x="13384" y="904"/>
                  </a:lnTo>
                  <a:lnTo>
                    <a:pt x="13408" y="1075"/>
                  </a:lnTo>
                  <a:lnTo>
                    <a:pt x="13384" y="1246"/>
                  </a:lnTo>
                  <a:lnTo>
                    <a:pt x="13335" y="1417"/>
                  </a:lnTo>
                  <a:lnTo>
                    <a:pt x="13262" y="1588"/>
                  </a:lnTo>
                  <a:lnTo>
                    <a:pt x="13140" y="1710"/>
                  </a:lnTo>
                  <a:lnTo>
                    <a:pt x="13018" y="1832"/>
                  </a:lnTo>
                  <a:lnTo>
                    <a:pt x="12847" y="1905"/>
                  </a:lnTo>
                  <a:lnTo>
                    <a:pt x="12676" y="1954"/>
                  </a:lnTo>
                  <a:lnTo>
                    <a:pt x="12505" y="1978"/>
                  </a:lnTo>
                  <a:lnTo>
                    <a:pt x="12334" y="1954"/>
                  </a:lnTo>
                  <a:lnTo>
                    <a:pt x="12163" y="1905"/>
                  </a:lnTo>
                  <a:lnTo>
                    <a:pt x="11992" y="1832"/>
                  </a:lnTo>
                  <a:lnTo>
                    <a:pt x="11870" y="1710"/>
                  </a:lnTo>
                  <a:lnTo>
                    <a:pt x="11748" y="1588"/>
                  </a:lnTo>
                  <a:lnTo>
                    <a:pt x="11674" y="1417"/>
                  </a:lnTo>
                  <a:lnTo>
                    <a:pt x="11625" y="1246"/>
                  </a:lnTo>
                  <a:lnTo>
                    <a:pt x="11601" y="1075"/>
                  </a:lnTo>
                  <a:lnTo>
                    <a:pt x="11625" y="904"/>
                  </a:lnTo>
                  <a:lnTo>
                    <a:pt x="11674" y="733"/>
                  </a:lnTo>
                  <a:lnTo>
                    <a:pt x="11748" y="562"/>
                  </a:lnTo>
                  <a:lnTo>
                    <a:pt x="11870" y="440"/>
                  </a:lnTo>
                  <a:lnTo>
                    <a:pt x="11992" y="318"/>
                  </a:lnTo>
                  <a:lnTo>
                    <a:pt x="12163" y="244"/>
                  </a:lnTo>
                  <a:lnTo>
                    <a:pt x="12334" y="195"/>
                  </a:lnTo>
                  <a:lnTo>
                    <a:pt x="12505" y="171"/>
                  </a:lnTo>
                  <a:close/>
                  <a:moveTo>
                    <a:pt x="13091" y="5520"/>
                  </a:moveTo>
                  <a:lnTo>
                    <a:pt x="13189" y="5544"/>
                  </a:lnTo>
                  <a:lnTo>
                    <a:pt x="13262" y="5593"/>
                  </a:lnTo>
                  <a:lnTo>
                    <a:pt x="13311" y="5666"/>
                  </a:lnTo>
                  <a:lnTo>
                    <a:pt x="13335" y="5764"/>
                  </a:lnTo>
                  <a:lnTo>
                    <a:pt x="13311" y="5862"/>
                  </a:lnTo>
                  <a:lnTo>
                    <a:pt x="13262" y="5935"/>
                  </a:lnTo>
                  <a:lnTo>
                    <a:pt x="13189" y="5984"/>
                  </a:lnTo>
                  <a:lnTo>
                    <a:pt x="13091" y="6008"/>
                  </a:lnTo>
                  <a:lnTo>
                    <a:pt x="1954" y="6008"/>
                  </a:lnTo>
                  <a:lnTo>
                    <a:pt x="1856" y="5984"/>
                  </a:lnTo>
                  <a:lnTo>
                    <a:pt x="1783" y="5935"/>
                  </a:lnTo>
                  <a:lnTo>
                    <a:pt x="1734" y="5862"/>
                  </a:lnTo>
                  <a:lnTo>
                    <a:pt x="1710" y="5764"/>
                  </a:lnTo>
                  <a:lnTo>
                    <a:pt x="1734" y="5666"/>
                  </a:lnTo>
                  <a:lnTo>
                    <a:pt x="1783" y="5593"/>
                  </a:lnTo>
                  <a:lnTo>
                    <a:pt x="1856" y="5544"/>
                  </a:lnTo>
                  <a:lnTo>
                    <a:pt x="1954" y="5520"/>
                  </a:lnTo>
                  <a:close/>
                  <a:moveTo>
                    <a:pt x="13189" y="7840"/>
                  </a:moveTo>
                  <a:lnTo>
                    <a:pt x="13262" y="7913"/>
                  </a:lnTo>
                  <a:lnTo>
                    <a:pt x="13311" y="7986"/>
                  </a:lnTo>
                  <a:lnTo>
                    <a:pt x="13335" y="8084"/>
                  </a:lnTo>
                  <a:lnTo>
                    <a:pt x="13311" y="8182"/>
                  </a:lnTo>
                  <a:lnTo>
                    <a:pt x="13262" y="8255"/>
                  </a:lnTo>
                  <a:lnTo>
                    <a:pt x="13189" y="8304"/>
                  </a:lnTo>
                  <a:lnTo>
                    <a:pt x="13091" y="8328"/>
                  </a:lnTo>
                  <a:lnTo>
                    <a:pt x="1954" y="8328"/>
                  </a:lnTo>
                  <a:lnTo>
                    <a:pt x="1856" y="8304"/>
                  </a:lnTo>
                  <a:lnTo>
                    <a:pt x="1783" y="8255"/>
                  </a:lnTo>
                  <a:lnTo>
                    <a:pt x="1734" y="8182"/>
                  </a:lnTo>
                  <a:lnTo>
                    <a:pt x="1710" y="8084"/>
                  </a:lnTo>
                  <a:lnTo>
                    <a:pt x="1734" y="7986"/>
                  </a:lnTo>
                  <a:lnTo>
                    <a:pt x="1783" y="7913"/>
                  </a:lnTo>
                  <a:lnTo>
                    <a:pt x="1856" y="7840"/>
                  </a:lnTo>
                  <a:close/>
                  <a:moveTo>
                    <a:pt x="13091" y="10136"/>
                  </a:moveTo>
                  <a:lnTo>
                    <a:pt x="13189" y="10160"/>
                  </a:lnTo>
                  <a:lnTo>
                    <a:pt x="13262" y="10209"/>
                  </a:lnTo>
                  <a:lnTo>
                    <a:pt x="13311" y="10282"/>
                  </a:lnTo>
                  <a:lnTo>
                    <a:pt x="13335" y="10380"/>
                  </a:lnTo>
                  <a:lnTo>
                    <a:pt x="13311" y="10478"/>
                  </a:lnTo>
                  <a:lnTo>
                    <a:pt x="13262" y="10551"/>
                  </a:lnTo>
                  <a:lnTo>
                    <a:pt x="13189" y="10600"/>
                  </a:lnTo>
                  <a:lnTo>
                    <a:pt x="13091" y="10624"/>
                  </a:lnTo>
                  <a:lnTo>
                    <a:pt x="1954" y="10624"/>
                  </a:lnTo>
                  <a:lnTo>
                    <a:pt x="1856" y="10600"/>
                  </a:lnTo>
                  <a:lnTo>
                    <a:pt x="1783" y="10551"/>
                  </a:lnTo>
                  <a:lnTo>
                    <a:pt x="1734" y="10478"/>
                  </a:lnTo>
                  <a:lnTo>
                    <a:pt x="1710" y="10380"/>
                  </a:lnTo>
                  <a:lnTo>
                    <a:pt x="1734" y="10282"/>
                  </a:lnTo>
                  <a:lnTo>
                    <a:pt x="1783" y="10209"/>
                  </a:lnTo>
                  <a:lnTo>
                    <a:pt x="1856" y="10160"/>
                  </a:lnTo>
                  <a:lnTo>
                    <a:pt x="1954" y="10136"/>
                  </a:lnTo>
                  <a:close/>
                  <a:moveTo>
                    <a:pt x="8206" y="12456"/>
                  </a:moveTo>
                  <a:lnTo>
                    <a:pt x="8304" y="12480"/>
                  </a:lnTo>
                  <a:lnTo>
                    <a:pt x="8377" y="12529"/>
                  </a:lnTo>
                  <a:lnTo>
                    <a:pt x="8426" y="12602"/>
                  </a:lnTo>
                  <a:lnTo>
                    <a:pt x="8450" y="12700"/>
                  </a:lnTo>
                  <a:lnTo>
                    <a:pt x="8426" y="12798"/>
                  </a:lnTo>
                  <a:lnTo>
                    <a:pt x="8377" y="12871"/>
                  </a:lnTo>
                  <a:lnTo>
                    <a:pt x="8304" y="12920"/>
                  </a:lnTo>
                  <a:lnTo>
                    <a:pt x="8206" y="12944"/>
                  </a:lnTo>
                  <a:lnTo>
                    <a:pt x="1954" y="12944"/>
                  </a:lnTo>
                  <a:lnTo>
                    <a:pt x="1856" y="12920"/>
                  </a:lnTo>
                  <a:lnTo>
                    <a:pt x="1783" y="12871"/>
                  </a:lnTo>
                  <a:lnTo>
                    <a:pt x="1734" y="12798"/>
                  </a:lnTo>
                  <a:lnTo>
                    <a:pt x="1710" y="12700"/>
                  </a:lnTo>
                  <a:lnTo>
                    <a:pt x="1734" y="12602"/>
                  </a:lnTo>
                  <a:lnTo>
                    <a:pt x="1783" y="12529"/>
                  </a:lnTo>
                  <a:lnTo>
                    <a:pt x="1856" y="12480"/>
                  </a:lnTo>
                  <a:lnTo>
                    <a:pt x="1954" y="12456"/>
                  </a:lnTo>
                  <a:close/>
                  <a:moveTo>
                    <a:pt x="782" y="0"/>
                  </a:moveTo>
                  <a:lnTo>
                    <a:pt x="635" y="25"/>
                  </a:lnTo>
                  <a:lnTo>
                    <a:pt x="489" y="73"/>
                  </a:lnTo>
                  <a:lnTo>
                    <a:pt x="342" y="122"/>
                  </a:lnTo>
                  <a:lnTo>
                    <a:pt x="220" y="220"/>
                  </a:lnTo>
                  <a:lnTo>
                    <a:pt x="122" y="342"/>
                  </a:lnTo>
                  <a:lnTo>
                    <a:pt x="73" y="489"/>
                  </a:lnTo>
                  <a:lnTo>
                    <a:pt x="24" y="635"/>
                  </a:lnTo>
                  <a:lnTo>
                    <a:pt x="0" y="782"/>
                  </a:lnTo>
                  <a:lnTo>
                    <a:pt x="0" y="17780"/>
                  </a:lnTo>
                  <a:lnTo>
                    <a:pt x="24" y="17927"/>
                  </a:lnTo>
                  <a:lnTo>
                    <a:pt x="73" y="18073"/>
                  </a:lnTo>
                  <a:lnTo>
                    <a:pt x="122" y="18220"/>
                  </a:lnTo>
                  <a:lnTo>
                    <a:pt x="220" y="18342"/>
                  </a:lnTo>
                  <a:lnTo>
                    <a:pt x="342" y="18440"/>
                  </a:lnTo>
                  <a:lnTo>
                    <a:pt x="489" y="18488"/>
                  </a:lnTo>
                  <a:lnTo>
                    <a:pt x="635" y="18537"/>
                  </a:lnTo>
                  <a:lnTo>
                    <a:pt x="782" y="18562"/>
                  </a:lnTo>
                  <a:lnTo>
                    <a:pt x="14361" y="18562"/>
                  </a:lnTo>
                  <a:lnTo>
                    <a:pt x="14507" y="18537"/>
                  </a:lnTo>
                  <a:lnTo>
                    <a:pt x="14654" y="18488"/>
                  </a:lnTo>
                  <a:lnTo>
                    <a:pt x="14800" y="18440"/>
                  </a:lnTo>
                  <a:lnTo>
                    <a:pt x="14923" y="18342"/>
                  </a:lnTo>
                  <a:lnTo>
                    <a:pt x="15020" y="18220"/>
                  </a:lnTo>
                  <a:lnTo>
                    <a:pt x="15069" y="18073"/>
                  </a:lnTo>
                  <a:lnTo>
                    <a:pt x="15118" y="17927"/>
                  </a:lnTo>
                  <a:lnTo>
                    <a:pt x="15142" y="17780"/>
                  </a:lnTo>
                  <a:lnTo>
                    <a:pt x="15142" y="782"/>
                  </a:lnTo>
                  <a:lnTo>
                    <a:pt x="15118" y="635"/>
                  </a:lnTo>
                  <a:lnTo>
                    <a:pt x="15069" y="489"/>
                  </a:lnTo>
                  <a:lnTo>
                    <a:pt x="15020" y="342"/>
                  </a:lnTo>
                  <a:lnTo>
                    <a:pt x="14923" y="220"/>
                  </a:lnTo>
                  <a:lnTo>
                    <a:pt x="14800" y="122"/>
                  </a:lnTo>
                  <a:lnTo>
                    <a:pt x="14654" y="73"/>
                  </a:lnTo>
                  <a:lnTo>
                    <a:pt x="14507" y="25"/>
                  </a:lnTo>
                  <a:lnTo>
                    <a:pt x="14361"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45" name="Google Shape;545;p37"/>
          <p:cNvSpPr txBox="1"/>
          <p:nvPr/>
        </p:nvSpPr>
        <p:spPr>
          <a:xfrm>
            <a:off x="1121375" y="494650"/>
            <a:ext cx="20013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Task #3</a:t>
            </a:r>
            <a:endParaRPr b="1" sz="2000">
              <a:latin typeface="Roboto"/>
              <a:ea typeface="Roboto"/>
              <a:cs typeface="Roboto"/>
              <a:sym typeface="Roboto"/>
            </a:endParaRPr>
          </a:p>
        </p:txBody>
      </p:sp>
      <p:sp>
        <p:nvSpPr>
          <p:cNvPr id="546" name="Google Shape;546;p37"/>
          <p:cNvSpPr/>
          <p:nvPr/>
        </p:nvSpPr>
        <p:spPr>
          <a:xfrm>
            <a:off x="2362850" y="618375"/>
            <a:ext cx="65703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37"/>
          <p:cNvSpPr txBox="1"/>
          <p:nvPr/>
        </p:nvSpPr>
        <p:spPr>
          <a:xfrm>
            <a:off x="6048175" y="1508275"/>
            <a:ext cx="2593800" cy="2264400"/>
          </a:xfrm>
          <a:prstGeom prst="rect">
            <a:avLst/>
          </a:prstGeom>
          <a:solidFill>
            <a:srgbClr val="EFEFEF"/>
          </a:solid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Study the two events. Then, compare and contrast the degree and nature of the consequences of these two events in relation to the First World War. Include the immediate and long-term effects of these crises in your essay.</a:t>
            </a:r>
            <a:endParaRPr sz="1500">
              <a:latin typeface="Roboto"/>
              <a:ea typeface="Roboto"/>
              <a:cs typeface="Roboto"/>
              <a:sym typeface="Roboto"/>
            </a:endParaRPr>
          </a:p>
        </p:txBody>
      </p:sp>
      <p:grpSp>
        <p:nvGrpSpPr>
          <p:cNvPr id="548" name="Google Shape;548;p37"/>
          <p:cNvGrpSpPr/>
          <p:nvPr/>
        </p:nvGrpSpPr>
        <p:grpSpPr>
          <a:xfrm>
            <a:off x="5792343" y="1255719"/>
            <a:ext cx="600800" cy="494080"/>
            <a:chOff x="1922075" y="1629000"/>
            <a:chExt cx="437200" cy="437200"/>
          </a:xfrm>
        </p:grpSpPr>
        <p:sp>
          <p:nvSpPr>
            <p:cNvPr id="549" name="Google Shape;549;p37"/>
            <p:cNvSpPr/>
            <p:nvPr/>
          </p:nvSpPr>
          <p:spPr>
            <a:xfrm>
              <a:off x="2208425" y="1629000"/>
              <a:ext cx="150850" cy="150850"/>
            </a:xfrm>
            <a:custGeom>
              <a:rect b="b" l="l" r="r" t="t"/>
              <a:pathLst>
                <a:path extrusionOk="0" h="6034" w="6034">
                  <a:moveTo>
                    <a:pt x="2004" y="1"/>
                  </a:moveTo>
                  <a:lnTo>
                    <a:pt x="1881" y="25"/>
                  </a:lnTo>
                  <a:lnTo>
                    <a:pt x="1784" y="50"/>
                  </a:lnTo>
                  <a:lnTo>
                    <a:pt x="1686" y="98"/>
                  </a:lnTo>
                  <a:lnTo>
                    <a:pt x="1588" y="172"/>
                  </a:lnTo>
                  <a:lnTo>
                    <a:pt x="1" y="1784"/>
                  </a:lnTo>
                  <a:lnTo>
                    <a:pt x="4251" y="6033"/>
                  </a:lnTo>
                  <a:lnTo>
                    <a:pt x="5862" y="4446"/>
                  </a:lnTo>
                  <a:lnTo>
                    <a:pt x="5936" y="4348"/>
                  </a:lnTo>
                  <a:lnTo>
                    <a:pt x="5985" y="4250"/>
                  </a:lnTo>
                  <a:lnTo>
                    <a:pt x="6009" y="4153"/>
                  </a:lnTo>
                  <a:lnTo>
                    <a:pt x="6033" y="4031"/>
                  </a:lnTo>
                  <a:lnTo>
                    <a:pt x="6009" y="3933"/>
                  </a:lnTo>
                  <a:lnTo>
                    <a:pt x="5985" y="3811"/>
                  </a:lnTo>
                  <a:lnTo>
                    <a:pt x="5936" y="3713"/>
                  </a:lnTo>
                  <a:lnTo>
                    <a:pt x="5862" y="3615"/>
                  </a:lnTo>
                  <a:lnTo>
                    <a:pt x="2419" y="172"/>
                  </a:lnTo>
                  <a:lnTo>
                    <a:pt x="2321" y="98"/>
                  </a:lnTo>
                  <a:lnTo>
                    <a:pt x="2223" y="50"/>
                  </a:lnTo>
                  <a:lnTo>
                    <a:pt x="2101" y="25"/>
                  </a:lnTo>
                  <a:lnTo>
                    <a:pt x="2004"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37"/>
            <p:cNvSpPr/>
            <p:nvPr/>
          </p:nvSpPr>
          <p:spPr>
            <a:xfrm>
              <a:off x="1922075" y="1686400"/>
              <a:ext cx="379800" cy="379800"/>
            </a:xfrm>
            <a:custGeom>
              <a:rect b="b" l="l" r="r" t="t"/>
              <a:pathLst>
                <a:path extrusionOk="0" h="15192" w="15192">
                  <a:moveTo>
                    <a:pt x="1100" y="10527"/>
                  </a:moveTo>
                  <a:lnTo>
                    <a:pt x="4665" y="14093"/>
                  </a:lnTo>
                  <a:lnTo>
                    <a:pt x="4616" y="14117"/>
                  </a:lnTo>
                  <a:lnTo>
                    <a:pt x="1979" y="14508"/>
                  </a:lnTo>
                  <a:lnTo>
                    <a:pt x="684" y="13213"/>
                  </a:lnTo>
                  <a:lnTo>
                    <a:pt x="1075" y="10576"/>
                  </a:lnTo>
                  <a:lnTo>
                    <a:pt x="1100" y="10527"/>
                  </a:lnTo>
                  <a:close/>
                  <a:moveTo>
                    <a:pt x="10918" y="1"/>
                  </a:moveTo>
                  <a:lnTo>
                    <a:pt x="758" y="10185"/>
                  </a:lnTo>
                  <a:lnTo>
                    <a:pt x="684" y="10258"/>
                  </a:lnTo>
                  <a:lnTo>
                    <a:pt x="636" y="10332"/>
                  </a:lnTo>
                  <a:lnTo>
                    <a:pt x="611" y="10405"/>
                  </a:lnTo>
                  <a:lnTo>
                    <a:pt x="587" y="10502"/>
                  </a:lnTo>
                  <a:lnTo>
                    <a:pt x="1" y="14532"/>
                  </a:lnTo>
                  <a:lnTo>
                    <a:pt x="1" y="14654"/>
                  </a:lnTo>
                  <a:lnTo>
                    <a:pt x="25" y="14801"/>
                  </a:lnTo>
                  <a:lnTo>
                    <a:pt x="98" y="14923"/>
                  </a:lnTo>
                  <a:lnTo>
                    <a:pt x="171" y="15021"/>
                  </a:lnTo>
                  <a:lnTo>
                    <a:pt x="269" y="15094"/>
                  </a:lnTo>
                  <a:lnTo>
                    <a:pt x="367" y="15143"/>
                  </a:lnTo>
                  <a:lnTo>
                    <a:pt x="465" y="15167"/>
                  </a:lnTo>
                  <a:lnTo>
                    <a:pt x="587" y="15192"/>
                  </a:lnTo>
                  <a:lnTo>
                    <a:pt x="660" y="15192"/>
                  </a:lnTo>
                  <a:lnTo>
                    <a:pt x="4690" y="14606"/>
                  </a:lnTo>
                  <a:lnTo>
                    <a:pt x="4861" y="14557"/>
                  </a:lnTo>
                  <a:lnTo>
                    <a:pt x="4934" y="14508"/>
                  </a:lnTo>
                  <a:lnTo>
                    <a:pt x="5007" y="14435"/>
                  </a:lnTo>
                  <a:lnTo>
                    <a:pt x="15192" y="4275"/>
                  </a:lnTo>
                  <a:lnTo>
                    <a:pt x="13970" y="3053"/>
                  </a:lnTo>
                  <a:lnTo>
                    <a:pt x="4152" y="12872"/>
                  </a:lnTo>
                  <a:lnTo>
                    <a:pt x="3810" y="12530"/>
                  </a:lnTo>
                  <a:lnTo>
                    <a:pt x="13629" y="2712"/>
                  </a:lnTo>
                  <a:lnTo>
                    <a:pt x="12481" y="1564"/>
                  </a:lnTo>
                  <a:lnTo>
                    <a:pt x="2663" y="11382"/>
                  </a:lnTo>
                  <a:lnTo>
                    <a:pt x="2321" y="11040"/>
                  </a:lnTo>
                  <a:lnTo>
                    <a:pt x="12139" y="1222"/>
                  </a:lnTo>
                  <a:lnTo>
                    <a:pt x="10918"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51" name="Google Shape;551;p37"/>
          <p:cNvSpPr txBox="1"/>
          <p:nvPr/>
        </p:nvSpPr>
        <p:spPr>
          <a:xfrm>
            <a:off x="664550" y="1176500"/>
            <a:ext cx="1565400" cy="393600"/>
          </a:xfrm>
          <a:prstGeom prst="rect">
            <a:avLst/>
          </a:prstGeom>
          <a:solidFill>
            <a:srgbClr val="000000"/>
          </a:solid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chemeClr val="lt1"/>
                </a:solidFill>
                <a:latin typeface="Roboto"/>
                <a:ea typeface="Roboto"/>
                <a:cs typeface="Roboto"/>
                <a:sym typeface="Roboto"/>
              </a:rPr>
              <a:t>SOURCE C</a:t>
            </a:r>
            <a:endParaRPr b="1" sz="2000">
              <a:solidFill>
                <a:schemeClr val="lt1"/>
              </a:solidFill>
              <a:latin typeface="Roboto"/>
              <a:ea typeface="Roboto"/>
              <a:cs typeface="Roboto"/>
              <a:sym typeface="Roboto"/>
            </a:endParaRPr>
          </a:p>
        </p:txBody>
      </p:sp>
      <p:sp>
        <p:nvSpPr>
          <p:cNvPr id="552" name="Google Shape;552;p37"/>
          <p:cNvSpPr txBox="1"/>
          <p:nvPr/>
        </p:nvSpPr>
        <p:spPr>
          <a:xfrm>
            <a:off x="512150" y="1724675"/>
            <a:ext cx="2376000" cy="437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The Moroccan Crisis</a:t>
            </a:r>
            <a:endParaRPr sz="1600">
              <a:latin typeface="Roboto"/>
              <a:ea typeface="Roboto"/>
              <a:cs typeface="Roboto"/>
              <a:sym typeface="Roboto"/>
            </a:endParaRPr>
          </a:p>
        </p:txBody>
      </p:sp>
      <p:pic>
        <p:nvPicPr>
          <p:cNvPr id="553" name="Google Shape;553;p37"/>
          <p:cNvPicPr preferRelativeResize="0"/>
          <p:nvPr/>
        </p:nvPicPr>
        <p:blipFill>
          <a:blip r:embed="rId3">
            <a:alphaModFix/>
          </a:blip>
          <a:stretch>
            <a:fillRect/>
          </a:stretch>
        </p:blipFill>
        <p:spPr>
          <a:xfrm>
            <a:off x="3007336" y="2367300"/>
            <a:ext cx="1916525" cy="2323050"/>
          </a:xfrm>
          <a:prstGeom prst="rect">
            <a:avLst/>
          </a:prstGeom>
          <a:noFill/>
          <a:ln>
            <a:noFill/>
          </a:ln>
        </p:spPr>
      </p:pic>
      <p:sp>
        <p:nvSpPr>
          <p:cNvPr id="554" name="Google Shape;554;p37"/>
          <p:cNvSpPr txBox="1"/>
          <p:nvPr/>
        </p:nvSpPr>
        <p:spPr>
          <a:xfrm>
            <a:off x="3040550" y="1724675"/>
            <a:ext cx="1850100" cy="4371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lang="en" sz="1600">
                <a:latin typeface="Roboto"/>
                <a:ea typeface="Roboto"/>
                <a:cs typeface="Roboto"/>
                <a:sym typeface="Roboto"/>
              </a:rPr>
              <a:t>The July Crisis</a:t>
            </a:r>
            <a:endParaRPr sz="1600">
              <a:latin typeface="Roboto"/>
              <a:ea typeface="Roboto"/>
              <a:cs typeface="Roboto"/>
              <a:sym typeface="Roboto"/>
            </a:endParaRPr>
          </a:p>
        </p:txBody>
      </p:sp>
      <p:pic>
        <p:nvPicPr>
          <p:cNvPr id="555" name="Google Shape;555;p37"/>
          <p:cNvPicPr preferRelativeResize="0"/>
          <p:nvPr/>
        </p:nvPicPr>
        <p:blipFill>
          <a:blip r:embed="rId4">
            <a:alphaModFix/>
          </a:blip>
          <a:stretch>
            <a:fillRect/>
          </a:stretch>
        </p:blipFill>
        <p:spPr>
          <a:xfrm>
            <a:off x="797375" y="2367300"/>
            <a:ext cx="1850100" cy="229825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9" name="Shape 559"/>
        <p:cNvGrpSpPr/>
        <p:nvPr/>
      </p:nvGrpSpPr>
      <p:grpSpPr>
        <a:xfrm>
          <a:off x="0" y="0"/>
          <a:ext cx="0" cy="0"/>
          <a:chOff x="0" y="0"/>
          <a:chExt cx="0" cy="0"/>
        </a:xfrm>
      </p:grpSpPr>
      <p:sp>
        <p:nvSpPr>
          <p:cNvPr id="560" name="Google Shape;560;p38"/>
          <p:cNvSpPr txBox="1"/>
          <p:nvPr>
            <p:ph idx="12" type="sldNum"/>
          </p:nvPr>
        </p:nvSpPr>
        <p:spPr>
          <a:xfrm>
            <a:off x="8337124"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61" name="Google Shape;561;p38"/>
          <p:cNvSpPr txBox="1"/>
          <p:nvPr/>
        </p:nvSpPr>
        <p:spPr>
          <a:xfrm>
            <a:off x="968975" y="494650"/>
            <a:ext cx="24858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Homework Time!</a:t>
            </a:r>
            <a:endParaRPr b="1" sz="2000">
              <a:latin typeface="Roboto"/>
              <a:ea typeface="Roboto"/>
              <a:cs typeface="Roboto"/>
              <a:sym typeface="Roboto"/>
            </a:endParaRPr>
          </a:p>
        </p:txBody>
      </p:sp>
      <p:sp>
        <p:nvSpPr>
          <p:cNvPr id="562" name="Google Shape;562;p38"/>
          <p:cNvSpPr/>
          <p:nvPr/>
        </p:nvSpPr>
        <p:spPr>
          <a:xfrm>
            <a:off x="3207975" y="618375"/>
            <a:ext cx="57249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63" name="Google Shape;563;p38"/>
          <p:cNvGrpSpPr/>
          <p:nvPr/>
        </p:nvGrpSpPr>
        <p:grpSpPr>
          <a:xfrm>
            <a:off x="287442" y="351584"/>
            <a:ext cx="668818" cy="587276"/>
            <a:chOff x="2583325" y="2972875"/>
            <a:chExt cx="462850" cy="445750"/>
          </a:xfrm>
        </p:grpSpPr>
        <p:sp>
          <p:nvSpPr>
            <p:cNvPr id="564" name="Google Shape;564;p38"/>
            <p:cNvSpPr/>
            <p:nvPr/>
          </p:nvSpPr>
          <p:spPr>
            <a:xfrm>
              <a:off x="2701775" y="3323350"/>
              <a:ext cx="225950" cy="95275"/>
            </a:xfrm>
            <a:custGeom>
              <a:rect b="b" l="l" r="r" t="t"/>
              <a:pathLst>
                <a:path extrusionOk="0" h="3811" w="9038">
                  <a:moveTo>
                    <a:pt x="2956" y="1"/>
                  </a:moveTo>
                  <a:lnTo>
                    <a:pt x="2956" y="2956"/>
                  </a:lnTo>
                  <a:lnTo>
                    <a:pt x="685" y="2956"/>
                  </a:lnTo>
                  <a:lnTo>
                    <a:pt x="514" y="3005"/>
                  </a:lnTo>
                  <a:lnTo>
                    <a:pt x="367" y="3103"/>
                  </a:lnTo>
                  <a:lnTo>
                    <a:pt x="245" y="3200"/>
                  </a:lnTo>
                  <a:lnTo>
                    <a:pt x="147" y="3322"/>
                  </a:lnTo>
                  <a:lnTo>
                    <a:pt x="50" y="3469"/>
                  </a:lnTo>
                  <a:lnTo>
                    <a:pt x="1" y="3640"/>
                  </a:lnTo>
                  <a:lnTo>
                    <a:pt x="1" y="3811"/>
                  </a:lnTo>
                  <a:lnTo>
                    <a:pt x="9037" y="3811"/>
                  </a:lnTo>
                  <a:lnTo>
                    <a:pt x="9037" y="3640"/>
                  </a:lnTo>
                  <a:lnTo>
                    <a:pt x="8988" y="3469"/>
                  </a:lnTo>
                  <a:lnTo>
                    <a:pt x="8891" y="3322"/>
                  </a:lnTo>
                  <a:lnTo>
                    <a:pt x="8793" y="3200"/>
                  </a:lnTo>
                  <a:lnTo>
                    <a:pt x="8671" y="3103"/>
                  </a:lnTo>
                  <a:lnTo>
                    <a:pt x="8524" y="3005"/>
                  </a:lnTo>
                  <a:lnTo>
                    <a:pt x="8353" y="2956"/>
                  </a:lnTo>
                  <a:lnTo>
                    <a:pt x="6082" y="2956"/>
                  </a:lnTo>
                  <a:lnTo>
                    <a:pt x="608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38"/>
            <p:cNvSpPr/>
            <p:nvPr/>
          </p:nvSpPr>
          <p:spPr>
            <a:xfrm>
              <a:off x="2583325" y="2972875"/>
              <a:ext cx="462850" cy="337075"/>
            </a:xfrm>
            <a:custGeom>
              <a:rect b="b" l="l" r="r" t="t"/>
              <a:pathLst>
                <a:path extrusionOk="0" h="13483" w="18514">
                  <a:moveTo>
                    <a:pt x="17048" y="1466"/>
                  </a:moveTo>
                  <a:lnTo>
                    <a:pt x="17048" y="12017"/>
                  </a:lnTo>
                  <a:lnTo>
                    <a:pt x="1466" y="12017"/>
                  </a:lnTo>
                  <a:lnTo>
                    <a:pt x="1466" y="1466"/>
                  </a:lnTo>
                  <a:close/>
                  <a:moveTo>
                    <a:pt x="391" y="1"/>
                  </a:moveTo>
                  <a:lnTo>
                    <a:pt x="318" y="50"/>
                  </a:lnTo>
                  <a:lnTo>
                    <a:pt x="220" y="74"/>
                  </a:lnTo>
                  <a:lnTo>
                    <a:pt x="147" y="148"/>
                  </a:lnTo>
                  <a:lnTo>
                    <a:pt x="98" y="221"/>
                  </a:lnTo>
                  <a:lnTo>
                    <a:pt x="49" y="294"/>
                  </a:lnTo>
                  <a:lnTo>
                    <a:pt x="25" y="392"/>
                  </a:lnTo>
                  <a:lnTo>
                    <a:pt x="1" y="489"/>
                  </a:lnTo>
                  <a:lnTo>
                    <a:pt x="1" y="12994"/>
                  </a:lnTo>
                  <a:lnTo>
                    <a:pt x="25" y="13092"/>
                  </a:lnTo>
                  <a:lnTo>
                    <a:pt x="49" y="13189"/>
                  </a:lnTo>
                  <a:lnTo>
                    <a:pt x="98" y="13263"/>
                  </a:lnTo>
                  <a:lnTo>
                    <a:pt x="147" y="13336"/>
                  </a:lnTo>
                  <a:lnTo>
                    <a:pt x="220" y="13409"/>
                  </a:lnTo>
                  <a:lnTo>
                    <a:pt x="318" y="13434"/>
                  </a:lnTo>
                  <a:lnTo>
                    <a:pt x="391" y="13483"/>
                  </a:lnTo>
                  <a:lnTo>
                    <a:pt x="18123" y="13483"/>
                  </a:lnTo>
                  <a:lnTo>
                    <a:pt x="18196" y="13434"/>
                  </a:lnTo>
                  <a:lnTo>
                    <a:pt x="18293" y="13409"/>
                  </a:lnTo>
                  <a:lnTo>
                    <a:pt x="18367" y="13336"/>
                  </a:lnTo>
                  <a:lnTo>
                    <a:pt x="18416" y="13263"/>
                  </a:lnTo>
                  <a:lnTo>
                    <a:pt x="18464" y="13189"/>
                  </a:lnTo>
                  <a:lnTo>
                    <a:pt x="18489" y="13092"/>
                  </a:lnTo>
                  <a:lnTo>
                    <a:pt x="18513" y="12994"/>
                  </a:lnTo>
                  <a:lnTo>
                    <a:pt x="18513" y="489"/>
                  </a:lnTo>
                  <a:lnTo>
                    <a:pt x="18489" y="392"/>
                  </a:lnTo>
                  <a:lnTo>
                    <a:pt x="18464" y="294"/>
                  </a:lnTo>
                  <a:lnTo>
                    <a:pt x="18416" y="221"/>
                  </a:lnTo>
                  <a:lnTo>
                    <a:pt x="18367" y="148"/>
                  </a:lnTo>
                  <a:lnTo>
                    <a:pt x="18293" y="74"/>
                  </a:lnTo>
                  <a:lnTo>
                    <a:pt x="18196" y="50"/>
                  </a:lnTo>
                  <a:lnTo>
                    <a:pt x="1812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66" name="Google Shape;566;p38"/>
          <p:cNvSpPr/>
          <p:nvPr/>
        </p:nvSpPr>
        <p:spPr>
          <a:xfrm>
            <a:off x="3607250" y="408375"/>
            <a:ext cx="4729800" cy="587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1500">
                <a:latin typeface="Roboto"/>
                <a:ea typeface="Roboto"/>
                <a:cs typeface="Roboto"/>
                <a:sym typeface="Roboto"/>
              </a:rPr>
              <a:t>Prepare for the next module by completing the task below at home.</a:t>
            </a:r>
            <a:endParaRPr b="1" sz="1500">
              <a:latin typeface="Roboto"/>
              <a:ea typeface="Roboto"/>
              <a:cs typeface="Roboto"/>
              <a:sym typeface="Roboto"/>
            </a:endParaRPr>
          </a:p>
        </p:txBody>
      </p:sp>
      <p:graphicFrame>
        <p:nvGraphicFramePr>
          <p:cNvPr id="567" name="Google Shape;567;p38"/>
          <p:cNvGraphicFramePr/>
          <p:nvPr/>
        </p:nvGraphicFramePr>
        <p:xfrm>
          <a:off x="303425" y="1039850"/>
          <a:ext cx="3000000" cy="3000000"/>
        </p:xfrm>
        <a:graphic>
          <a:graphicData uri="http://schemas.openxmlformats.org/drawingml/2006/table">
            <a:tbl>
              <a:tblPr>
                <a:noFill/>
                <a:tableStyleId>{3E03150C-0C58-4519-AD05-ACB30C54B3F5}</a:tableStyleId>
              </a:tblPr>
              <a:tblGrid>
                <a:gridCol w="1686725"/>
                <a:gridCol w="1686725"/>
                <a:gridCol w="1686725"/>
                <a:gridCol w="1686725"/>
                <a:gridCol w="1686725"/>
              </a:tblGrid>
              <a:tr h="501275">
                <a:tc>
                  <a:txBody>
                    <a:bodyPr>
                      <a:noAutofit/>
                    </a:bodyPr>
                    <a:lstStyle/>
                    <a:p>
                      <a:pPr indent="0" lvl="0" marL="0" rtl="0" algn="ctr">
                        <a:spcBef>
                          <a:spcPts val="0"/>
                        </a:spcBef>
                        <a:spcAft>
                          <a:spcPts val="0"/>
                        </a:spcAft>
                        <a:buNone/>
                      </a:pPr>
                      <a:r>
                        <a:t/>
                      </a:r>
                      <a:endParaRPr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6D9EEB"/>
                    </a:solidFill>
                  </a:tcPr>
                </a:tc>
                <a:tc>
                  <a:txBody>
                    <a:bodyPr>
                      <a:noAutofit/>
                    </a:bodyPr>
                    <a:lstStyle/>
                    <a:p>
                      <a:pPr indent="0" lvl="0" marL="0" rtl="0" algn="ctr">
                        <a:spcBef>
                          <a:spcPts val="0"/>
                        </a:spcBef>
                        <a:spcAft>
                          <a:spcPts val="0"/>
                        </a:spcAft>
                        <a:buNone/>
                      </a:pPr>
                      <a:r>
                        <a:rPr b="1" lang="en" sz="1500">
                          <a:solidFill>
                            <a:schemeClr val="dk1"/>
                          </a:solidFill>
                          <a:latin typeface="Roboto"/>
                          <a:ea typeface="Roboto"/>
                          <a:cs typeface="Roboto"/>
                          <a:sym typeface="Roboto"/>
                        </a:rPr>
                        <a:t>The Battle of Marne</a:t>
                      </a:r>
                      <a:endParaRPr b="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6D9EEB"/>
                    </a:solidFill>
                  </a:tcPr>
                </a:tc>
                <a:tc>
                  <a:txBody>
                    <a:bodyPr>
                      <a:noAutofit/>
                    </a:bodyPr>
                    <a:lstStyle/>
                    <a:p>
                      <a:pPr indent="0" lvl="0" marL="0" rtl="0" algn="ctr">
                        <a:spcBef>
                          <a:spcPts val="0"/>
                        </a:spcBef>
                        <a:spcAft>
                          <a:spcPts val="0"/>
                        </a:spcAft>
                        <a:buNone/>
                      </a:pPr>
                      <a:r>
                        <a:rPr b="1" lang="en" sz="1500">
                          <a:solidFill>
                            <a:schemeClr val="dk1"/>
                          </a:solidFill>
                          <a:latin typeface="Roboto"/>
                          <a:ea typeface="Roboto"/>
                          <a:cs typeface="Roboto"/>
                          <a:sym typeface="Roboto"/>
                        </a:rPr>
                        <a:t>The Battle of Verdun</a:t>
                      </a:r>
                      <a:endParaRPr b="1" sz="1500">
                        <a:solidFill>
                          <a:schemeClr val="dk1"/>
                        </a:solidFill>
                        <a:latin typeface="Roboto"/>
                        <a:ea typeface="Roboto"/>
                        <a:cs typeface="Roboto"/>
                        <a:sym typeface="Roboto"/>
                      </a:endParaRPr>
                    </a:p>
                    <a:p>
                      <a:pPr indent="0" lvl="0" marL="0" rtl="0" algn="ctr">
                        <a:spcBef>
                          <a:spcPts val="0"/>
                        </a:spcBef>
                        <a:spcAft>
                          <a:spcPts val="0"/>
                        </a:spcAft>
                        <a:buNone/>
                      </a:pPr>
                      <a:r>
                        <a:t/>
                      </a:r>
                      <a:endParaRPr b="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6D9EEB"/>
                    </a:solidFill>
                  </a:tcPr>
                </a:tc>
                <a:tc>
                  <a:txBody>
                    <a:bodyPr>
                      <a:noAutofit/>
                    </a:bodyPr>
                    <a:lstStyle/>
                    <a:p>
                      <a:pPr indent="0" lvl="0" marL="0" rtl="0" algn="ctr">
                        <a:spcBef>
                          <a:spcPts val="0"/>
                        </a:spcBef>
                        <a:spcAft>
                          <a:spcPts val="0"/>
                        </a:spcAft>
                        <a:buClr>
                          <a:schemeClr val="dk1"/>
                        </a:buClr>
                        <a:buSzPts val="1100"/>
                        <a:buFont typeface="Arial"/>
                        <a:buNone/>
                      </a:pPr>
                      <a:r>
                        <a:rPr b="1" lang="en" sz="1500">
                          <a:solidFill>
                            <a:schemeClr val="dk1"/>
                          </a:solidFill>
                          <a:latin typeface="Roboto"/>
                          <a:ea typeface="Roboto"/>
                          <a:cs typeface="Roboto"/>
                          <a:sym typeface="Roboto"/>
                        </a:rPr>
                        <a:t>The Battle of the Somme </a:t>
                      </a:r>
                      <a:endParaRPr b="1" sz="1500">
                        <a:solidFill>
                          <a:schemeClr val="dk1"/>
                        </a:solidFill>
                        <a:latin typeface="Roboto"/>
                        <a:ea typeface="Roboto"/>
                        <a:cs typeface="Roboto"/>
                        <a:sym typeface="Roboto"/>
                      </a:endParaRPr>
                    </a:p>
                    <a:p>
                      <a:pPr indent="0" lvl="0" marL="0" rtl="0" algn="ctr">
                        <a:spcBef>
                          <a:spcPts val="0"/>
                        </a:spcBef>
                        <a:spcAft>
                          <a:spcPts val="0"/>
                        </a:spcAft>
                        <a:buNone/>
                      </a:pPr>
                      <a:r>
                        <a:t/>
                      </a:r>
                      <a:endParaRPr b="1"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6D9EEB"/>
                    </a:solidFill>
                  </a:tcPr>
                </a:tc>
                <a:tc>
                  <a:txBody>
                    <a:bodyPr>
                      <a:noAutofit/>
                    </a:bodyPr>
                    <a:lstStyle/>
                    <a:p>
                      <a:pPr indent="0" lvl="0" marL="0" rtl="0" algn="ctr">
                        <a:spcBef>
                          <a:spcPts val="0"/>
                        </a:spcBef>
                        <a:spcAft>
                          <a:spcPts val="0"/>
                        </a:spcAft>
                        <a:buNone/>
                      </a:pPr>
                      <a:r>
                        <a:rPr b="1" lang="en" sz="1500">
                          <a:solidFill>
                            <a:schemeClr val="dk1"/>
                          </a:solidFill>
                          <a:latin typeface="Roboto"/>
                          <a:ea typeface="Roboto"/>
                          <a:cs typeface="Roboto"/>
                          <a:sym typeface="Roboto"/>
                        </a:rPr>
                        <a:t>The Battle of Passchendaele</a:t>
                      </a:r>
                      <a:endParaRPr b="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solidFill>
                      <a:srgbClr val="6D9EEB"/>
                    </a:solidFill>
                  </a:tcPr>
                </a:tc>
              </a:tr>
              <a:tr h="360300">
                <a:tc>
                  <a:txBody>
                    <a:bodyPr>
                      <a:noAutofit/>
                    </a:bodyPr>
                    <a:lstStyle/>
                    <a:p>
                      <a:pPr indent="0" lvl="0" marL="457200" rtl="0" algn="l">
                        <a:spcBef>
                          <a:spcPts val="0"/>
                        </a:spcBef>
                        <a:spcAft>
                          <a:spcPts val="0"/>
                        </a:spcAft>
                        <a:buNone/>
                      </a:pPr>
                      <a:r>
                        <a:rPr i="1" lang="en" sz="1500">
                          <a:latin typeface="Roboto"/>
                          <a:ea typeface="Roboto"/>
                          <a:cs typeface="Roboto"/>
                          <a:sym typeface="Roboto"/>
                        </a:rPr>
                        <a:t>When?</a:t>
                      </a:r>
                      <a:endParaRPr i="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228600" lvl="0" marL="457200" rtl="0" algn="ctr">
                        <a:spcBef>
                          <a:spcPts val="0"/>
                        </a:spcBef>
                        <a:spcAft>
                          <a:spcPts val="0"/>
                        </a:spcAft>
                        <a:buNone/>
                      </a:pPr>
                      <a:r>
                        <a:t/>
                      </a:r>
                      <a:endParaRPr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60300">
                <a:tc>
                  <a:txBody>
                    <a:bodyPr>
                      <a:noAutofit/>
                    </a:bodyPr>
                    <a:lstStyle/>
                    <a:p>
                      <a:pPr indent="0" lvl="0" marL="457200" rtl="0" algn="l">
                        <a:spcBef>
                          <a:spcPts val="0"/>
                        </a:spcBef>
                        <a:spcAft>
                          <a:spcPts val="0"/>
                        </a:spcAft>
                        <a:buNone/>
                      </a:pPr>
                      <a:r>
                        <a:rPr i="1" lang="en" sz="1500">
                          <a:latin typeface="Roboto"/>
                          <a:ea typeface="Roboto"/>
                          <a:cs typeface="Roboto"/>
                          <a:sym typeface="Roboto"/>
                        </a:rPr>
                        <a:t>Who?</a:t>
                      </a:r>
                      <a:endParaRPr i="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228600" lvl="0" marL="457200" rtl="0" algn="ctr">
                        <a:spcBef>
                          <a:spcPts val="0"/>
                        </a:spcBef>
                        <a:spcAft>
                          <a:spcPts val="0"/>
                        </a:spcAft>
                        <a:buNone/>
                      </a:pPr>
                      <a:r>
                        <a:t/>
                      </a:r>
                      <a:endParaRPr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60300">
                <a:tc>
                  <a:txBody>
                    <a:bodyPr>
                      <a:noAutofit/>
                    </a:bodyPr>
                    <a:lstStyle/>
                    <a:p>
                      <a:pPr indent="0" lvl="0" marL="457200" rtl="0" algn="l">
                        <a:spcBef>
                          <a:spcPts val="0"/>
                        </a:spcBef>
                        <a:spcAft>
                          <a:spcPts val="0"/>
                        </a:spcAft>
                        <a:buNone/>
                      </a:pPr>
                      <a:r>
                        <a:rPr i="1" lang="en" sz="1500">
                          <a:latin typeface="Roboto"/>
                          <a:ea typeface="Roboto"/>
                          <a:cs typeface="Roboto"/>
                          <a:sym typeface="Roboto"/>
                        </a:rPr>
                        <a:t>Where?</a:t>
                      </a:r>
                      <a:endParaRPr i="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228600" lvl="0" marL="457200" rtl="0" algn="ctr">
                        <a:spcBef>
                          <a:spcPts val="0"/>
                        </a:spcBef>
                        <a:spcAft>
                          <a:spcPts val="0"/>
                        </a:spcAft>
                        <a:buNone/>
                      </a:pPr>
                      <a:r>
                        <a:t/>
                      </a:r>
                      <a:endParaRPr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60300">
                <a:tc>
                  <a:txBody>
                    <a:bodyPr>
                      <a:noAutofit/>
                    </a:bodyPr>
                    <a:lstStyle/>
                    <a:p>
                      <a:pPr indent="0" lvl="0" marL="457200" rtl="0" algn="l">
                        <a:spcBef>
                          <a:spcPts val="0"/>
                        </a:spcBef>
                        <a:spcAft>
                          <a:spcPts val="0"/>
                        </a:spcAft>
                        <a:buNone/>
                      </a:pPr>
                      <a:r>
                        <a:rPr i="1" lang="en" sz="1500">
                          <a:latin typeface="Roboto"/>
                          <a:ea typeface="Roboto"/>
                          <a:cs typeface="Roboto"/>
                          <a:sym typeface="Roboto"/>
                        </a:rPr>
                        <a:t>Why?</a:t>
                      </a:r>
                      <a:endParaRPr i="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228600" lvl="0" marL="457200" rtl="0" algn="ctr">
                        <a:spcBef>
                          <a:spcPts val="0"/>
                        </a:spcBef>
                        <a:spcAft>
                          <a:spcPts val="0"/>
                        </a:spcAft>
                        <a:buNone/>
                      </a:pPr>
                      <a:r>
                        <a:t/>
                      </a:r>
                      <a:endParaRPr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360300">
                <a:tc>
                  <a:txBody>
                    <a:bodyPr>
                      <a:noAutofit/>
                    </a:bodyPr>
                    <a:lstStyle/>
                    <a:p>
                      <a:pPr indent="0" lvl="0" marL="457200" rtl="0" algn="l">
                        <a:spcBef>
                          <a:spcPts val="0"/>
                        </a:spcBef>
                        <a:spcAft>
                          <a:spcPts val="0"/>
                        </a:spcAft>
                        <a:buNone/>
                      </a:pPr>
                      <a:r>
                        <a:rPr i="1" lang="en" sz="1500">
                          <a:latin typeface="Roboto"/>
                          <a:ea typeface="Roboto"/>
                          <a:cs typeface="Roboto"/>
                          <a:sym typeface="Roboto"/>
                        </a:rPr>
                        <a:t>How?</a:t>
                      </a:r>
                      <a:endParaRPr i="1"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228600" lvl="0" marL="457200" rtl="0" algn="ctr">
                        <a:spcBef>
                          <a:spcPts val="0"/>
                        </a:spcBef>
                        <a:spcAft>
                          <a:spcPts val="0"/>
                        </a:spcAft>
                        <a:buNone/>
                      </a:pPr>
                      <a:r>
                        <a:t/>
                      </a:r>
                      <a:endParaRPr sz="1500">
                        <a:solidFill>
                          <a:schemeClr val="dk1"/>
                        </a:solidFill>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noAutofit/>
                    </a:bodyPr>
                    <a:lstStyle/>
                    <a:p>
                      <a:pPr indent="0" lvl="0" marL="457200" rtl="0" algn="ctr">
                        <a:spcBef>
                          <a:spcPts val="0"/>
                        </a:spcBef>
                        <a:spcAft>
                          <a:spcPts val="0"/>
                        </a:spcAft>
                        <a:buNone/>
                      </a:pPr>
                      <a:r>
                        <a:t/>
                      </a:r>
                      <a:endParaRPr sz="1500">
                        <a:latin typeface="Roboto"/>
                        <a:ea typeface="Roboto"/>
                        <a:cs typeface="Roboto"/>
                        <a:sym typeface="Roboto"/>
                      </a:endParaRPr>
                    </a:p>
                  </a:txBody>
                  <a:tcPr marT="91425" marB="91425" marR="91425" marL="9142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sp>
        <p:nvSpPr>
          <p:cNvPr id="568" name="Google Shape;568;p38"/>
          <p:cNvSpPr txBox="1"/>
          <p:nvPr/>
        </p:nvSpPr>
        <p:spPr>
          <a:xfrm>
            <a:off x="342925" y="3990550"/>
            <a:ext cx="7715400" cy="54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t>Aside from</a:t>
            </a:r>
            <a:r>
              <a:rPr lang="en" sz="1600"/>
              <a:t> these battles, name three major events that occurred during the First World War. Explain how they are significant to the war. </a:t>
            </a:r>
            <a:r>
              <a:rPr lang="en" sz="1600">
                <a:solidFill>
                  <a:schemeClr val="dk1"/>
                </a:solidFill>
              </a:rPr>
              <a:t>______________________</a:t>
            </a:r>
            <a:endParaRPr sz="1600">
              <a:solidFill>
                <a:schemeClr val="dk1"/>
              </a:solidFill>
            </a:endParaRPr>
          </a:p>
          <a:p>
            <a:pPr indent="0" lvl="0" marL="0" rtl="0" algn="l">
              <a:spcBef>
                <a:spcPts val="0"/>
              </a:spcBef>
              <a:spcAft>
                <a:spcPts val="0"/>
              </a:spcAft>
              <a:buClr>
                <a:schemeClr val="dk1"/>
              </a:buClr>
              <a:buSzPts val="1100"/>
              <a:buFont typeface="Arial"/>
              <a:buNone/>
            </a:pPr>
            <a:r>
              <a:rPr lang="en" sz="1600">
                <a:solidFill>
                  <a:schemeClr val="dk1"/>
                </a:solidFill>
              </a:rPr>
              <a:t>__________________________________________________________________.</a:t>
            </a:r>
            <a:endParaRPr sz="16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4"/>
          <p:cNvSpPr txBox="1"/>
          <p:nvPr/>
        </p:nvSpPr>
        <p:spPr>
          <a:xfrm>
            <a:off x="327000" y="1163650"/>
            <a:ext cx="7791600" cy="1917300"/>
          </a:xfrm>
          <a:prstGeom prst="rect">
            <a:avLst/>
          </a:prstGeom>
          <a:no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At the end of the lesson, students should be able to:</a:t>
            </a:r>
            <a:endParaRPr b="1" sz="2000">
              <a:latin typeface="Roboto"/>
              <a:ea typeface="Roboto"/>
              <a:cs typeface="Roboto"/>
              <a:sym typeface="Roboto"/>
            </a:endParaRPr>
          </a:p>
          <a:p>
            <a:pPr indent="-355600" lvl="0" marL="457200" rtl="0" algn="l">
              <a:spcBef>
                <a:spcPts val="0"/>
              </a:spcBef>
              <a:spcAft>
                <a:spcPts val="0"/>
              </a:spcAft>
              <a:buSzPts val="2000"/>
              <a:buFont typeface="Roboto Light"/>
              <a:buChar char="❏"/>
            </a:pPr>
            <a:r>
              <a:rPr lang="en" sz="2000">
                <a:latin typeface="Roboto Light"/>
                <a:ea typeface="Roboto Light"/>
                <a:cs typeface="Roboto Light"/>
                <a:sym typeface="Roboto Light"/>
              </a:rPr>
              <a:t>familiarise themselves with the alliances that formed during the First World War and understand their significance;</a:t>
            </a:r>
            <a:endParaRPr sz="2000">
              <a:latin typeface="Roboto Light"/>
              <a:ea typeface="Roboto Light"/>
              <a:cs typeface="Roboto Light"/>
              <a:sym typeface="Roboto Light"/>
            </a:endParaRPr>
          </a:p>
          <a:p>
            <a:pPr indent="-355600" lvl="0" marL="457200" rtl="0" algn="l">
              <a:spcBef>
                <a:spcPts val="0"/>
              </a:spcBef>
              <a:spcAft>
                <a:spcPts val="0"/>
              </a:spcAft>
              <a:buSzPts val="2000"/>
              <a:buFont typeface="Roboto Light"/>
              <a:buChar char="❏"/>
            </a:pPr>
            <a:r>
              <a:rPr lang="en" sz="2000">
                <a:solidFill>
                  <a:schemeClr val="dk1"/>
                </a:solidFill>
                <a:latin typeface="Roboto Light"/>
                <a:ea typeface="Roboto Light"/>
                <a:cs typeface="Roboto Light"/>
                <a:sym typeface="Roboto Light"/>
              </a:rPr>
              <a:t>examine the Anglo-German rivalry and its effects; and</a:t>
            </a:r>
            <a:endParaRPr sz="2000">
              <a:latin typeface="Roboto Light"/>
              <a:ea typeface="Roboto Light"/>
              <a:cs typeface="Roboto Light"/>
              <a:sym typeface="Roboto Light"/>
            </a:endParaRPr>
          </a:p>
          <a:p>
            <a:pPr indent="-355600" lvl="0" marL="457200" rtl="0" algn="l">
              <a:spcBef>
                <a:spcPts val="0"/>
              </a:spcBef>
              <a:spcAft>
                <a:spcPts val="0"/>
              </a:spcAft>
              <a:buSzPts val="2000"/>
              <a:buFont typeface="Roboto Light"/>
              <a:buChar char="❏"/>
            </a:pPr>
            <a:r>
              <a:rPr lang="en" sz="2000">
                <a:latin typeface="Roboto Light"/>
                <a:ea typeface="Roboto Light"/>
                <a:cs typeface="Roboto Light"/>
                <a:sym typeface="Roboto Light"/>
              </a:rPr>
              <a:t>analyse events and people which contributed to the outbreak of the First World War.</a:t>
            </a:r>
            <a:endParaRPr sz="2000">
              <a:latin typeface="Roboto Light"/>
              <a:ea typeface="Roboto Light"/>
              <a:cs typeface="Roboto Light"/>
              <a:sym typeface="Roboto Light"/>
            </a:endParaRPr>
          </a:p>
        </p:txBody>
      </p:sp>
      <p:sp>
        <p:nvSpPr>
          <p:cNvPr id="89" name="Google Shape;89;p14"/>
          <p:cNvSpPr/>
          <p:nvPr/>
        </p:nvSpPr>
        <p:spPr>
          <a:xfrm>
            <a:off x="227300" y="527500"/>
            <a:ext cx="4334700" cy="554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FFFFF"/>
                </a:solidFill>
                <a:latin typeface="Roboto"/>
                <a:ea typeface="Roboto"/>
                <a:cs typeface="Roboto"/>
                <a:sym typeface="Roboto"/>
              </a:rPr>
              <a:t>        Learning Objectives</a:t>
            </a:r>
            <a:endParaRPr sz="3000">
              <a:solidFill>
                <a:srgbClr val="FFFFFF"/>
              </a:solidFill>
              <a:latin typeface="Roboto"/>
              <a:ea typeface="Roboto"/>
              <a:cs typeface="Roboto"/>
              <a:sym typeface="Roboto"/>
            </a:endParaRPr>
          </a:p>
        </p:txBody>
      </p:sp>
      <p:sp>
        <p:nvSpPr>
          <p:cNvPr id="90" name="Google Shape;90;p14"/>
          <p:cNvSpPr/>
          <p:nvPr/>
        </p:nvSpPr>
        <p:spPr>
          <a:xfrm>
            <a:off x="227300" y="3194500"/>
            <a:ext cx="2889900" cy="47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2000">
                <a:solidFill>
                  <a:srgbClr val="FFFFFF"/>
                </a:solidFill>
                <a:latin typeface="Roboto"/>
                <a:ea typeface="Roboto"/>
                <a:cs typeface="Roboto"/>
                <a:sym typeface="Roboto"/>
              </a:rPr>
              <a:t>      Important Keywords</a:t>
            </a:r>
            <a:endParaRPr sz="2000">
              <a:solidFill>
                <a:srgbClr val="FFFFFF"/>
              </a:solidFill>
              <a:latin typeface="Roboto"/>
              <a:ea typeface="Roboto"/>
              <a:cs typeface="Roboto"/>
              <a:sym typeface="Roboto"/>
            </a:endParaRPr>
          </a:p>
        </p:txBody>
      </p:sp>
      <p:sp>
        <p:nvSpPr>
          <p:cNvPr id="91" name="Google Shape;91;p14"/>
          <p:cNvSpPr txBox="1"/>
          <p:nvPr/>
        </p:nvSpPr>
        <p:spPr>
          <a:xfrm>
            <a:off x="354525" y="3780800"/>
            <a:ext cx="4827900" cy="1117800"/>
          </a:xfrm>
          <a:prstGeom prst="rect">
            <a:avLst/>
          </a:prstGeom>
          <a:no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Alliance				July Crisis</a:t>
            </a:r>
            <a:endParaRPr b="1" sz="1700">
              <a:latin typeface="Roboto"/>
              <a:ea typeface="Roboto"/>
              <a:cs typeface="Roboto"/>
              <a:sym typeface="Roboto"/>
            </a:endParaRPr>
          </a:p>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Splendid Isolation		Schlieffen Plan</a:t>
            </a:r>
            <a:endParaRPr b="1" sz="1700">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b="1" lang="en" sz="1700">
                <a:solidFill>
                  <a:schemeClr val="dk1"/>
                </a:solidFill>
                <a:latin typeface="Roboto"/>
                <a:ea typeface="Roboto"/>
                <a:cs typeface="Roboto"/>
                <a:sym typeface="Roboto"/>
              </a:rPr>
              <a:t>Weltpolitik</a:t>
            </a:r>
            <a:endParaRPr b="1" sz="1700">
              <a:latin typeface="Roboto"/>
              <a:ea typeface="Roboto"/>
              <a:cs typeface="Roboto"/>
              <a:sym typeface="Roboto"/>
            </a:endParaRPr>
          </a:p>
          <a:p>
            <a:pPr indent="0" lvl="0" marL="0" rtl="0" algn="l">
              <a:spcBef>
                <a:spcPts val="0"/>
              </a:spcBef>
              <a:spcAft>
                <a:spcPts val="0"/>
              </a:spcAft>
              <a:buClr>
                <a:srgbClr val="000000"/>
              </a:buClr>
              <a:buSzPts val="1100"/>
              <a:buFont typeface="Arial"/>
              <a:buNone/>
            </a:pPr>
            <a:r>
              <a:rPr b="1" lang="en" sz="1700">
                <a:latin typeface="Roboto"/>
                <a:ea typeface="Roboto"/>
                <a:cs typeface="Roboto"/>
                <a:sym typeface="Roboto"/>
              </a:rPr>
              <a:t>Pan-Slavism</a:t>
            </a:r>
            <a:endParaRPr b="1" sz="1700">
              <a:latin typeface="Roboto"/>
              <a:ea typeface="Roboto"/>
              <a:cs typeface="Roboto"/>
              <a:sym typeface="Roboto"/>
            </a:endParaRPr>
          </a:p>
          <a:p>
            <a:pPr indent="0" lvl="0" marL="0" rtl="0" algn="l">
              <a:spcBef>
                <a:spcPts val="0"/>
              </a:spcBef>
              <a:spcAft>
                <a:spcPts val="0"/>
              </a:spcAft>
              <a:buClr>
                <a:srgbClr val="000000"/>
              </a:buClr>
              <a:buSzPts val="1100"/>
              <a:buFont typeface="Arial"/>
              <a:buNone/>
            </a:pPr>
            <a:r>
              <a:t/>
            </a:r>
            <a:endParaRPr b="1" sz="1700">
              <a:latin typeface="Roboto"/>
              <a:ea typeface="Roboto"/>
              <a:cs typeface="Roboto"/>
              <a:sym typeface="Roboto"/>
            </a:endParaRPr>
          </a:p>
        </p:txBody>
      </p:sp>
      <p:grpSp>
        <p:nvGrpSpPr>
          <p:cNvPr id="92" name="Google Shape;92;p14"/>
          <p:cNvGrpSpPr/>
          <p:nvPr/>
        </p:nvGrpSpPr>
        <p:grpSpPr>
          <a:xfrm>
            <a:off x="329053" y="532086"/>
            <a:ext cx="554926" cy="545226"/>
            <a:chOff x="3955900" y="2984500"/>
            <a:chExt cx="414000" cy="422525"/>
          </a:xfrm>
        </p:grpSpPr>
        <p:sp>
          <p:nvSpPr>
            <p:cNvPr id="93" name="Google Shape;93;p14"/>
            <p:cNvSpPr/>
            <p:nvPr/>
          </p:nvSpPr>
          <p:spPr>
            <a:xfrm>
              <a:off x="3955900" y="2984500"/>
              <a:ext cx="315700" cy="315675"/>
            </a:xfrm>
            <a:custGeom>
              <a:rect b="b" l="l" r="r" t="t"/>
              <a:pathLst>
                <a:path extrusionOk="0" h="12627" w="12628">
                  <a:moveTo>
                    <a:pt x="6302" y="977"/>
                  </a:moveTo>
                  <a:lnTo>
                    <a:pt x="6863" y="1026"/>
                  </a:lnTo>
                  <a:lnTo>
                    <a:pt x="7376" y="1099"/>
                  </a:lnTo>
                  <a:lnTo>
                    <a:pt x="7889" y="1221"/>
                  </a:lnTo>
                  <a:lnTo>
                    <a:pt x="8378" y="1417"/>
                  </a:lnTo>
                  <a:lnTo>
                    <a:pt x="8842" y="1636"/>
                  </a:lnTo>
                  <a:lnTo>
                    <a:pt x="9281" y="1905"/>
                  </a:lnTo>
                  <a:lnTo>
                    <a:pt x="9697" y="2198"/>
                  </a:lnTo>
                  <a:lnTo>
                    <a:pt x="10087" y="2540"/>
                  </a:lnTo>
                  <a:lnTo>
                    <a:pt x="10429" y="2931"/>
                  </a:lnTo>
                  <a:lnTo>
                    <a:pt x="10722" y="3346"/>
                  </a:lnTo>
                  <a:lnTo>
                    <a:pt x="10991" y="3786"/>
                  </a:lnTo>
                  <a:lnTo>
                    <a:pt x="11211" y="4250"/>
                  </a:lnTo>
                  <a:lnTo>
                    <a:pt x="11406" y="4738"/>
                  </a:lnTo>
                  <a:lnTo>
                    <a:pt x="11528" y="5251"/>
                  </a:lnTo>
                  <a:lnTo>
                    <a:pt x="11626" y="5764"/>
                  </a:lnTo>
                  <a:lnTo>
                    <a:pt x="11650" y="6326"/>
                  </a:lnTo>
                  <a:lnTo>
                    <a:pt x="11626" y="6863"/>
                  </a:lnTo>
                  <a:lnTo>
                    <a:pt x="11528" y="7400"/>
                  </a:lnTo>
                  <a:lnTo>
                    <a:pt x="11406" y="7913"/>
                  </a:lnTo>
                  <a:lnTo>
                    <a:pt x="11211" y="8402"/>
                  </a:lnTo>
                  <a:lnTo>
                    <a:pt x="10991" y="8866"/>
                  </a:lnTo>
                  <a:lnTo>
                    <a:pt x="10722" y="9305"/>
                  </a:lnTo>
                  <a:lnTo>
                    <a:pt x="10429" y="9696"/>
                  </a:lnTo>
                  <a:lnTo>
                    <a:pt x="10087" y="10087"/>
                  </a:lnTo>
                  <a:lnTo>
                    <a:pt x="9697" y="10429"/>
                  </a:lnTo>
                  <a:lnTo>
                    <a:pt x="9281" y="10746"/>
                  </a:lnTo>
                  <a:lnTo>
                    <a:pt x="8842" y="11015"/>
                  </a:lnTo>
                  <a:lnTo>
                    <a:pt x="8378" y="11235"/>
                  </a:lnTo>
                  <a:lnTo>
                    <a:pt x="7889" y="11406"/>
                  </a:lnTo>
                  <a:lnTo>
                    <a:pt x="7376" y="11552"/>
                  </a:lnTo>
                  <a:lnTo>
                    <a:pt x="6863" y="11625"/>
                  </a:lnTo>
                  <a:lnTo>
                    <a:pt x="6302" y="11650"/>
                  </a:lnTo>
                  <a:lnTo>
                    <a:pt x="5764" y="11625"/>
                  </a:lnTo>
                  <a:lnTo>
                    <a:pt x="5227" y="11552"/>
                  </a:lnTo>
                  <a:lnTo>
                    <a:pt x="4714" y="11406"/>
                  </a:lnTo>
                  <a:lnTo>
                    <a:pt x="4226" y="11235"/>
                  </a:lnTo>
                  <a:lnTo>
                    <a:pt x="3762" y="11015"/>
                  </a:lnTo>
                  <a:lnTo>
                    <a:pt x="3322" y="10746"/>
                  </a:lnTo>
                  <a:lnTo>
                    <a:pt x="2931" y="10429"/>
                  </a:lnTo>
                  <a:lnTo>
                    <a:pt x="2541" y="10087"/>
                  </a:lnTo>
                  <a:lnTo>
                    <a:pt x="2199" y="9696"/>
                  </a:lnTo>
                  <a:lnTo>
                    <a:pt x="1881" y="9305"/>
                  </a:lnTo>
                  <a:lnTo>
                    <a:pt x="1613" y="8866"/>
                  </a:lnTo>
                  <a:lnTo>
                    <a:pt x="1393" y="8402"/>
                  </a:lnTo>
                  <a:lnTo>
                    <a:pt x="1222" y="7913"/>
                  </a:lnTo>
                  <a:lnTo>
                    <a:pt x="1075" y="7400"/>
                  </a:lnTo>
                  <a:lnTo>
                    <a:pt x="1002" y="6863"/>
                  </a:lnTo>
                  <a:lnTo>
                    <a:pt x="978" y="6326"/>
                  </a:lnTo>
                  <a:lnTo>
                    <a:pt x="1002" y="5764"/>
                  </a:lnTo>
                  <a:lnTo>
                    <a:pt x="1075" y="5251"/>
                  </a:lnTo>
                  <a:lnTo>
                    <a:pt x="1222" y="4738"/>
                  </a:lnTo>
                  <a:lnTo>
                    <a:pt x="1393" y="4250"/>
                  </a:lnTo>
                  <a:lnTo>
                    <a:pt x="1613" y="3786"/>
                  </a:lnTo>
                  <a:lnTo>
                    <a:pt x="1881" y="3346"/>
                  </a:lnTo>
                  <a:lnTo>
                    <a:pt x="2199" y="2931"/>
                  </a:lnTo>
                  <a:lnTo>
                    <a:pt x="2541" y="2540"/>
                  </a:lnTo>
                  <a:lnTo>
                    <a:pt x="2931" y="2198"/>
                  </a:lnTo>
                  <a:lnTo>
                    <a:pt x="3322" y="1905"/>
                  </a:lnTo>
                  <a:lnTo>
                    <a:pt x="3762" y="1636"/>
                  </a:lnTo>
                  <a:lnTo>
                    <a:pt x="4226" y="1417"/>
                  </a:lnTo>
                  <a:lnTo>
                    <a:pt x="4714" y="1221"/>
                  </a:lnTo>
                  <a:lnTo>
                    <a:pt x="5227" y="1099"/>
                  </a:lnTo>
                  <a:lnTo>
                    <a:pt x="5764" y="1026"/>
                  </a:lnTo>
                  <a:lnTo>
                    <a:pt x="6302" y="977"/>
                  </a:lnTo>
                  <a:close/>
                  <a:moveTo>
                    <a:pt x="6302" y="0"/>
                  </a:moveTo>
                  <a:lnTo>
                    <a:pt x="5984" y="24"/>
                  </a:lnTo>
                  <a:lnTo>
                    <a:pt x="5667" y="49"/>
                  </a:lnTo>
                  <a:lnTo>
                    <a:pt x="5349" y="73"/>
                  </a:lnTo>
                  <a:lnTo>
                    <a:pt x="5032" y="147"/>
                  </a:lnTo>
                  <a:lnTo>
                    <a:pt x="4739" y="220"/>
                  </a:lnTo>
                  <a:lnTo>
                    <a:pt x="4446" y="293"/>
                  </a:lnTo>
                  <a:lnTo>
                    <a:pt x="4153" y="391"/>
                  </a:lnTo>
                  <a:lnTo>
                    <a:pt x="3859" y="513"/>
                  </a:lnTo>
                  <a:lnTo>
                    <a:pt x="3566" y="635"/>
                  </a:lnTo>
                  <a:lnTo>
                    <a:pt x="3298" y="782"/>
                  </a:lnTo>
                  <a:lnTo>
                    <a:pt x="3029" y="928"/>
                  </a:lnTo>
                  <a:lnTo>
                    <a:pt x="2785" y="1075"/>
                  </a:lnTo>
                  <a:lnTo>
                    <a:pt x="2296" y="1441"/>
                  </a:lnTo>
                  <a:lnTo>
                    <a:pt x="1857" y="1856"/>
                  </a:lnTo>
                  <a:lnTo>
                    <a:pt x="1442" y="2296"/>
                  </a:lnTo>
                  <a:lnTo>
                    <a:pt x="1075" y="2784"/>
                  </a:lnTo>
                  <a:lnTo>
                    <a:pt x="904" y="3053"/>
                  </a:lnTo>
                  <a:lnTo>
                    <a:pt x="758" y="3322"/>
                  </a:lnTo>
                  <a:lnTo>
                    <a:pt x="611" y="3590"/>
                  </a:lnTo>
                  <a:lnTo>
                    <a:pt x="489" y="3859"/>
                  </a:lnTo>
                  <a:lnTo>
                    <a:pt x="391" y="4152"/>
                  </a:lnTo>
                  <a:lnTo>
                    <a:pt x="294" y="4445"/>
                  </a:lnTo>
                  <a:lnTo>
                    <a:pt x="196" y="4738"/>
                  </a:lnTo>
                  <a:lnTo>
                    <a:pt x="123" y="5056"/>
                  </a:lnTo>
                  <a:lnTo>
                    <a:pt x="74" y="5349"/>
                  </a:lnTo>
                  <a:lnTo>
                    <a:pt x="25" y="5666"/>
                  </a:lnTo>
                  <a:lnTo>
                    <a:pt x="1" y="5984"/>
                  </a:lnTo>
                  <a:lnTo>
                    <a:pt x="1" y="6326"/>
                  </a:lnTo>
                  <a:lnTo>
                    <a:pt x="1" y="6643"/>
                  </a:lnTo>
                  <a:lnTo>
                    <a:pt x="25" y="6961"/>
                  </a:lnTo>
                  <a:lnTo>
                    <a:pt x="74" y="7278"/>
                  </a:lnTo>
                  <a:lnTo>
                    <a:pt x="123" y="7596"/>
                  </a:lnTo>
                  <a:lnTo>
                    <a:pt x="196" y="7889"/>
                  </a:lnTo>
                  <a:lnTo>
                    <a:pt x="294" y="8206"/>
                  </a:lnTo>
                  <a:lnTo>
                    <a:pt x="391" y="8499"/>
                  </a:lnTo>
                  <a:lnTo>
                    <a:pt x="489" y="8768"/>
                  </a:lnTo>
                  <a:lnTo>
                    <a:pt x="611" y="9061"/>
                  </a:lnTo>
                  <a:lnTo>
                    <a:pt x="758" y="9330"/>
                  </a:lnTo>
                  <a:lnTo>
                    <a:pt x="904" y="9598"/>
                  </a:lnTo>
                  <a:lnTo>
                    <a:pt x="1075" y="9843"/>
                  </a:lnTo>
                  <a:lnTo>
                    <a:pt x="1442" y="10331"/>
                  </a:lnTo>
                  <a:lnTo>
                    <a:pt x="1857" y="10771"/>
                  </a:lnTo>
                  <a:lnTo>
                    <a:pt x="2296" y="11186"/>
                  </a:lnTo>
                  <a:lnTo>
                    <a:pt x="2785" y="11552"/>
                  </a:lnTo>
                  <a:lnTo>
                    <a:pt x="3029" y="11723"/>
                  </a:lnTo>
                  <a:lnTo>
                    <a:pt x="3298" y="11870"/>
                  </a:lnTo>
                  <a:lnTo>
                    <a:pt x="3566" y="12016"/>
                  </a:lnTo>
                  <a:lnTo>
                    <a:pt x="3859" y="12138"/>
                  </a:lnTo>
                  <a:lnTo>
                    <a:pt x="4153" y="12236"/>
                  </a:lnTo>
                  <a:lnTo>
                    <a:pt x="4446" y="12334"/>
                  </a:lnTo>
                  <a:lnTo>
                    <a:pt x="4739" y="12431"/>
                  </a:lnTo>
                  <a:lnTo>
                    <a:pt x="5032" y="12505"/>
                  </a:lnTo>
                  <a:lnTo>
                    <a:pt x="5349" y="12553"/>
                  </a:lnTo>
                  <a:lnTo>
                    <a:pt x="5667" y="12602"/>
                  </a:lnTo>
                  <a:lnTo>
                    <a:pt x="5984" y="12627"/>
                  </a:lnTo>
                  <a:lnTo>
                    <a:pt x="6644" y="12627"/>
                  </a:lnTo>
                  <a:lnTo>
                    <a:pt x="6961" y="12602"/>
                  </a:lnTo>
                  <a:lnTo>
                    <a:pt x="7279" y="12553"/>
                  </a:lnTo>
                  <a:lnTo>
                    <a:pt x="7572" y="12505"/>
                  </a:lnTo>
                  <a:lnTo>
                    <a:pt x="7889" y="12431"/>
                  </a:lnTo>
                  <a:lnTo>
                    <a:pt x="8182" y="12334"/>
                  </a:lnTo>
                  <a:lnTo>
                    <a:pt x="8475" y="12236"/>
                  </a:lnTo>
                  <a:lnTo>
                    <a:pt x="8768" y="12138"/>
                  </a:lnTo>
                  <a:lnTo>
                    <a:pt x="9037" y="12016"/>
                  </a:lnTo>
                  <a:lnTo>
                    <a:pt x="9306" y="11870"/>
                  </a:lnTo>
                  <a:lnTo>
                    <a:pt x="9574" y="11723"/>
                  </a:lnTo>
                  <a:lnTo>
                    <a:pt x="9843" y="11552"/>
                  </a:lnTo>
                  <a:lnTo>
                    <a:pt x="10332" y="11186"/>
                  </a:lnTo>
                  <a:lnTo>
                    <a:pt x="10771" y="10771"/>
                  </a:lnTo>
                  <a:lnTo>
                    <a:pt x="11186" y="10331"/>
                  </a:lnTo>
                  <a:lnTo>
                    <a:pt x="11553" y="9843"/>
                  </a:lnTo>
                  <a:lnTo>
                    <a:pt x="11699" y="9598"/>
                  </a:lnTo>
                  <a:lnTo>
                    <a:pt x="11846" y="9330"/>
                  </a:lnTo>
                  <a:lnTo>
                    <a:pt x="11992" y="9061"/>
                  </a:lnTo>
                  <a:lnTo>
                    <a:pt x="12114" y="8768"/>
                  </a:lnTo>
                  <a:lnTo>
                    <a:pt x="12237" y="8499"/>
                  </a:lnTo>
                  <a:lnTo>
                    <a:pt x="12334" y="8206"/>
                  </a:lnTo>
                  <a:lnTo>
                    <a:pt x="12432" y="7889"/>
                  </a:lnTo>
                  <a:lnTo>
                    <a:pt x="12481" y="7596"/>
                  </a:lnTo>
                  <a:lnTo>
                    <a:pt x="12554" y="7278"/>
                  </a:lnTo>
                  <a:lnTo>
                    <a:pt x="12578" y="6961"/>
                  </a:lnTo>
                  <a:lnTo>
                    <a:pt x="12603" y="6643"/>
                  </a:lnTo>
                  <a:lnTo>
                    <a:pt x="12627" y="6326"/>
                  </a:lnTo>
                  <a:lnTo>
                    <a:pt x="12603" y="5984"/>
                  </a:lnTo>
                  <a:lnTo>
                    <a:pt x="12578" y="5666"/>
                  </a:lnTo>
                  <a:lnTo>
                    <a:pt x="12554" y="5349"/>
                  </a:lnTo>
                  <a:lnTo>
                    <a:pt x="12481" y="5056"/>
                  </a:lnTo>
                  <a:lnTo>
                    <a:pt x="12432" y="4738"/>
                  </a:lnTo>
                  <a:lnTo>
                    <a:pt x="12334" y="4445"/>
                  </a:lnTo>
                  <a:lnTo>
                    <a:pt x="12237" y="4152"/>
                  </a:lnTo>
                  <a:lnTo>
                    <a:pt x="12114" y="3859"/>
                  </a:lnTo>
                  <a:lnTo>
                    <a:pt x="11992" y="3590"/>
                  </a:lnTo>
                  <a:lnTo>
                    <a:pt x="11846" y="3322"/>
                  </a:lnTo>
                  <a:lnTo>
                    <a:pt x="11699" y="3053"/>
                  </a:lnTo>
                  <a:lnTo>
                    <a:pt x="11553" y="2784"/>
                  </a:lnTo>
                  <a:lnTo>
                    <a:pt x="11186" y="2296"/>
                  </a:lnTo>
                  <a:lnTo>
                    <a:pt x="10771" y="1856"/>
                  </a:lnTo>
                  <a:lnTo>
                    <a:pt x="10332" y="1441"/>
                  </a:lnTo>
                  <a:lnTo>
                    <a:pt x="9843" y="1075"/>
                  </a:lnTo>
                  <a:lnTo>
                    <a:pt x="9574" y="928"/>
                  </a:lnTo>
                  <a:lnTo>
                    <a:pt x="9306" y="782"/>
                  </a:lnTo>
                  <a:lnTo>
                    <a:pt x="9037" y="635"/>
                  </a:lnTo>
                  <a:lnTo>
                    <a:pt x="8768" y="513"/>
                  </a:lnTo>
                  <a:lnTo>
                    <a:pt x="8475" y="391"/>
                  </a:lnTo>
                  <a:lnTo>
                    <a:pt x="8182" y="293"/>
                  </a:lnTo>
                  <a:lnTo>
                    <a:pt x="7889" y="220"/>
                  </a:lnTo>
                  <a:lnTo>
                    <a:pt x="7572" y="147"/>
                  </a:lnTo>
                  <a:lnTo>
                    <a:pt x="7279" y="73"/>
                  </a:lnTo>
                  <a:lnTo>
                    <a:pt x="6961" y="49"/>
                  </a:lnTo>
                  <a:lnTo>
                    <a:pt x="6644" y="24"/>
                  </a:lnTo>
                  <a:lnTo>
                    <a:pt x="6302"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4"/>
            <p:cNvSpPr/>
            <p:nvPr/>
          </p:nvSpPr>
          <p:spPr>
            <a:xfrm>
              <a:off x="3992525" y="3021125"/>
              <a:ext cx="242425" cy="242425"/>
            </a:xfrm>
            <a:custGeom>
              <a:rect b="b" l="l" r="r" t="t"/>
              <a:pathLst>
                <a:path extrusionOk="0" h="9697" w="9697">
                  <a:moveTo>
                    <a:pt x="4934" y="1466"/>
                  </a:moveTo>
                  <a:lnTo>
                    <a:pt x="5008" y="1490"/>
                  </a:lnTo>
                  <a:lnTo>
                    <a:pt x="5081" y="1539"/>
                  </a:lnTo>
                  <a:lnTo>
                    <a:pt x="5154" y="1588"/>
                  </a:lnTo>
                  <a:lnTo>
                    <a:pt x="5203" y="1637"/>
                  </a:lnTo>
                  <a:lnTo>
                    <a:pt x="5252" y="1734"/>
                  </a:lnTo>
                  <a:lnTo>
                    <a:pt x="5276" y="1808"/>
                  </a:lnTo>
                  <a:lnTo>
                    <a:pt x="5276" y="1905"/>
                  </a:lnTo>
                  <a:lnTo>
                    <a:pt x="5276" y="1979"/>
                  </a:lnTo>
                  <a:lnTo>
                    <a:pt x="5252" y="2076"/>
                  </a:lnTo>
                  <a:lnTo>
                    <a:pt x="5203" y="2150"/>
                  </a:lnTo>
                  <a:lnTo>
                    <a:pt x="5154" y="2198"/>
                  </a:lnTo>
                  <a:lnTo>
                    <a:pt x="5081" y="2247"/>
                  </a:lnTo>
                  <a:lnTo>
                    <a:pt x="5008" y="2296"/>
                  </a:lnTo>
                  <a:lnTo>
                    <a:pt x="4934" y="2321"/>
                  </a:lnTo>
                  <a:lnTo>
                    <a:pt x="4837" y="2345"/>
                  </a:lnTo>
                  <a:lnTo>
                    <a:pt x="4593" y="2345"/>
                  </a:lnTo>
                  <a:lnTo>
                    <a:pt x="4348" y="2394"/>
                  </a:lnTo>
                  <a:lnTo>
                    <a:pt x="4104" y="2443"/>
                  </a:lnTo>
                  <a:lnTo>
                    <a:pt x="3860" y="2540"/>
                  </a:lnTo>
                  <a:lnTo>
                    <a:pt x="3640" y="2638"/>
                  </a:lnTo>
                  <a:lnTo>
                    <a:pt x="3445" y="2760"/>
                  </a:lnTo>
                  <a:lnTo>
                    <a:pt x="3249" y="2907"/>
                  </a:lnTo>
                  <a:lnTo>
                    <a:pt x="3054" y="3078"/>
                  </a:lnTo>
                  <a:lnTo>
                    <a:pt x="2907" y="3249"/>
                  </a:lnTo>
                  <a:lnTo>
                    <a:pt x="2761" y="3444"/>
                  </a:lnTo>
                  <a:lnTo>
                    <a:pt x="2639" y="3664"/>
                  </a:lnTo>
                  <a:lnTo>
                    <a:pt x="2517" y="3884"/>
                  </a:lnTo>
                  <a:lnTo>
                    <a:pt x="2443" y="4103"/>
                  </a:lnTo>
                  <a:lnTo>
                    <a:pt x="2370" y="4348"/>
                  </a:lnTo>
                  <a:lnTo>
                    <a:pt x="2346" y="4592"/>
                  </a:lnTo>
                  <a:lnTo>
                    <a:pt x="2321" y="4861"/>
                  </a:lnTo>
                  <a:lnTo>
                    <a:pt x="2321" y="4934"/>
                  </a:lnTo>
                  <a:lnTo>
                    <a:pt x="2297" y="5032"/>
                  </a:lnTo>
                  <a:lnTo>
                    <a:pt x="2248" y="5105"/>
                  </a:lnTo>
                  <a:lnTo>
                    <a:pt x="2199" y="5154"/>
                  </a:lnTo>
                  <a:lnTo>
                    <a:pt x="2126" y="5227"/>
                  </a:lnTo>
                  <a:lnTo>
                    <a:pt x="2053" y="5251"/>
                  </a:lnTo>
                  <a:lnTo>
                    <a:pt x="1979" y="5276"/>
                  </a:lnTo>
                  <a:lnTo>
                    <a:pt x="1882" y="5300"/>
                  </a:lnTo>
                  <a:lnTo>
                    <a:pt x="1808" y="5276"/>
                  </a:lnTo>
                  <a:lnTo>
                    <a:pt x="1711" y="5251"/>
                  </a:lnTo>
                  <a:lnTo>
                    <a:pt x="1637" y="5227"/>
                  </a:lnTo>
                  <a:lnTo>
                    <a:pt x="1564" y="5154"/>
                  </a:lnTo>
                  <a:lnTo>
                    <a:pt x="1515" y="5105"/>
                  </a:lnTo>
                  <a:lnTo>
                    <a:pt x="1491" y="5032"/>
                  </a:lnTo>
                  <a:lnTo>
                    <a:pt x="1466" y="4934"/>
                  </a:lnTo>
                  <a:lnTo>
                    <a:pt x="1442" y="4861"/>
                  </a:lnTo>
                  <a:lnTo>
                    <a:pt x="1466" y="4494"/>
                  </a:lnTo>
                  <a:lnTo>
                    <a:pt x="1515" y="4177"/>
                  </a:lnTo>
                  <a:lnTo>
                    <a:pt x="1588" y="3835"/>
                  </a:lnTo>
                  <a:lnTo>
                    <a:pt x="1711" y="3542"/>
                  </a:lnTo>
                  <a:lnTo>
                    <a:pt x="1857" y="3224"/>
                  </a:lnTo>
                  <a:lnTo>
                    <a:pt x="2028" y="2956"/>
                  </a:lnTo>
                  <a:lnTo>
                    <a:pt x="2223" y="2687"/>
                  </a:lnTo>
                  <a:lnTo>
                    <a:pt x="2443" y="2443"/>
                  </a:lnTo>
                  <a:lnTo>
                    <a:pt x="2688" y="2223"/>
                  </a:lnTo>
                  <a:lnTo>
                    <a:pt x="2956" y="2028"/>
                  </a:lnTo>
                  <a:lnTo>
                    <a:pt x="3225" y="1857"/>
                  </a:lnTo>
                  <a:lnTo>
                    <a:pt x="3518" y="1710"/>
                  </a:lnTo>
                  <a:lnTo>
                    <a:pt x="3835" y="1612"/>
                  </a:lnTo>
                  <a:lnTo>
                    <a:pt x="4153" y="1515"/>
                  </a:lnTo>
                  <a:lnTo>
                    <a:pt x="4495" y="1466"/>
                  </a:lnTo>
                  <a:close/>
                  <a:moveTo>
                    <a:pt x="4837" y="0"/>
                  </a:moveTo>
                  <a:lnTo>
                    <a:pt x="4348" y="25"/>
                  </a:lnTo>
                  <a:lnTo>
                    <a:pt x="3860" y="98"/>
                  </a:lnTo>
                  <a:lnTo>
                    <a:pt x="3396" y="220"/>
                  </a:lnTo>
                  <a:lnTo>
                    <a:pt x="2956" y="391"/>
                  </a:lnTo>
                  <a:lnTo>
                    <a:pt x="2541" y="587"/>
                  </a:lnTo>
                  <a:lnTo>
                    <a:pt x="2150" y="831"/>
                  </a:lnTo>
                  <a:lnTo>
                    <a:pt x="1759" y="1124"/>
                  </a:lnTo>
                  <a:lnTo>
                    <a:pt x="1418" y="1441"/>
                  </a:lnTo>
                  <a:lnTo>
                    <a:pt x="1100" y="1783"/>
                  </a:lnTo>
                  <a:lnTo>
                    <a:pt x="831" y="2150"/>
                  </a:lnTo>
                  <a:lnTo>
                    <a:pt x="587" y="2540"/>
                  </a:lnTo>
                  <a:lnTo>
                    <a:pt x="392" y="2980"/>
                  </a:lnTo>
                  <a:lnTo>
                    <a:pt x="221" y="3420"/>
                  </a:lnTo>
                  <a:lnTo>
                    <a:pt x="99" y="3884"/>
                  </a:lnTo>
                  <a:lnTo>
                    <a:pt x="25" y="4348"/>
                  </a:lnTo>
                  <a:lnTo>
                    <a:pt x="1" y="4861"/>
                  </a:lnTo>
                  <a:lnTo>
                    <a:pt x="25" y="5349"/>
                  </a:lnTo>
                  <a:lnTo>
                    <a:pt x="99" y="5838"/>
                  </a:lnTo>
                  <a:lnTo>
                    <a:pt x="221" y="6302"/>
                  </a:lnTo>
                  <a:lnTo>
                    <a:pt x="392" y="6741"/>
                  </a:lnTo>
                  <a:lnTo>
                    <a:pt x="587" y="7156"/>
                  </a:lnTo>
                  <a:lnTo>
                    <a:pt x="831" y="7547"/>
                  </a:lnTo>
                  <a:lnTo>
                    <a:pt x="1100" y="7938"/>
                  </a:lnTo>
                  <a:lnTo>
                    <a:pt x="1418" y="8280"/>
                  </a:lnTo>
                  <a:lnTo>
                    <a:pt x="1759" y="8597"/>
                  </a:lnTo>
                  <a:lnTo>
                    <a:pt x="2150" y="8866"/>
                  </a:lnTo>
                  <a:lnTo>
                    <a:pt x="2541" y="9110"/>
                  </a:lnTo>
                  <a:lnTo>
                    <a:pt x="2956" y="9306"/>
                  </a:lnTo>
                  <a:lnTo>
                    <a:pt x="3396" y="9477"/>
                  </a:lnTo>
                  <a:lnTo>
                    <a:pt x="3860" y="9599"/>
                  </a:lnTo>
                  <a:lnTo>
                    <a:pt x="4348" y="9672"/>
                  </a:lnTo>
                  <a:lnTo>
                    <a:pt x="4837" y="9696"/>
                  </a:lnTo>
                  <a:lnTo>
                    <a:pt x="5350" y="9672"/>
                  </a:lnTo>
                  <a:lnTo>
                    <a:pt x="5814" y="9599"/>
                  </a:lnTo>
                  <a:lnTo>
                    <a:pt x="6278" y="9477"/>
                  </a:lnTo>
                  <a:lnTo>
                    <a:pt x="6717" y="9306"/>
                  </a:lnTo>
                  <a:lnTo>
                    <a:pt x="7157" y="9110"/>
                  </a:lnTo>
                  <a:lnTo>
                    <a:pt x="7548" y="8866"/>
                  </a:lnTo>
                  <a:lnTo>
                    <a:pt x="7914" y="8597"/>
                  </a:lnTo>
                  <a:lnTo>
                    <a:pt x="8256" y="8280"/>
                  </a:lnTo>
                  <a:lnTo>
                    <a:pt x="8573" y="7938"/>
                  </a:lnTo>
                  <a:lnTo>
                    <a:pt x="8867" y="7547"/>
                  </a:lnTo>
                  <a:lnTo>
                    <a:pt x="9111" y="7156"/>
                  </a:lnTo>
                  <a:lnTo>
                    <a:pt x="9306" y="6741"/>
                  </a:lnTo>
                  <a:lnTo>
                    <a:pt x="9477" y="6302"/>
                  </a:lnTo>
                  <a:lnTo>
                    <a:pt x="9599" y="5838"/>
                  </a:lnTo>
                  <a:lnTo>
                    <a:pt x="9673" y="5349"/>
                  </a:lnTo>
                  <a:lnTo>
                    <a:pt x="9697" y="4861"/>
                  </a:lnTo>
                  <a:lnTo>
                    <a:pt x="9673" y="4348"/>
                  </a:lnTo>
                  <a:lnTo>
                    <a:pt x="9599" y="3884"/>
                  </a:lnTo>
                  <a:lnTo>
                    <a:pt x="9477" y="3420"/>
                  </a:lnTo>
                  <a:lnTo>
                    <a:pt x="9306" y="2980"/>
                  </a:lnTo>
                  <a:lnTo>
                    <a:pt x="9111" y="2540"/>
                  </a:lnTo>
                  <a:lnTo>
                    <a:pt x="8867" y="2150"/>
                  </a:lnTo>
                  <a:lnTo>
                    <a:pt x="8573" y="1783"/>
                  </a:lnTo>
                  <a:lnTo>
                    <a:pt x="8256" y="1441"/>
                  </a:lnTo>
                  <a:lnTo>
                    <a:pt x="7914" y="1124"/>
                  </a:lnTo>
                  <a:lnTo>
                    <a:pt x="7548" y="831"/>
                  </a:lnTo>
                  <a:lnTo>
                    <a:pt x="7157" y="587"/>
                  </a:lnTo>
                  <a:lnTo>
                    <a:pt x="6717" y="391"/>
                  </a:lnTo>
                  <a:lnTo>
                    <a:pt x="6278" y="220"/>
                  </a:lnTo>
                  <a:lnTo>
                    <a:pt x="5814" y="98"/>
                  </a:lnTo>
                  <a:lnTo>
                    <a:pt x="5350" y="25"/>
                  </a:lnTo>
                  <a:lnTo>
                    <a:pt x="4837"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4"/>
            <p:cNvSpPr/>
            <p:nvPr/>
          </p:nvSpPr>
          <p:spPr>
            <a:xfrm>
              <a:off x="4215400" y="3253150"/>
              <a:ext cx="154500" cy="153875"/>
            </a:xfrm>
            <a:custGeom>
              <a:rect b="b" l="l" r="r" t="t"/>
              <a:pathLst>
                <a:path extrusionOk="0" h="6155" w="6180">
                  <a:moveTo>
                    <a:pt x="1075" y="0"/>
                  </a:moveTo>
                  <a:lnTo>
                    <a:pt x="831" y="269"/>
                  </a:lnTo>
                  <a:lnTo>
                    <a:pt x="562" y="537"/>
                  </a:lnTo>
                  <a:lnTo>
                    <a:pt x="293" y="782"/>
                  </a:lnTo>
                  <a:lnTo>
                    <a:pt x="0" y="1026"/>
                  </a:lnTo>
                  <a:lnTo>
                    <a:pt x="4983" y="6008"/>
                  </a:lnTo>
                  <a:lnTo>
                    <a:pt x="5056" y="6057"/>
                  </a:lnTo>
                  <a:lnTo>
                    <a:pt x="5129" y="6106"/>
                  </a:lnTo>
                  <a:lnTo>
                    <a:pt x="5227" y="6130"/>
                  </a:lnTo>
                  <a:lnTo>
                    <a:pt x="5325" y="6155"/>
                  </a:lnTo>
                  <a:lnTo>
                    <a:pt x="5422" y="6130"/>
                  </a:lnTo>
                  <a:lnTo>
                    <a:pt x="5496" y="6106"/>
                  </a:lnTo>
                  <a:lnTo>
                    <a:pt x="5593" y="6057"/>
                  </a:lnTo>
                  <a:lnTo>
                    <a:pt x="5667" y="6008"/>
                  </a:lnTo>
                  <a:lnTo>
                    <a:pt x="6033" y="5642"/>
                  </a:lnTo>
                  <a:lnTo>
                    <a:pt x="6106" y="5569"/>
                  </a:lnTo>
                  <a:lnTo>
                    <a:pt x="6155" y="5471"/>
                  </a:lnTo>
                  <a:lnTo>
                    <a:pt x="6179" y="5373"/>
                  </a:lnTo>
                  <a:lnTo>
                    <a:pt x="6179" y="5300"/>
                  </a:lnTo>
                  <a:lnTo>
                    <a:pt x="6179" y="5202"/>
                  </a:lnTo>
                  <a:lnTo>
                    <a:pt x="6155" y="5105"/>
                  </a:lnTo>
                  <a:lnTo>
                    <a:pt x="6106" y="5031"/>
                  </a:lnTo>
                  <a:lnTo>
                    <a:pt x="6033" y="4934"/>
                  </a:lnTo>
                  <a:lnTo>
                    <a:pt x="1075"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6" name="Google Shape;96;p14"/>
          <p:cNvSpPr/>
          <p:nvPr/>
        </p:nvSpPr>
        <p:spPr>
          <a:xfrm>
            <a:off x="188674" y="3225047"/>
            <a:ext cx="383964" cy="411661"/>
          </a:xfrm>
          <a:custGeom>
            <a:rect b="b" l="l" r="r" t="t"/>
            <a:pathLst>
              <a:path extrusionOk="0" h="16658" w="16756">
                <a:moveTo>
                  <a:pt x="13287" y="2565"/>
                </a:moveTo>
                <a:lnTo>
                  <a:pt x="13482" y="2590"/>
                </a:lnTo>
                <a:lnTo>
                  <a:pt x="13653" y="2663"/>
                </a:lnTo>
                <a:lnTo>
                  <a:pt x="13800" y="2736"/>
                </a:lnTo>
                <a:lnTo>
                  <a:pt x="13922" y="2858"/>
                </a:lnTo>
                <a:lnTo>
                  <a:pt x="14069" y="3005"/>
                </a:lnTo>
                <a:lnTo>
                  <a:pt x="14142" y="3176"/>
                </a:lnTo>
                <a:lnTo>
                  <a:pt x="14191" y="3371"/>
                </a:lnTo>
                <a:lnTo>
                  <a:pt x="14215" y="3567"/>
                </a:lnTo>
                <a:lnTo>
                  <a:pt x="14191" y="3738"/>
                </a:lnTo>
                <a:lnTo>
                  <a:pt x="14142" y="3884"/>
                </a:lnTo>
                <a:lnTo>
                  <a:pt x="14069" y="4055"/>
                </a:lnTo>
                <a:lnTo>
                  <a:pt x="13922" y="4202"/>
                </a:lnTo>
                <a:lnTo>
                  <a:pt x="13800" y="4348"/>
                </a:lnTo>
                <a:lnTo>
                  <a:pt x="13653" y="4446"/>
                </a:lnTo>
                <a:lnTo>
                  <a:pt x="13482" y="4495"/>
                </a:lnTo>
                <a:lnTo>
                  <a:pt x="13067" y="4495"/>
                </a:lnTo>
                <a:lnTo>
                  <a:pt x="12896" y="4446"/>
                </a:lnTo>
                <a:lnTo>
                  <a:pt x="12725" y="4348"/>
                </a:lnTo>
                <a:lnTo>
                  <a:pt x="12554" y="4202"/>
                </a:lnTo>
                <a:lnTo>
                  <a:pt x="12481" y="4055"/>
                </a:lnTo>
                <a:lnTo>
                  <a:pt x="12408" y="3884"/>
                </a:lnTo>
                <a:lnTo>
                  <a:pt x="12359" y="3738"/>
                </a:lnTo>
                <a:lnTo>
                  <a:pt x="12359" y="3567"/>
                </a:lnTo>
                <a:lnTo>
                  <a:pt x="12359" y="3371"/>
                </a:lnTo>
                <a:lnTo>
                  <a:pt x="12408" y="3176"/>
                </a:lnTo>
                <a:lnTo>
                  <a:pt x="12481" y="3005"/>
                </a:lnTo>
                <a:lnTo>
                  <a:pt x="12554" y="2858"/>
                </a:lnTo>
                <a:lnTo>
                  <a:pt x="12725" y="2736"/>
                </a:lnTo>
                <a:lnTo>
                  <a:pt x="12896" y="2663"/>
                </a:lnTo>
                <a:lnTo>
                  <a:pt x="13067" y="2590"/>
                </a:lnTo>
                <a:lnTo>
                  <a:pt x="13287" y="2565"/>
                </a:lnTo>
                <a:close/>
                <a:moveTo>
                  <a:pt x="10845" y="1"/>
                </a:moveTo>
                <a:lnTo>
                  <a:pt x="10527" y="25"/>
                </a:lnTo>
                <a:lnTo>
                  <a:pt x="10210" y="74"/>
                </a:lnTo>
                <a:lnTo>
                  <a:pt x="9868" y="172"/>
                </a:lnTo>
                <a:lnTo>
                  <a:pt x="9477" y="318"/>
                </a:lnTo>
                <a:lnTo>
                  <a:pt x="9184" y="489"/>
                </a:lnTo>
                <a:lnTo>
                  <a:pt x="8891" y="660"/>
                </a:lnTo>
                <a:lnTo>
                  <a:pt x="8622" y="831"/>
                </a:lnTo>
                <a:lnTo>
                  <a:pt x="8525" y="953"/>
                </a:lnTo>
                <a:lnTo>
                  <a:pt x="8427" y="1051"/>
                </a:lnTo>
                <a:lnTo>
                  <a:pt x="416" y="8866"/>
                </a:lnTo>
                <a:lnTo>
                  <a:pt x="270" y="9086"/>
                </a:lnTo>
                <a:lnTo>
                  <a:pt x="123" y="9355"/>
                </a:lnTo>
                <a:lnTo>
                  <a:pt x="25" y="9624"/>
                </a:lnTo>
                <a:lnTo>
                  <a:pt x="1" y="9746"/>
                </a:lnTo>
                <a:lnTo>
                  <a:pt x="1" y="9917"/>
                </a:lnTo>
                <a:lnTo>
                  <a:pt x="1" y="10039"/>
                </a:lnTo>
                <a:lnTo>
                  <a:pt x="25" y="10136"/>
                </a:lnTo>
                <a:lnTo>
                  <a:pt x="123" y="10381"/>
                </a:lnTo>
                <a:lnTo>
                  <a:pt x="270" y="10625"/>
                </a:lnTo>
                <a:lnTo>
                  <a:pt x="416" y="10869"/>
                </a:lnTo>
                <a:lnTo>
                  <a:pt x="5911" y="16242"/>
                </a:lnTo>
                <a:lnTo>
                  <a:pt x="6009" y="16340"/>
                </a:lnTo>
                <a:lnTo>
                  <a:pt x="6131" y="16438"/>
                </a:lnTo>
                <a:lnTo>
                  <a:pt x="6253" y="16511"/>
                </a:lnTo>
                <a:lnTo>
                  <a:pt x="6400" y="16560"/>
                </a:lnTo>
                <a:lnTo>
                  <a:pt x="6522" y="16609"/>
                </a:lnTo>
                <a:lnTo>
                  <a:pt x="6668" y="16633"/>
                </a:lnTo>
                <a:lnTo>
                  <a:pt x="6961" y="16657"/>
                </a:lnTo>
                <a:lnTo>
                  <a:pt x="7206" y="16633"/>
                </a:lnTo>
                <a:lnTo>
                  <a:pt x="7474" y="16560"/>
                </a:lnTo>
                <a:lnTo>
                  <a:pt x="7596" y="16511"/>
                </a:lnTo>
                <a:lnTo>
                  <a:pt x="7719" y="16438"/>
                </a:lnTo>
                <a:lnTo>
                  <a:pt x="7816" y="16340"/>
                </a:lnTo>
                <a:lnTo>
                  <a:pt x="7914" y="16242"/>
                </a:lnTo>
                <a:lnTo>
                  <a:pt x="15803" y="8427"/>
                </a:lnTo>
                <a:lnTo>
                  <a:pt x="15974" y="8183"/>
                </a:lnTo>
                <a:lnTo>
                  <a:pt x="16169" y="7938"/>
                </a:lnTo>
                <a:lnTo>
                  <a:pt x="16242" y="7792"/>
                </a:lnTo>
                <a:lnTo>
                  <a:pt x="16340" y="7645"/>
                </a:lnTo>
                <a:lnTo>
                  <a:pt x="16389" y="7474"/>
                </a:lnTo>
                <a:lnTo>
                  <a:pt x="16438" y="7279"/>
                </a:lnTo>
                <a:lnTo>
                  <a:pt x="16584" y="6961"/>
                </a:lnTo>
                <a:lnTo>
                  <a:pt x="16682" y="6644"/>
                </a:lnTo>
                <a:lnTo>
                  <a:pt x="16731" y="6326"/>
                </a:lnTo>
                <a:lnTo>
                  <a:pt x="16755" y="6009"/>
                </a:lnTo>
                <a:lnTo>
                  <a:pt x="16755" y="1491"/>
                </a:lnTo>
                <a:lnTo>
                  <a:pt x="16731" y="1173"/>
                </a:lnTo>
                <a:lnTo>
                  <a:pt x="16706" y="1051"/>
                </a:lnTo>
                <a:lnTo>
                  <a:pt x="16657" y="905"/>
                </a:lnTo>
                <a:lnTo>
                  <a:pt x="16609" y="782"/>
                </a:lnTo>
                <a:lnTo>
                  <a:pt x="16535" y="660"/>
                </a:lnTo>
                <a:lnTo>
                  <a:pt x="16438" y="538"/>
                </a:lnTo>
                <a:lnTo>
                  <a:pt x="16340" y="416"/>
                </a:lnTo>
                <a:lnTo>
                  <a:pt x="16144" y="270"/>
                </a:lnTo>
                <a:lnTo>
                  <a:pt x="15900" y="123"/>
                </a:lnTo>
                <a:lnTo>
                  <a:pt x="15632" y="50"/>
                </a:lnTo>
                <a:lnTo>
                  <a:pt x="15509"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4"/>
          <p:cNvSpPr txBox="1"/>
          <p:nvPr>
            <p:ph idx="4294967295"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5"/>
          <p:cNvSpPr txBox="1"/>
          <p:nvPr>
            <p:ph idx="1" type="body"/>
          </p:nvPr>
        </p:nvSpPr>
        <p:spPr>
          <a:xfrm>
            <a:off x="1804525" y="549975"/>
            <a:ext cx="6797700" cy="35052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lang="en" sz="2800">
                <a:solidFill>
                  <a:srgbClr val="3C78D8"/>
                </a:solidFill>
              </a:rPr>
              <a:t>“The war was decided in the first 20 days of fighting. All that happened afterwards consisted in battles which, however formidable and devastating, were but desperate and vain appeals against the decision of Fate.”</a:t>
            </a:r>
            <a:endParaRPr sz="2800">
              <a:solidFill>
                <a:srgbClr val="3C78D8"/>
              </a:solidFill>
            </a:endParaRPr>
          </a:p>
          <a:p>
            <a:pPr indent="0" lvl="0" marL="0" rtl="0" algn="l">
              <a:spcBef>
                <a:spcPts val="600"/>
              </a:spcBef>
              <a:spcAft>
                <a:spcPts val="0"/>
              </a:spcAft>
              <a:buNone/>
            </a:pPr>
            <a:r>
              <a:rPr i="0" lang="en" sz="2000">
                <a:latin typeface="Roboto"/>
                <a:ea typeface="Roboto"/>
                <a:cs typeface="Roboto"/>
                <a:sym typeface="Roboto"/>
              </a:rPr>
              <a:t>Winston Churchill</a:t>
            </a:r>
            <a:endParaRPr i="0" sz="2000">
              <a:latin typeface="Roboto"/>
              <a:ea typeface="Roboto"/>
              <a:cs typeface="Roboto"/>
              <a:sym typeface="Roboto"/>
            </a:endParaRPr>
          </a:p>
          <a:p>
            <a:pPr indent="0" lvl="0" marL="0" rtl="0" algn="l">
              <a:spcBef>
                <a:spcPts val="600"/>
              </a:spcBef>
              <a:spcAft>
                <a:spcPts val="0"/>
              </a:spcAft>
              <a:buClr>
                <a:schemeClr val="dk1"/>
              </a:buClr>
              <a:buSzPts val="1100"/>
              <a:buFont typeface="Arial"/>
              <a:buNone/>
            </a:pPr>
            <a:r>
              <a:t/>
            </a:r>
            <a:endParaRPr i="0" sz="2000">
              <a:latin typeface="Roboto"/>
              <a:ea typeface="Roboto"/>
              <a:cs typeface="Roboto"/>
              <a:sym typeface="Roboto"/>
            </a:endParaRPr>
          </a:p>
          <a:p>
            <a:pPr indent="0" lvl="0" marL="0" rtl="0" algn="l">
              <a:spcBef>
                <a:spcPts val="600"/>
              </a:spcBef>
              <a:spcAft>
                <a:spcPts val="0"/>
              </a:spcAft>
              <a:buNone/>
            </a:pPr>
            <a:r>
              <a:t/>
            </a:r>
            <a:endParaRPr sz="2800"/>
          </a:p>
        </p:txBody>
      </p:sp>
      <p:sp>
        <p:nvSpPr>
          <p:cNvPr id="103" name="Google Shape;103;p15"/>
          <p:cNvSpPr txBox="1"/>
          <p:nvPr>
            <p:ph idx="12" type="sldNum"/>
          </p:nvPr>
        </p:nvSpPr>
        <p:spPr>
          <a:xfrm>
            <a:off x="8159499" y="43932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104" name="Google Shape;104;p15"/>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6"/>
          <p:cNvSpPr txBox="1"/>
          <p:nvPr/>
        </p:nvSpPr>
        <p:spPr>
          <a:xfrm>
            <a:off x="390875" y="593100"/>
            <a:ext cx="2462700" cy="3827100"/>
          </a:xfrm>
          <a:prstGeom prst="rect">
            <a:avLst/>
          </a:prstGeom>
          <a:noFill/>
          <a:ln cap="flat" cmpd="sng" w="19050">
            <a:solidFill>
              <a:srgbClr val="000000"/>
            </a:solidFill>
            <a:prstDash val="dot"/>
            <a:round/>
            <a:headEnd len="sm" w="sm" type="none"/>
            <a:tailEnd len="sm" w="sm" type="none"/>
          </a:ln>
        </p:spPr>
        <p:txBody>
          <a:bodyPr anchorCtr="0" anchor="t" bIns="91425" lIns="91425" spcFirstLastPara="1" rIns="91425" wrap="square" tIns="91425">
            <a:noAutofit/>
          </a:bodyPr>
          <a:lstStyle/>
          <a:p>
            <a:pPr indent="0" lvl="0" marL="0" rtl="0" algn="just">
              <a:spcBef>
                <a:spcPts val="0"/>
              </a:spcBef>
              <a:spcAft>
                <a:spcPts val="0"/>
              </a:spcAft>
              <a:buNone/>
            </a:pPr>
            <a:r>
              <a:rPr lang="en" sz="1500">
                <a:latin typeface="Roboto"/>
                <a:ea typeface="Roboto"/>
                <a:cs typeface="Roboto"/>
                <a:sym typeface="Roboto"/>
              </a:rPr>
              <a:t>In this module, you </a:t>
            </a:r>
            <a:r>
              <a:rPr lang="en" sz="1500">
                <a:latin typeface="Roboto"/>
                <a:ea typeface="Roboto"/>
                <a:cs typeface="Roboto"/>
                <a:sym typeface="Roboto"/>
              </a:rPr>
              <a:t>will study the global conflict which originated in Europe from 1914 to 1918. </a:t>
            </a:r>
            <a:r>
              <a:rPr lang="en" sz="1500">
                <a:latin typeface="Roboto"/>
                <a:ea typeface="Roboto"/>
                <a:cs typeface="Roboto"/>
                <a:sym typeface="Roboto"/>
              </a:rPr>
              <a:t>This includes the following:</a:t>
            </a:r>
            <a:endParaRPr sz="1500">
              <a:latin typeface="Roboto"/>
              <a:ea typeface="Roboto"/>
              <a:cs typeface="Roboto"/>
              <a:sym typeface="Roboto"/>
            </a:endParaRPr>
          </a:p>
          <a:p>
            <a:pPr indent="-323850" lvl="0" marL="457200" rtl="0" algn="just">
              <a:spcBef>
                <a:spcPts val="0"/>
              </a:spcBef>
              <a:spcAft>
                <a:spcPts val="0"/>
              </a:spcAft>
              <a:buSzPts val="1500"/>
              <a:buFont typeface="Roboto"/>
              <a:buChar char="●"/>
            </a:pPr>
            <a:r>
              <a:rPr lang="en" sz="1500">
                <a:latin typeface="Roboto"/>
                <a:ea typeface="Roboto"/>
                <a:cs typeface="Roboto"/>
                <a:sym typeface="Roboto"/>
              </a:rPr>
              <a:t>t</a:t>
            </a:r>
            <a:r>
              <a:rPr lang="en" sz="1500">
                <a:latin typeface="Roboto"/>
                <a:ea typeface="Roboto"/>
                <a:cs typeface="Roboto"/>
                <a:sym typeface="Roboto"/>
              </a:rPr>
              <a:t>he political and economic landscape before the First World War;</a:t>
            </a:r>
            <a:endParaRPr sz="1500">
              <a:latin typeface="Roboto"/>
              <a:ea typeface="Roboto"/>
              <a:cs typeface="Roboto"/>
              <a:sym typeface="Roboto"/>
            </a:endParaRPr>
          </a:p>
          <a:p>
            <a:pPr indent="-323850" lvl="0" marL="457200" rtl="0" algn="just">
              <a:spcBef>
                <a:spcPts val="0"/>
              </a:spcBef>
              <a:spcAft>
                <a:spcPts val="0"/>
              </a:spcAft>
              <a:buSzPts val="1500"/>
              <a:buFont typeface="Roboto"/>
              <a:buChar char="●"/>
            </a:pPr>
            <a:r>
              <a:rPr lang="en" sz="1500">
                <a:latin typeface="Roboto"/>
                <a:ea typeface="Roboto"/>
                <a:cs typeface="Roboto"/>
                <a:sym typeface="Roboto"/>
              </a:rPr>
              <a:t>t</a:t>
            </a:r>
            <a:r>
              <a:rPr lang="en" sz="1500">
                <a:latin typeface="Roboto"/>
                <a:ea typeface="Roboto"/>
                <a:cs typeface="Roboto"/>
                <a:sym typeface="Roboto"/>
              </a:rPr>
              <a:t>he parties involved in the First World War and their relations; and </a:t>
            </a:r>
            <a:endParaRPr sz="1500">
              <a:latin typeface="Roboto"/>
              <a:ea typeface="Roboto"/>
              <a:cs typeface="Roboto"/>
              <a:sym typeface="Roboto"/>
            </a:endParaRPr>
          </a:p>
          <a:p>
            <a:pPr indent="-323850" lvl="0" marL="457200" rtl="0" algn="just">
              <a:spcBef>
                <a:spcPts val="0"/>
              </a:spcBef>
              <a:spcAft>
                <a:spcPts val="0"/>
              </a:spcAft>
              <a:buSzPts val="1500"/>
              <a:buFont typeface="Roboto"/>
              <a:buChar char="●"/>
            </a:pPr>
            <a:r>
              <a:rPr lang="en" sz="1500">
                <a:latin typeface="Roboto"/>
                <a:ea typeface="Roboto"/>
                <a:cs typeface="Roboto"/>
                <a:sym typeface="Roboto"/>
              </a:rPr>
              <a:t>t</a:t>
            </a:r>
            <a:r>
              <a:rPr lang="en" sz="1500">
                <a:latin typeface="Roboto"/>
                <a:ea typeface="Roboto"/>
                <a:cs typeface="Roboto"/>
                <a:sym typeface="Roboto"/>
              </a:rPr>
              <a:t>he events leading to the outbreak of the First World War.</a:t>
            </a:r>
            <a:endParaRPr sz="1500">
              <a:latin typeface="Roboto"/>
              <a:ea typeface="Roboto"/>
              <a:cs typeface="Roboto"/>
              <a:sym typeface="Roboto"/>
            </a:endParaRPr>
          </a:p>
          <a:p>
            <a:pPr indent="0" lvl="0" marL="0" rtl="0" algn="just">
              <a:spcBef>
                <a:spcPts val="0"/>
              </a:spcBef>
              <a:spcAft>
                <a:spcPts val="0"/>
              </a:spcAft>
              <a:buNone/>
            </a:pPr>
            <a:r>
              <a:t/>
            </a:r>
            <a:endParaRPr sz="1500">
              <a:latin typeface="Roboto"/>
              <a:ea typeface="Roboto"/>
              <a:cs typeface="Roboto"/>
              <a:sym typeface="Roboto"/>
            </a:endParaRPr>
          </a:p>
        </p:txBody>
      </p:sp>
      <p:sp>
        <p:nvSpPr>
          <p:cNvPr id="110" name="Google Shape;110;p16"/>
          <p:cNvSpPr txBox="1"/>
          <p:nvPr/>
        </p:nvSpPr>
        <p:spPr>
          <a:xfrm>
            <a:off x="3187575" y="4307325"/>
            <a:ext cx="5124000" cy="5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The Russian army in the First World War</a:t>
            </a:r>
            <a:endParaRPr b="1" i="1" sz="1000">
              <a:solidFill>
                <a:srgbClr val="FFFFFF"/>
              </a:solidFill>
              <a:highlight>
                <a:srgbClr val="0000FF"/>
              </a:highlight>
              <a:latin typeface="Roboto"/>
              <a:ea typeface="Roboto"/>
              <a:cs typeface="Roboto"/>
              <a:sym typeface="Roboto"/>
            </a:endParaRPr>
          </a:p>
        </p:txBody>
      </p:sp>
      <p:sp>
        <p:nvSpPr>
          <p:cNvPr id="111" name="Google Shape;111;p16"/>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a:blip r:embed="rId3">
            <a:alphaModFix/>
          </a:blip>
          <a:stretch>
            <a:fillRect/>
          </a:stretch>
        </p:blipFill>
        <p:spPr>
          <a:xfrm>
            <a:off x="3164863" y="437250"/>
            <a:ext cx="5169423" cy="3738340"/>
          </a:xfrm>
          <a:prstGeom prst="rect">
            <a:avLst/>
          </a:prstGeom>
          <a:noFill/>
          <a:ln cap="flat" cmpd="sng" w="28575">
            <a:solidFill>
              <a:srgbClr val="3C78D8"/>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17"/>
          <p:cNvSpPr txBox="1"/>
          <p:nvPr>
            <p:ph idx="12" type="sldNum"/>
          </p:nvPr>
        </p:nvSpPr>
        <p:spPr>
          <a:xfrm>
            <a:off x="8327799" y="270078"/>
            <a:ext cx="548700" cy="3936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descr="To understand World War One completely, you need to understand what happened before. In 1914, Europe was on the verge of modernity. The German Reich, France, Great Britain and Austria-Hungary were fighting over influence and colonies. Russia was gaining more and more power while the Ottoman Empire was only a shadow of its former self. Meanwhile, smaller nations were striving towards independence to fulfil their dream of being an sovereign state. In our first special episode about the prelude to World War 1, Indy explains what Europe was like in 1914. &#10;&#10;Don't forget to check our first episode: http://bit.ly/ww1ep001&#10;&#10;» HOW CAN I SUPPORT YOUR CHANNEL?&#10;You can support us by sharing our videos with your friends and spreading the word about our work.You can also support us financially on Patreon: https://www.patreon.com/thegreatwar&#10;&#10;Patreon is a platform for creators like us, that enables us to get monthly financial support from the community in exchange for cool perks. &#10;&#10;» MORE HISTORY? &#10;Check out our sister channel IT’S HISTORY: http://youtube.com/itshistory&#10;&#10;» WHERE CAN I GET MORE INFORMATION ABOUT WORLD WAR I AND WHERE ELSE CAN I FIND YOU? &#10;We’re offering background knowledge, news, a glimpse behind the scenes and much more on: &#10;reddit: http://bit.ly/TheGreatSubReddit&#10;Facebook: http://bit.ly/WW1FB&#10;Twitter: http://bit.ly/WW1Series&#10;Instagram: http://bit.ly/ZpMYPL&#10;&#10;» CAN I EMBED YOUR VIDEOS ON MY WEBSITE? &#10;Of course, you can embed our videos on your website. We are happy if you show our channel to your friends, fellow students, classmates, professors, teachers or neighbours. Or just share our videos on Facebook, Twitter, Reddit etc. &#10;&#10;We are also happy to get your feedback, criticism or ideas in the comments. If you have interesting historical questions, just post them and we will answer in our OUT OF THE TRENCHES videos. You can find a selection of answers to the most frequently asked questions here: http://bit.ly/OOtrenches&#10;&#10;» CAN I SHOW YOUR VIDEOS IN CLASS? &#10;Of course! Tell your teachers or professors about our channel and our videos. We’re happy if we can contribute with our videos. If you are a teacher and have questions about our show, you can get in contact with us on one of our social media presences. &#10;&#10;» WHAT ARE YOUR SOURCES? &#10;Videos: British Pathé&#10;Pictures: Mostly Picture Alliance &#10;Background Map: http://d-maps.com/carte.php?num_car=6030&amp;lang=en&#10;Literature (excerpt):&#10;Gilbert, Martin. The First World War. A Complete History, Holt Paperbacks, 2004.&#10;Hart, Peter. The Great War. A Combat History of the First World War, Oxford University Press, 2013.&#10;Hart, Peter. The Great War. 1914-1918, Profile Books, 2013.&#10;Stone, Norman. World War One. A Short History, Penguin, 2008.&#10;Keegan, John. The First World War, Vintage, 2000.&#10;Hastings, Max. Catastrophe 1914. Europe Goes To War, Knopf, 2013.&#10;Hirschfeld, Gerhard. Enzyklopädie Erster Weltkrieg, Schöningh Paderborn, 2004&#10;Michalka, Wolfgang. Der Erste Weltkrieg. Wirkung, Wahrnehmung, Analyse, Seehamer Verlag GmbH, 2000&#10;Leonhard, Jörn. Die Büchse der Pandora: Geschichte des Ersten Weltkrieges, C.H. Beck, 2014&#10;&#10;If you want to buy some of the books we use or recommend during our show, check out our Amazon Store: http://bit.ly/AmazonTGW&#10;NOTE: This store uses affiliate links which grant us a commission if you buy a product there. &#10;&#10;» WHAT IS “THE GREAT WAR” PROJECT? &#10;THE GREAT WAR covers the events exactly 100 years ago: The story of World War I in realtime. Featuring: The unique archive material of British Pathé. Indy Neidell takes you on a journey into the past to show you what really happened and how it all could spiral into more than four years of dire war. Subscribe to our channel and don’t miss our new episodes every Thursday. &#10;&#10;» WHO IS REPLYING TO MY COMMENTS? AND WHO IS BEHIND THIS PROJECT? &#10;Most of the comments are written by our social media manager Florian. He is posting links, facts and backstage material on our social media channels. But from time to time, Indy reads and answers comments with his personal account, too. &#10;&#10;The Team responsible for THE GREAT WAR is even bigger: &#10;&#10;- CREDITS -&#10;Presented by : Indiana Neidell&#10;Written by: Indiana Neidell&#10;Director: David Voss&#10;DoP and Sound: Toni Steller&#10;Sound Design: Marc Glücks&#10;Editing: Toni Steller &amp; Ole-Sten Haufe&#10;Research by: Indiana Neidell&#10;Fact checking: Latoya Wild, Johanna Müssiger, Florian Wittig, David Voss&#10;&#10;A Mediakraft Networks Original Channel&#10;Based on a concept by Spartacus Olsson&#10;Author: Indiana Neidell&#10;Visual Concept: Astrid Deinhard-Olsson&#10;Executive Producer: Astrid Deinhard-Olsson and Spartacus Olsson&#10;Producer: David Voss&#10;Social Media Manager: Florian Wittig&#10;&#10;Contains licenced Material by British Pathé&#10;All rights reserved - © Mediakraft Networks GmbH, 2014" id="118" name="Google Shape;118;p17" title="Europe Prior to World War I: Alliances and Enemies  I PRELUDE TO WW1 - Part 1/3">
            <a:hlinkClick r:id="rId3"/>
          </p:cNvPr>
          <p:cNvPicPr preferRelativeResize="0"/>
          <p:nvPr/>
        </p:nvPicPr>
        <p:blipFill>
          <a:blip r:embed="rId4">
            <a:alphaModFix/>
          </a:blip>
          <a:stretch>
            <a:fillRect/>
          </a:stretch>
        </p:blipFill>
        <p:spPr>
          <a:xfrm>
            <a:off x="509125" y="1184175"/>
            <a:ext cx="2589700" cy="1942250"/>
          </a:xfrm>
          <a:prstGeom prst="rect">
            <a:avLst/>
          </a:prstGeom>
          <a:noFill/>
          <a:ln>
            <a:noFill/>
          </a:ln>
        </p:spPr>
      </p:pic>
      <p:sp>
        <p:nvSpPr>
          <p:cNvPr id="119" name="Google Shape;119;p17"/>
          <p:cNvSpPr txBox="1"/>
          <p:nvPr/>
        </p:nvSpPr>
        <p:spPr>
          <a:xfrm>
            <a:off x="1660350" y="4331375"/>
            <a:ext cx="6090900" cy="47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Light"/>
                <a:ea typeface="Roboto Light"/>
                <a:cs typeface="Roboto Light"/>
                <a:sym typeface="Roboto Light"/>
              </a:rPr>
              <a:t>Watch the three-part explainer videos of the prelude to WWI and discuss.</a:t>
            </a:r>
            <a:endParaRPr>
              <a:latin typeface="Roboto Light"/>
              <a:ea typeface="Roboto Light"/>
              <a:cs typeface="Roboto Light"/>
              <a:sym typeface="Roboto Light"/>
            </a:endParaRPr>
          </a:p>
        </p:txBody>
      </p:sp>
      <p:pic>
        <p:nvPicPr>
          <p:cNvPr id="120" name="Google Shape;120;p17"/>
          <p:cNvPicPr preferRelativeResize="0"/>
          <p:nvPr/>
        </p:nvPicPr>
        <p:blipFill>
          <a:blip r:embed="rId5">
            <a:alphaModFix/>
          </a:blip>
          <a:stretch>
            <a:fillRect/>
          </a:stretch>
        </p:blipFill>
        <p:spPr>
          <a:xfrm>
            <a:off x="1111650" y="4197726"/>
            <a:ext cx="548700" cy="548700"/>
          </a:xfrm>
          <a:prstGeom prst="rect">
            <a:avLst/>
          </a:prstGeom>
          <a:noFill/>
          <a:ln>
            <a:noFill/>
          </a:ln>
        </p:spPr>
      </p:pic>
      <p:sp>
        <p:nvSpPr>
          <p:cNvPr id="121" name="Google Shape;121;p17"/>
          <p:cNvSpPr txBox="1"/>
          <p:nvPr/>
        </p:nvSpPr>
        <p:spPr>
          <a:xfrm>
            <a:off x="359925" y="3186425"/>
            <a:ext cx="2888100" cy="5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Part 1: Europe Prior to World War I: Alliances and Enemies</a:t>
            </a:r>
            <a:endParaRPr b="1" i="1" sz="1000">
              <a:solidFill>
                <a:srgbClr val="FFFFFF"/>
              </a:solidFill>
              <a:highlight>
                <a:srgbClr val="0000FF"/>
              </a:highlight>
              <a:latin typeface="Roboto"/>
              <a:ea typeface="Roboto"/>
              <a:cs typeface="Roboto"/>
              <a:sym typeface="Roboto"/>
            </a:endParaRPr>
          </a:p>
        </p:txBody>
      </p:sp>
      <p:sp>
        <p:nvSpPr>
          <p:cNvPr id="122" name="Google Shape;122;p17"/>
          <p:cNvSpPr txBox="1"/>
          <p:nvPr/>
        </p:nvSpPr>
        <p:spPr>
          <a:xfrm>
            <a:off x="3347294" y="3186425"/>
            <a:ext cx="2888100" cy="5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Part 2:  Tinderbox Europe - From Balkan Troubles to World War I</a:t>
            </a:r>
            <a:endParaRPr b="1" i="1" sz="1000">
              <a:solidFill>
                <a:srgbClr val="FFFFFF"/>
              </a:solidFill>
              <a:highlight>
                <a:srgbClr val="0000FF"/>
              </a:highlight>
              <a:latin typeface="Roboto"/>
              <a:ea typeface="Roboto"/>
              <a:cs typeface="Roboto"/>
              <a:sym typeface="Roboto"/>
            </a:endParaRPr>
          </a:p>
        </p:txBody>
      </p:sp>
      <p:sp>
        <p:nvSpPr>
          <p:cNvPr id="123" name="Google Shape;123;p17"/>
          <p:cNvSpPr txBox="1"/>
          <p:nvPr/>
        </p:nvSpPr>
        <p:spPr>
          <a:xfrm>
            <a:off x="5988510" y="3186425"/>
            <a:ext cx="2888100" cy="573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i="1" lang="en" sz="1000">
                <a:solidFill>
                  <a:srgbClr val="FFFFFF"/>
                </a:solidFill>
                <a:highlight>
                  <a:srgbClr val="0000FF"/>
                </a:highlight>
                <a:latin typeface="Roboto"/>
                <a:ea typeface="Roboto"/>
                <a:cs typeface="Roboto"/>
                <a:sym typeface="Roboto"/>
              </a:rPr>
              <a:t>Part 3: A Shot that Changed the World - The Assassination of Franz Ferdinand</a:t>
            </a:r>
            <a:endParaRPr b="1" i="1" sz="1000">
              <a:solidFill>
                <a:srgbClr val="FFFFFF"/>
              </a:solidFill>
              <a:highlight>
                <a:srgbClr val="0000FF"/>
              </a:highlight>
              <a:latin typeface="Roboto"/>
              <a:ea typeface="Roboto"/>
              <a:cs typeface="Roboto"/>
              <a:sym typeface="Roboto"/>
            </a:endParaRPr>
          </a:p>
        </p:txBody>
      </p:sp>
      <p:pic>
        <p:nvPicPr>
          <p:cNvPr descr="After multiple wars, the Balkan states had gained independence from the Ottoman Empire. At the same time, Austria-Hungary increased its influence over the region. The second video in our special series about the prelude to World War 1 is focusing on South-Eastern Europe and the Balkans. Indy explains the rising conflict between the double monarchy and Serbia. Even before 1914, the Balkan Wars lead to unbelievable misery in the area and would have a huge influence later on. This video is part two of three special episodes dealing with the prelude to war. &#10;&#10;You can find the first part right here: http://bit.ly/1oh4ef4&#10;&#10;» HOW CAN I SUPPORT YOUR CHANNEL?&#10;You can support us by sharing our videos with your friends and spreading the word about our work.You can also support us financially on Patreon: https://www.patreon.com/thegreatwar&#10;&#10;Patreon is a platform for creators like us, that enables us to get monthly financial support from the community in exchange for cool perks. &#10;&#10;» MORE HISTORY? &#10;Check out our sister channel IT’S HISTORY: http://youtube.com/itshistory&#10;&#10;» WHERE CAN I GET MORE INFORMATION ABOUT WORLD WAR I AND WHERE ELSE CAN I FIND YOU? &#10;We’re offering background knowledge, news, a glimpse behind the scenes and much more on: &#10;reddit: http://bit.ly/TheGreatSubReddit&#10;Facebook: http://bit.ly/WW1FB&#10;Twitter: http://bit.ly/WW1Series&#10;Instagram: http://bit.ly/ZpMYPL&#10;&#10;» CAN I EMBED YOUR VIDEOS ON MY WEBSITE? &#10;Of course, you can embed our videos on your website. We are happy if you show our channel to your friends, fellow students, classmates, professors, teachers or neighbours. Or just share our videos on Facebook, Twitter, Reddit etc. &#10;&#10;We are also happy to get your feedback, criticism or ideas in the comments. If you have interesting historical questions, just post them and we will answer in our OUT OF THE TRENCHES videos. You can find a selection of answers to the most frequently asked questions here: http://bit.ly/OOtrenches&#10;&#10;» CAN I SHOW YOUR VIDEOS IN CLASS? &#10;Of course! Tell your teachers or professors about our channel and our videos. We’re happy if we can contribute with our videos. If you are a teacher and have questions about our show, you can get in contact with us on one of our social media presences. &#10;&#10;» WHAT ARE YOUR SOURCES? &#10;Videos: British Pathé&#10;Pictures: Mostly Picture Alliance &#10;Background Map: http://d-maps.com/carte.php?num_car=6030&amp;lang=en&#10;Literature (excerpt):&#10;Gilbert, Martin. The First World War. A Complete History, Holt Paperbacks, 2004.&#10;Hart, Peter. The Great War. A Combat History of the First World War, Oxford University Press, 2013.&#10;Hart, Peter. The Great War. 1914-1918, Profile Books, 2013.&#10;Stone, Norman. World War One. A Short History, Penguin, 2008.&#10;Keegan, John. The First World War, Vintage, 2000.&#10;Hastings, Max. Catastrophe 1914. Europe Goes To War, Knopf, 2013.&#10;Hirschfeld, Gerhard. Enzyklopädie Erster Weltkrieg, Schöningh Paderborn, 2004&#10;Michalka, Wolfgang. Der Erste Weltkrieg. Wirkung, Wahrnehmung, Analyse, Seehamer Verlag GmbH, 2000&#10;Leonhard, Jörn. Die Büchse der Pandora: Geschichte des Ersten Weltkrieges, C.H. Beck, 2014&#10;&#10;If you want to buy some of the books we use or recommend during our show, check out our Amazon Store: http://bit.ly/AmazonTGW&#10;NOTE: This store uses affiliate links which grant us a commission if you buy a product there. &#10;&#10;» WHAT IS “THE GREAT WAR” PROJECT? &#10;THE GREAT WAR covers the events exactly 100 years ago: The story of World War I in realtime. Featuring: The unique archive material of British Pathé. Indy Neidell takes you on a journey into the past to show you what really happened and how it all could spiral into more than four years of dire war. Subscribe to our channel and don’t miss our new episodes every Thursday. &#10;&#10;» WHO IS REPLYING TO MY COMMENTS? AND WHO IS BEHIND THIS PROJECT? &#10;Most of the comments are written by our social media manager Florian. He is posting links, facts and backstage material on our social media channels. But from time to time, Indy reads and answers comments with his personal account, too. &#10;&#10;The Team responsible for THE GREAT WAR is even bigger: &#10;&#10;- CREDITS -&#10;Presented by : Indiana Neidell&#10;Written by: Indiana Neidell&#10;Director: David Voss&#10;DoP and Sound: Toni Steller&#10;Sound Design: Marc Glücks&#10;Editing: Toni Steller &amp; Ole-Sten Haufe&#10;Research by: Indiana Neidell&#10;Fact checking: Latoya Wild, Johanna Müssiger, Florian Wittig, David Voss&#10;&#10;A Mediakraft Networks Original Channel&#10;Based on a concept by Spartacus Olsson&#10;Author: Indiana Neidell&#10;Visual Concept: Astrid Deinhard-Olsson&#10;Executive Producer: Astrid Deinhard-Olsson and Spartacus Olsson&#10;Producer: David Voss&#10;Social Media Manager: Florian Wittig&#10;&#10;Contains licensed Material by British Pathé&#10;All rights reserved - © Mediakraft Networks GmbH, 2014" id="124" name="Google Shape;124;p17" title="Tinderbox Europe - From Balkan Troubles to World War I PRELUDE TO WW1 - Part 2/3">
            <a:hlinkClick r:id="rId6"/>
          </p:cNvPr>
          <p:cNvPicPr preferRelativeResize="0"/>
          <p:nvPr/>
        </p:nvPicPr>
        <p:blipFill>
          <a:blip r:embed="rId7">
            <a:alphaModFix/>
          </a:blip>
          <a:stretch>
            <a:fillRect/>
          </a:stretch>
        </p:blipFill>
        <p:spPr>
          <a:xfrm>
            <a:off x="3323412" y="1184168"/>
            <a:ext cx="2589700" cy="1942280"/>
          </a:xfrm>
          <a:prstGeom prst="rect">
            <a:avLst/>
          </a:prstGeom>
          <a:noFill/>
          <a:ln>
            <a:noFill/>
          </a:ln>
        </p:spPr>
      </p:pic>
      <p:pic>
        <p:nvPicPr>
          <p:cNvPr descr="On June 28th, 1914, Franz Ferdinand, the heir to the Austro-Hungarian throne, was assassinated by Gavrilo Princip, a nationalist working for the Serbian underground organisation &quot;Black Hand&quot; (officially known as &quot;Unification or Death&quot;). From today's perspective, the assassination is seen as the event that triggered the chain reaction leading to the outbreak of the Great War. These events are known today as the July Crisis. Only one month after the shot, on July 28th, Austria-Hungary declared war on Serbia. &#10;&#10;Watch the other episodes of our prelude to war special here: http://bit.ly/prld2wr&#10;&#10;The events leading to World War One started 100 years ago. Check out the first episode right here: http://bit.ly/1ufwpk3&#10;&#10;» HOW CAN I SUPPORT YOUR CHANNEL?&#10;You can support us by sharing our videos with your friends and spreading the word about our work.You can also support us financially on Patreon: https://www.patreon.com/thegreatwar&#10;&#10;Patreon is a platform for creators like us, that enables us to get monthly financial support from the community in exchange for cool perks. &#10;&#10;» MORE HISTORY? &#10;Check out our sister channel IT’S HISTORY: http://youtube.com/itshistory&#10;&#10;» WHERE CAN I GET MORE INFORMATION ABOUT WORLD WAR I AND WHERE ELSE CAN I FIND YOU? &#10;We’re offering background knowledge, news, a glimpse behind the scenes and much more on: &#10;reddit: http://bit.ly/TheGreatSubReddit&#10;Facebook: http://bit.ly/WW1FB&#10;Twitter: http://bit.ly/WW1Series&#10;Instagram: http://bit.ly/ZpMYPL&#10;&#10;» CAN I EMBED YOUR VIDEOS ON MY WEBSITE? &#10;Of course, you can embed our videos on your website. We are happy if you show our channel to your friends, fellow students, classmates, professors, teachers or neighbours. Or just share our videos on Facebook, Twitter, Reddit etc. &#10;&#10;We are also happy to get your feedback, criticism or ideas in the comments. If you have interesting historical questions, just post them and we will answer in our OUT OF THE TRENCHES videos. You can find a selection of answers to the most frequently asked questions here: http://bit.ly/OOtrenches&#10;&#10;» CAN I SHOW YOUR VIDEOS IN CLASS? &#10;Of course! Tell your teachers or professors about our channel and our videos. We’re happy if we can contribute with our videos. If you are a teacher and have questions about our show, you can get in contact with us on one of our social media presences. &#10;&#10;» WHAT ARE YOUR SOURCES? &#10;Videos: British Pathé&#10;Pictures: Mostly Picture Alliance &#10;Background Map: http://d-maps.com/carte.php?num_car=6030&amp;lang=en&#10;Literature (excerpt):&#10;Gilbert, Martin. The First World War. A Complete History, Holt Paperbacks, 2004.&#10;Hart, Peter. The Great War. A Combat History of the First World War, Oxford University Press, 2013.&#10;Hart, Peter. The Great War. 1914-1918, Profile Books, 2013.&#10;Stone, Norman. World War One. A Short History, Penguin, 2008.&#10;Keegan, John. The First World War, Vintage, 2000.&#10;Hastings, Max. Catastrophe 1914. Europe Goes To War, Knopf, 2013.&#10;Hirschfeld, Gerhard. Enzyklopädie Erster Weltkrieg, Schöningh Paderborn, 2004&#10;Michalka, Wolfgang. Der Erste Weltkrieg. Wirkung, Wahrnehmung, Analyse, Seehamer Verlag GmbH, 2000&#10;Leonhard, Jörn. Die Büchse der Pandora: Geschichte des Ersten Weltkrieges, C.H. Beck, 2014&#10;&#10;If you want to buy some of the books we use or recommend during our show, check out our Amazon Store: http://bit.ly/AmazonTGW&#10;NOTE: This store uses affiliate links which grant us a commission if you buy a product there. &#10;&#10;» WHAT IS “THE GREAT WAR” PROJECT? &#10;THE GREAT WAR covers the events exactly 100 years ago: The story of World War I in realtime. Featuring: The unique archive material of British Pathé. Indy Neidell takes you on a journey into the past to show you what really happened and how it all could spiral into more than four years of dire war. Subscribe to our channel and don’t miss our new episodes every Thursday. &#10;&#10;» WHO IS REPLYING TO MY COMMENTS? AND WHO IS BEHIND THIS PROJECT? &#10;Most of the comments are written by our social media manager Florian. He is posting links, facts and backstage material on our social media channels. But from time to time, Indy reads and answers comments with his personal account, too. &#10;&#10;The Team responsible for THE GREAT WAR is even bigger: &#10;&#10;- CREDITS -&#10;Presented by : Indiana Neidell&#10;Written by: Indiana Neidell&#10;Director: David Voss&#10;Director of Photography: Toni Steller&#10;Sound: Toni Steller&#10;Sound Design: Marc Glücks&#10;Editing: Toni Steller &amp; Ole-Sten Haufe&#10;Research by: Indiana Neidell&#10;Fact checking: Latoya Wild, Johanna Müssiger, Florian Wittig, David Voss&#10;&#10;A Mediakraft Networks Original Channel&#10;Based on a concept by Spartacus Olsson&#10;Author: Indiana Neidell&#10;Visual Concept: Astrid Deinhard-Olsson&#10;Executive Producer: Astrid Deinhard-Olsson and Spartacus Olsson&#10;Producer: David Voss&#10;Social Media Manager: Florian Wittig&#10;&#10;Contains licenced Material by British Pathé&#10;All rights reserved - © Mediakraft Networks GmbH, 2014" id="125" name="Google Shape;125;p17" title="A Shot that Changed the World - The Assassination of Franz Ferdinand I PRELUDE TO WW1 - Part 3/3">
            <a:hlinkClick r:id="rId8"/>
          </p:cNvPr>
          <p:cNvPicPr preferRelativeResize="0"/>
          <p:nvPr/>
        </p:nvPicPr>
        <p:blipFill>
          <a:blip r:embed="rId9">
            <a:alphaModFix/>
          </a:blip>
          <a:stretch>
            <a:fillRect/>
          </a:stretch>
        </p:blipFill>
        <p:spPr>
          <a:xfrm>
            <a:off x="6137700" y="1184180"/>
            <a:ext cx="2589700" cy="194225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grpSp>
        <p:nvGrpSpPr>
          <p:cNvPr id="130" name="Google Shape;130;p18"/>
          <p:cNvGrpSpPr/>
          <p:nvPr/>
        </p:nvGrpSpPr>
        <p:grpSpPr>
          <a:xfrm>
            <a:off x="323074" y="443963"/>
            <a:ext cx="837539" cy="601477"/>
            <a:chOff x="1926350" y="995225"/>
            <a:chExt cx="428650" cy="356600"/>
          </a:xfrm>
        </p:grpSpPr>
        <p:sp>
          <p:nvSpPr>
            <p:cNvPr id="131" name="Google Shape;131;p18"/>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8"/>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8"/>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18"/>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5" name="Google Shape;135;p18"/>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36" name="Google Shape;136;p18"/>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the Triple Alliance, Franco-Russian Alliance, and relations between the ‘Entente’ powers</a:t>
            </a:r>
            <a:endParaRPr b="1" sz="2000">
              <a:latin typeface="Roboto"/>
              <a:ea typeface="Roboto"/>
              <a:cs typeface="Roboto"/>
              <a:sym typeface="Roboto"/>
            </a:endParaRPr>
          </a:p>
        </p:txBody>
      </p:sp>
      <p:sp>
        <p:nvSpPr>
          <p:cNvPr id="137" name="Google Shape;137;p18"/>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8" name="Google Shape;138;p18"/>
          <p:cNvPicPr preferRelativeResize="0"/>
          <p:nvPr/>
        </p:nvPicPr>
        <p:blipFill rotWithShape="1">
          <a:blip r:embed="rId3">
            <a:alphaModFix/>
          </a:blip>
          <a:srcRect b="0" l="0" r="0" t="1719"/>
          <a:stretch/>
        </p:blipFill>
        <p:spPr>
          <a:xfrm>
            <a:off x="2527750" y="1314200"/>
            <a:ext cx="3512900" cy="3455750"/>
          </a:xfrm>
          <a:prstGeom prst="rect">
            <a:avLst/>
          </a:prstGeom>
          <a:noFill/>
          <a:ln cap="flat" cmpd="sng" w="19050">
            <a:solidFill>
              <a:schemeClr val="dk2"/>
            </a:solidFill>
            <a:prstDash val="dot"/>
            <a:round/>
            <a:headEnd len="sm" w="sm" type="none"/>
            <a:tailEnd len="sm" w="sm" type="none"/>
          </a:ln>
        </p:spPr>
      </p:pic>
      <p:pic>
        <p:nvPicPr>
          <p:cNvPr id="139" name="Google Shape;139;p18"/>
          <p:cNvPicPr preferRelativeResize="0"/>
          <p:nvPr/>
        </p:nvPicPr>
        <p:blipFill>
          <a:blip r:embed="rId4">
            <a:alphaModFix/>
          </a:blip>
          <a:stretch>
            <a:fillRect/>
          </a:stretch>
        </p:blipFill>
        <p:spPr>
          <a:xfrm>
            <a:off x="3350842" y="3399816"/>
            <a:ext cx="499374" cy="507129"/>
          </a:xfrm>
          <a:prstGeom prst="rect">
            <a:avLst/>
          </a:prstGeom>
          <a:noFill/>
          <a:ln>
            <a:noFill/>
          </a:ln>
        </p:spPr>
      </p:pic>
      <p:pic>
        <p:nvPicPr>
          <p:cNvPr id="140" name="Google Shape;140;p18"/>
          <p:cNvPicPr preferRelativeResize="0"/>
          <p:nvPr/>
        </p:nvPicPr>
        <p:blipFill>
          <a:blip r:embed="rId4">
            <a:alphaModFix/>
          </a:blip>
          <a:stretch>
            <a:fillRect/>
          </a:stretch>
        </p:blipFill>
        <p:spPr>
          <a:xfrm>
            <a:off x="3156238" y="2603172"/>
            <a:ext cx="499374" cy="507129"/>
          </a:xfrm>
          <a:prstGeom prst="rect">
            <a:avLst/>
          </a:prstGeom>
          <a:noFill/>
          <a:ln>
            <a:noFill/>
          </a:ln>
        </p:spPr>
      </p:pic>
      <p:pic>
        <p:nvPicPr>
          <p:cNvPr id="141" name="Google Shape;141;p18"/>
          <p:cNvPicPr preferRelativeResize="0"/>
          <p:nvPr/>
        </p:nvPicPr>
        <p:blipFill>
          <a:blip r:embed="rId4">
            <a:alphaModFix/>
          </a:blip>
          <a:stretch>
            <a:fillRect/>
          </a:stretch>
        </p:blipFill>
        <p:spPr>
          <a:xfrm>
            <a:off x="5339241" y="1826353"/>
            <a:ext cx="499374" cy="507129"/>
          </a:xfrm>
          <a:prstGeom prst="rect">
            <a:avLst/>
          </a:prstGeom>
          <a:noFill/>
          <a:ln>
            <a:noFill/>
          </a:ln>
        </p:spPr>
      </p:pic>
      <p:pic>
        <p:nvPicPr>
          <p:cNvPr id="142" name="Google Shape;142;p18"/>
          <p:cNvPicPr preferRelativeResize="0"/>
          <p:nvPr/>
        </p:nvPicPr>
        <p:blipFill>
          <a:blip r:embed="rId5">
            <a:alphaModFix/>
          </a:blip>
          <a:stretch>
            <a:fillRect/>
          </a:stretch>
        </p:blipFill>
        <p:spPr>
          <a:xfrm>
            <a:off x="3845734" y="2903918"/>
            <a:ext cx="499374" cy="507129"/>
          </a:xfrm>
          <a:prstGeom prst="rect">
            <a:avLst/>
          </a:prstGeom>
          <a:noFill/>
          <a:ln>
            <a:noFill/>
          </a:ln>
        </p:spPr>
      </p:pic>
      <p:pic>
        <p:nvPicPr>
          <p:cNvPr id="143" name="Google Shape;143;p18"/>
          <p:cNvPicPr preferRelativeResize="0"/>
          <p:nvPr/>
        </p:nvPicPr>
        <p:blipFill>
          <a:blip r:embed="rId5">
            <a:alphaModFix/>
          </a:blip>
          <a:stretch>
            <a:fillRect/>
          </a:stretch>
        </p:blipFill>
        <p:spPr>
          <a:xfrm>
            <a:off x="3999247" y="3669092"/>
            <a:ext cx="499374" cy="507129"/>
          </a:xfrm>
          <a:prstGeom prst="rect">
            <a:avLst/>
          </a:prstGeom>
          <a:noFill/>
          <a:ln>
            <a:noFill/>
          </a:ln>
        </p:spPr>
      </p:pic>
      <p:pic>
        <p:nvPicPr>
          <p:cNvPr id="144" name="Google Shape;144;p18"/>
          <p:cNvPicPr preferRelativeResize="0"/>
          <p:nvPr/>
        </p:nvPicPr>
        <p:blipFill>
          <a:blip r:embed="rId5">
            <a:alphaModFix/>
          </a:blip>
          <a:stretch>
            <a:fillRect/>
          </a:stretch>
        </p:blipFill>
        <p:spPr>
          <a:xfrm>
            <a:off x="4275760" y="3187034"/>
            <a:ext cx="499374" cy="507129"/>
          </a:xfrm>
          <a:prstGeom prst="rect">
            <a:avLst/>
          </a:prstGeom>
          <a:noFill/>
          <a:ln>
            <a:noFill/>
          </a:ln>
        </p:spPr>
      </p:pic>
      <p:sp>
        <p:nvSpPr>
          <p:cNvPr id="145" name="Google Shape;145;p18"/>
          <p:cNvSpPr txBox="1"/>
          <p:nvPr/>
        </p:nvSpPr>
        <p:spPr>
          <a:xfrm>
            <a:off x="350025" y="1390400"/>
            <a:ext cx="2091600" cy="1567800"/>
          </a:xfrm>
          <a:prstGeom prst="rect">
            <a:avLst/>
          </a:prstGeom>
          <a:noFill/>
          <a:ln cap="flat" cmpd="sng" w="19050">
            <a:solidFill>
              <a:srgbClr val="E06666"/>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Countries that formed </a:t>
            </a:r>
            <a:r>
              <a:rPr b="1" lang="en" sz="1800">
                <a:solidFill>
                  <a:srgbClr val="CC0000"/>
                </a:solidFill>
                <a:latin typeface="Roboto"/>
                <a:ea typeface="Roboto"/>
                <a:cs typeface="Roboto"/>
                <a:sym typeface="Roboto"/>
              </a:rPr>
              <a:t>THE TRIPLE ALLIANCE</a:t>
            </a:r>
            <a:r>
              <a:rPr b="1" lang="en" sz="1800">
                <a:solidFill>
                  <a:srgbClr val="CC0000"/>
                </a:solidFill>
                <a:latin typeface="Roboto"/>
                <a:ea typeface="Roboto"/>
                <a:cs typeface="Roboto"/>
                <a:sym typeface="Roboto"/>
              </a:rPr>
              <a:t>.</a:t>
            </a:r>
            <a:r>
              <a:rPr lang="en" sz="1800">
                <a:solidFill>
                  <a:srgbClr val="CC0000"/>
                </a:solidFill>
                <a:latin typeface="Roboto"/>
                <a:ea typeface="Roboto"/>
                <a:cs typeface="Roboto"/>
                <a:sym typeface="Roboto"/>
              </a:rPr>
              <a:t> </a:t>
            </a:r>
            <a:endParaRPr sz="1800">
              <a:solidFill>
                <a:srgbClr val="CC0000"/>
              </a:solidFill>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Germany</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Austria-Hungary</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Italy</a:t>
            </a:r>
            <a:endParaRPr sz="1500">
              <a:latin typeface="Roboto"/>
              <a:ea typeface="Roboto"/>
              <a:cs typeface="Roboto"/>
              <a:sym typeface="Roboto"/>
            </a:endParaRPr>
          </a:p>
        </p:txBody>
      </p:sp>
      <p:sp>
        <p:nvSpPr>
          <p:cNvPr id="146" name="Google Shape;146;p18"/>
          <p:cNvSpPr txBox="1"/>
          <p:nvPr/>
        </p:nvSpPr>
        <p:spPr>
          <a:xfrm>
            <a:off x="350025" y="3048950"/>
            <a:ext cx="2091600" cy="15678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Countries that formed </a:t>
            </a:r>
            <a:r>
              <a:rPr b="1" lang="en" sz="1800">
                <a:solidFill>
                  <a:srgbClr val="3C78D8"/>
                </a:solidFill>
                <a:latin typeface="Roboto"/>
                <a:ea typeface="Roboto"/>
                <a:cs typeface="Roboto"/>
                <a:sym typeface="Roboto"/>
              </a:rPr>
              <a:t>THE TRIPLE ENTENTE.</a:t>
            </a:r>
            <a:endParaRPr sz="1800">
              <a:solidFill>
                <a:srgbClr val="6D9EEB"/>
              </a:solidFill>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France</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Britain</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Russia</a:t>
            </a:r>
            <a:endParaRPr sz="1500">
              <a:latin typeface="Roboto"/>
              <a:ea typeface="Roboto"/>
              <a:cs typeface="Roboto"/>
              <a:sym typeface="Roboto"/>
            </a:endParaRPr>
          </a:p>
        </p:txBody>
      </p:sp>
      <p:sp>
        <p:nvSpPr>
          <p:cNvPr id="147" name="Google Shape;147;p18"/>
          <p:cNvSpPr txBox="1"/>
          <p:nvPr/>
        </p:nvSpPr>
        <p:spPr>
          <a:xfrm>
            <a:off x="6126775" y="3437325"/>
            <a:ext cx="2695200" cy="1399500"/>
          </a:xfrm>
          <a:prstGeom prst="rect">
            <a:avLst/>
          </a:prstGeom>
          <a:noFill/>
          <a:ln cap="flat" cmpd="sng" w="19050">
            <a:solidFill>
              <a:srgbClr val="FFD966"/>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dk1"/>
                </a:solidFill>
                <a:latin typeface="Roboto"/>
                <a:ea typeface="Roboto"/>
                <a:cs typeface="Roboto"/>
                <a:sym typeface="Roboto"/>
              </a:rPr>
              <a:t>Countries that formed </a:t>
            </a:r>
            <a:endParaRPr sz="1500">
              <a:solidFill>
                <a:schemeClr val="dk1"/>
              </a:solidFill>
              <a:latin typeface="Roboto"/>
              <a:ea typeface="Roboto"/>
              <a:cs typeface="Roboto"/>
              <a:sym typeface="Roboto"/>
            </a:endParaRPr>
          </a:p>
          <a:p>
            <a:pPr indent="0" lvl="0" marL="0" rtl="0" algn="l">
              <a:spcBef>
                <a:spcPts val="0"/>
              </a:spcBef>
              <a:spcAft>
                <a:spcPts val="0"/>
              </a:spcAft>
              <a:buNone/>
            </a:pPr>
            <a:r>
              <a:rPr b="1" lang="en" sz="1800">
                <a:solidFill>
                  <a:srgbClr val="F1C232"/>
                </a:solidFill>
                <a:latin typeface="Roboto"/>
                <a:ea typeface="Roboto"/>
                <a:cs typeface="Roboto"/>
                <a:sym typeface="Roboto"/>
              </a:rPr>
              <a:t>THE FRANCO-RUSSIAN ALLIANCE</a:t>
            </a:r>
            <a:r>
              <a:rPr b="1" lang="en" sz="1800">
                <a:solidFill>
                  <a:srgbClr val="F1C232"/>
                </a:solidFill>
                <a:latin typeface="Roboto"/>
                <a:ea typeface="Roboto"/>
                <a:cs typeface="Roboto"/>
                <a:sym typeface="Roboto"/>
              </a:rPr>
              <a:t>.</a:t>
            </a:r>
            <a:r>
              <a:rPr lang="en" sz="1800">
                <a:solidFill>
                  <a:srgbClr val="F1C232"/>
                </a:solidFill>
                <a:latin typeface="Roboto"/>
                <a:ea typeface="Roboto"/>
                <a:cs typeface="Roboto"/>
                <a:sym typeface="Roboto"/>
              </a:rPr>
              <a:t> </a:t>
            </a:r>
            <a:endParaRPr sz="1800">
              <a:solidFill>
                <a:srgbClr val="F1C232"/>
              </a:solidFill>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France</a:t>
            </a:r>
            <a:endParaRPr sz="1500">
              <a:latin typeface="Roboto"/>
              <a:ea typeface="Roboto"/>
              <a:cs typeface="Roboto"/>
              <a:sym typeface="Roboto"/>
            </a:endParaRPr>
          </a:p>
          <a:p>
            <a:pPr indent="-323850" lvl="0" marL="457200" rtl="0" algn="l">
              <a:spcBef>
                <a:spcPts val="0"/>
              </a:spcBef>
              <a:spcAft>
                <a:spcPts val="0"/>
              </a:spcAft>
              <a:buSzPts val="1500"/>
              <a:buFont typeface="Roboto"/>
              <a:buChar char="●"/>
            </a:pPr>
            <a:r>
              <a:rPr lang="en" sz="1500">
                <a:latin typeface="Roboto"/>
                <a:ea typeface="Roboto"/>
                <a:cs typeface="Roboto"/>
                <a:sym typeface="Roboto"/>
              </a:rPr>
              <a:t>Russia</a:t>
            </a:r>
            <a:endParaRPr sz="1500">
              <a:latin typeface="Roboto"/>
              <a:ea typeface="Roboto"/>
              <a:cs typeface="Roboto"/>
              <a:sym typeface="Roboto"/>
            </a:endParaRPr>
          </a:p>
        </p:txBody>
      </p:sp>
      <p:pic>
        <p:nvPicPr>
          <p:cNvPr id="148" name="Google Shape;148;p18"/>
          <p:cNvPicPr preferRelativeResize="0"/>
          <p:nvPr/>
        </p:nvPicPr>
        <p:blipFill rotWithShape="1">
          <a:blip r:embed="rId6">
            <a:alphaModFix/>
          </a:blip>
          <a:srcRect b="0" l="48825" r="0" t="0"/>
          <a:stretch/>
        </p:blipFill>
        <p:spPr>
          <a:xfrm>
            <a:off x="3400056" y="2603175"/>
            <a:ext cx="255549" cy="507126"/>
          </a:xfrm>
          <a:prstGeom prst="rect">
            <a:avLst/>
          </a:prstGeom>
          <a:noFill/>
          <a:ln>
            <a:noFill/>
          </a:ln>
        </p:spPr>
      </p:pic>
      <p:pic>
        <p:nvPicPr>
          <p:cNvPr id="149" name="Google Shape;149;p18"/>
          <p:cNvPicPr preferRelativeResize="0"/>
          <p:nvPr/>
        </p:nvPicPr>
        <p:blipFill rotWithShape="1">
          <a:blip r:embed="rId6">
            <a:alphaModFix/>
          </a:blip>
          <a:srcRect b="0" l="48825" r="0" t="0"/>
          <a:stretch/>
        </p:blipFill>
        <p:spPr>
          <a:xfrm>
            <a:off x="5583081" y="1826350"/>
            <a:ext cx="255549" cy="507126"/>
          </a:xfrm>
          <a:prstGeom prst="rect">
            <a:avLst/>
          </a:prstGeom>
          <a:noFill/>
          <a:ln>
            <a:noFill/>
          </a:ln>
        </p:spPr>
      </p:pic>
      <p:sp>
        <p:nvSpPr>
          <p:cNvPr id="150" name="Google Shape;150;p18"/>
          <p:cNvSpPr txBox="1"/>
          <p:nvPr/>
        </p:nvSpPr>
        <p:spPr>
          <a:xfrm>
            <a:off x="6126775" y="993325"/>
            <a:ext cx="2740500" cy="2406600"/>
          </a:xfrm>
          <a:prstGeom prst="rect">
            <a:avLst/>
          </a:prstGeom>
          <a:solidFill>
            <a:srgbClr val="EFEFEF"/>
          </a:solidFill>
          <a:ln cap="flat" cmpd="sng" w="19050">
            <a:solidFill>
              <a:srgbClr val="3C78D8"/>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One of the primary causes of the First World War was the formation of alliances. The purpose of an alliance is for countries to collaborate to achieve a common goal. Through alliances, countries are able to help each other and fill each other’s gaps and weaknesses.</a:t>
            </a:r>
            <a:endParaRPr sz="1500">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grpSp>
        <p:nvGrpSpPr>
          <p:cNvPr id="155" name="Google Shape;155;p19"/>
          <p:cNvGrpSpPr/>
          <p:nvPr/>
        </p:nvGrpSpPr>
        <p:grpSpPr>
          <a:xfrm>
            <a:off x="323074" y="443963"/>
            <a:ext cx="837539" cy="601477"/>
            <a:chOff x="1926350" y="995225"/>
            <a:chExt cx="428650" cy="356600"/>
          </a:xfrm>
        </p:grpSpPr>
        <p:sp>
          <p:nvSpPr>
            <p:cNvPr id="156" name="Google Shape;156;p19"/>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9"/>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9"/>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9"/>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0" name="Google Shape;160;p19"/>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61" name="Google Shape;161;p19"/>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the Triple Alliance, Franco-Russian Alliance, and relations between the ‘Entente’ powers</a:t>
            </a:r>
            <a:endParaRPr b="1" sz="2000">
              <a:latin typeface="Roboto"/>
              <a:ea typeface="Roboto"/>
              <a:cs typeface="Roboto"/>
              <a:sym typeface="Roboto"/>
            </a:endParaRPr>
          </a:p>
        </p:txBody>
      </p:sp>
      <p:sp>
        <p:nvSpPr>
          <p:cNvPr id="162" name="Google Shape;162;p19"/>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9"/>
          <p:cNvSpPr txBox="1"/>
          <p:nvPr/>
        </p:nvSpPr>
        <p:spPr>
          <a:xfrm>
            <a:off x="376800" y="1314400"/>
            <a:ext cx="8390400" cy="12504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THE TRIPLE ALLIANCE, 1882</a:t>
            </a:r>
            <a:r>
              <a:rPr lang="en" sz="1500">
                <a:latin typeface="Roboto"/>
                <a:ea typeface="Roboto"/>
                <a:cs typeface="Roboto"/>
                <a:sym typeface="Roboto"/>
              </a:rPr>
              <a:t>. Germany and Austria-Hungary, being two of the Central Powers at the time, formed a prior alliance in 1879 before Italy joined them in 1882. The three countries worried that France would launch an attack. In the event of an attack against any of them, they committed to assisting each other as allies. However, as individual countries, they had self-serving motives and goals they wanted to achieve from being part of the alliance.</a:t>
            </a:r>
            <a:endParaRPr sz="1500">
              <a:latin typeface="Roboto"/>
              <a:ea typeface="Roboto"/>
              <a:cs typeface="Roboto"/>
              <a:sym typeface="Roboto"/>
            </a:endParaRPr>
          </a:p>
        </p:txBody>
      </p:sp>
      <p:sp>
        <p:nvSpPr>
          <p:cNvPr id="164" name="Google Shape;164;p19"/>
          <p:cNvSpPr txBox="1"/>
          <p:nvPr/>
        </p:nvSpPr>
        <p:spPr>
          <a:xfrm>
            <a:off x="3096513" y="2668200"/>
            <a:ext cx="2826000" cy="22191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GERMANY</a:t>
            </a:r>
            <a:r>
              <a:rPr lang="en" sz="1500">
                <a:latin typeface="Roboto"/>
                <a:ea typeface="Roboto"/>
                <a:cs typeface="Roboto"/>
                <a:sym typeface="Roboto"/>
              </a:rPr>
              <a:t>, being a newly united nation in 1871, sought to capture more territory, particularly part of Austria-Hungary. The way Germany planned to do that was to first help Austria-Hungary seize </a:t>
            </a:r>
            <a:r>
              <a:rPr lang="en" sz="1500">
                <a:latin typeface="Roboto"/>
                <a:ea typeface="Roboto"/>
                <a:cs typeface="Roboto"/>
                <a:sym typeface="Roboto"/>
              </a:rPr>
              <a:t>territory in the Balkans</a:t>
            </a:r>
            <a:r>
              <a:rPr lang="en" sz="1500">
                <a:latin typeface="Roboto"/>
                <a:ea typeface="Roboto"/>
                <a:cs typeface="Roboto"/>
                <a:sym typeface="Roboto"/>
              </a:rPr>
              <a:t>.</a:t>
            </a:r>
            <a:endParaRPr sz="1500">
              <a:latin typeface="Roboto"/>
              <a:ea typeface="Roboto"/>
              <a:cs typeface="Roboto"/>
              <a:sym typeface="Roboto"/>
            </a:endParaRPr>
          </a:p>
        </p:txBody>
      </p:sp>
      <p:sp>
        <p:nvSpPr>
          <p:cNvPr id="165" name="Google Shape;165;p19"/>
          <p:cNvSpPr txBox="1"/>
          <p:nvPr/>
        </p:nvSpPr>
        <p:spPr>
          <a:xfrm>
            <a:off x="338763" y="2668200"/>
            <a:ext cx="2700900" cy="22191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AUSTRIA-HUNGARY</a:t>
            </a:r>
            <a:r>
              <a:rPr lang="en" sz="1500">
                <a:latin typeface="Roboto"/>
                <a:ea typeface="Roboto"/>
                <a:cs typeface="Roboto"/>
                <a:sym typeface="Roboto"/>
              </a:rPr>
              <a:t> was one of the most powerful nations in Europe. As a multinational state, it faced difficulties in consolidating the nations in its territory. To achieve their goal of conquering the Balkan territory, they had to ally with Germany.</a:t>
            </a:r>
            <a:endParaRPr sz="1500">
              <a:latin typeface="Roboto"/>
              <a:ea typeface="Roboto"/>
              <a:cs typeface="Roboto"/>
              <a:sym typeface="Roboto"/>
            </a:endParaRPr>
          </a:p>
        </p:txBody>
      </p:sp>
      <p:sp>
        <p:nvSpPr>
          <p:cNvPr id="166" name="Google Shape;166;p19"/>
          <p:cNvSpPr txBox="1"/>
          <p:nvPr/>
        </p:nvSpPr>
        <p:spPr>
          <a:xfrm>
            <a:off x="5979250" y="2668200"/>
            <a:ext cx="2826000" cy="17223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ITALY</a:t>
            </a:r>
            <a:r>
              <a:rPr lang="en" sz="1500">
                <a:latin typeface="Roboto"/>
                <a:ea typeface="Roboto"/>
                <a:cs typeface="Roboto"/>
                <a:sym typeface="Roboto"/>
              </a:rPr>
              <a:t>, despite being a major enemy of Austria-Hungary in the past, recognised it had to join the Triple Alliance to achieve its own goal of setting up colonies in parts of Turkey, Greece, and the Balkan region.</a:t>
            </a:r>
            <a:endParaRPr sz="1500">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0" name="Shape 170"/>
        <p:cNvGrpSpPr/>
        <p:nvPr/>
      </p:nvGrpSpPr>
      <p:grpSpPr>
        <a:xfrm>
          <a:off x="0" y="0"/>
          <a:ext cx="0" cy="0"/>
          <a:chOff x="0" y="0"/>
          <a:chExt cx="0" cy="0"/>
        </a:xfrm>
      </p:grpSpPr>
      <p:grpSp>
        <p:nvGrpSpPr>
          <p:cNvPr id="171" name="Google Shape;171;p20"/>
          <p:cNvGrpSpPr/>
          <p:nvPr/>
        </p:nvGrpSpPr>
        <p:grpSpPr>
          <a:xfrm>
            <a:off x="323074" y="443963"/>
            <a:ext cx="837539" cy="601477"/>
            <a:chOff x="1926350" y="995225"/>
            <a:chExt cx="428650" cy="356600"/>
          </a:xfrm>
        </p:grpSpPr>
        <p:sp>
          <p:nvSpPr>
            <p:cNvPr id="172" name="Google Shape;172;p20"/>
            <p:cNvSpPr/>
            <p:nvPr/>
          </p:nvSpPr>
          <p:spPr>
            <a:xfrm>
              <a:off x="1926350" y="1298075"/>
              <a:ext cx="208225" cy="53750"/>
            </a:xfrm>
            <a:custGeom>
              <a:rect b="b" l="l" r="r" t="t"/>
              <a:pathLst>
                <a:path extrusionOk="0" h="2150" w="8329">
                  <a:moveTo>
                    <a:pt x="0" y="0"/>
                  </a:moveTo>
                  <a:lnTo>
                    <a:pt x="0" y="489"/>
                  </a:lnTo>
                  <a:lnTo>
                    <a:pt x="25" y="635"/>
                  </a:lnTo>
                  <a:lnTo>
                    <a:pt x="74" y="758"/>
                  </a:lnTo>
                  <a:lnTo>
                    <a:pt x="147" y="855"/>
                  </a:lnTo>
                  <a:lnTo>
                    <a:pt x="245" y="953"/>
                  </a:lnTo>
                  <a:lnTo>
                    <a:pt x="391" y="1026"/>
                  </a:lnTo>
                  <a:lnTo>
                    <a:pt x="562" y="1051"/>
                  </a:lnTo>
                  <a:lnTo>
                    <a:pt x="733" y="1026"/>
                  </a:lnTo>
                  <a:lnTo>
                    <a:pt x="1295" y="855"/>
                  </a:lnTo>
                  <a:lnTo>
                    <a:pt x="1661" y="782"/>
                  </a:lnTo>
                  <a:lnTo>
                    <a:pt x="2076" y="684"/>
                  </a:lnTo>
                  <a:lnTo>
                    <a:pt x="2540" y="611"/>
                  </a:lnTo>
                  <a:lnTo>
                    <a:pt x="3029" y="562"/>
                  </a:lnTo>
                  <a:lnTo>
                    <a:pt x="3591" y="513"/>
                  </a:lnTo>
                  <a:lnTo>
                    <a:pt x="4177" y="489"/>
                  </a:lnTo>
                  <a:lnTo>
                    <a:pt x="4616" y="513"/>
                  </a:lnTo>
                  <a:lnTo>
                    <a:pt x="5032" y="538"/>
                  </a:lnTo>
                  <a:lnTo>
                    <a:pt x="5422" y="611"/>
                  </a:lnTo>
                  <a:lnTo>
                    <a:pt x="5789" y="684"/>
                  </a:lnTo>
                  <a:lnTo>
                    <a:pt x="6131" y="782"/>
                  </a:lnTo>
                  <a:lnTo>
                    <a:pt x="6448" y="880"/>
                  </a:lnTo>
                  <a:lnTo>
                    <a:pt x="6717" y="1002"/>
                  </a:lnTo>
                  <a:lnTo>
                    <a:pt x="6985" y="1124"/>
                  </a:lnTo>
                  <a:lnTo>
                    <a:pt x="7205" y="1246"/>
                  </a:lnTo>
                  <a:lnTo>
                    <a:pt x="7425" y="1393"/>
                  </a:lnTo>
                  <a:lnTo>
                    <a:pt x="7791" y="1661"/>
                  </a:lnTo>
                  <a:lnTo>
                    <a:pt x="8084" y="1930"/>
                  </a:lnTo>
                  <a:lnTo>
                    <a:pt x="8329" y="2150"/>
                  </a:lnTo>
                  <a:lnTo>
                    <a:pt x="8329" y="1661"/>
                  </a:lnTo>
                  <a:lnTo>
                    <a:pt x="8084" y="1441"/>
                  </a:lnTo>
                  <a:lnTo>
                    <a:pt x="7791" y="1173"/>
                  </a:lnTo>
                  <a:lnTo>
                    <a:pt x="7425" y="904"/>
                  </a:lnTo>
                  <a:lnTo>
                    <a:pt x="7205" y="758"/>
                  </a:lnTo>
                  <a:lnTo>
                    <a:pt x="6985" y="635"/>
                  </a:lnTo>
                  <a:lnTo>
                    <a:pt x="6717" y="513"/>
                  </a:lnTo>
                  <a:lnTo>
                    <a:pt x="6448" y="391"/>
                  </a:lnTo>
                  <a:lnTo>
                    <a:pt x="6131" y="294"/>
                  </a:lnTo>
                  <a:lnTo>
                    <a:pt x="5789" y="196"/>
                  </a:lnTo>
                  <a:lnTo>
                    <a:pt x="5422" y="123"/>
                  </a:lnTo>
                  <a:lnTo>
                    <a:pt x="5032" y="49"/>
                  </a:lnTo>
                  <a:lnTo>
                    <a:pt x="4616" y="25"/>
                  </a:lnTo>
                  <a:lnTo>
                    <a:pt x="4177" y="0"/>
                  </a:lnTo>
                  <a:lnTo>
                    <a:pt x="3591" y="25"/>
                  </a:lnTo>
                  <a:lnTo>
                    <a:pt x="3029" y="74"/>
                  </a:lnTo>
                  <a:lnTo>
                    <a:pt x="2540" y="123"/>
                  </a:lnTo>
                  <a:lnTo>
                    <a:pt x="2076" y="196"/>
                  </a:lnTo>
                  <a:lnTo>
                    <a:pt x="1661" y="294"/>
                  </a:lnTo>
                  <a:lnTo>
                    <a:pt x="1295" y="367"/>
                  </a:lnTo>
                  <a:lnTo>
                    <a:pt x="733" y="538"/>
                  </a:lnTo>
                  <a:lnTo>
                    <a:pt x="562" y="562"/>
                  </a:lnTo>
                  <a:lnTo>
                    <a:pt x="391" y="538"/>
                  </a:lnTo>
                  <a:lnTo>
                    <a:pt x="245" y="465"/>
                  </a:lnTo>
                  <a:lnTo>
                    <a:pt x="147" y="367"/>
                  </a:lnTo>
                  <a:lnTo>
                    <a:pt x="74" y="269"/>
                  </a:lnTo>
                  <a:lnTo>
                    <a:pt x="25" y="147"/>
                  </a:lnTo>
                  <a:lnTo>
                    <a:pt x="0"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0"/>
            <p:cNvSpPr/>
            <p:nvPr/>
          </p:nvSpPr>
          <p:spPr>
            <a:xfrm>
              <a:off x="2146775" y="1298075"/>
              <a:ext cx="208225" cy="53750"/>
            </a:xfrm>
            <a:custGeom>
              <a:rect b="b" l="l" r="r" t="t"/>
              <a:pathLst>
                <a:path extrusionOk="0" h="2150" w="8329">
                  <a:moveTo>
                    <a:pt x="4152" y="0"/>
                  </a:moveTo>
                  <a:lnTo>
                    <a:pt x="3712" y="25"/>
                  </a:lnTo>
                  <a:lnTo>
                    <a:pt x="3297" y="49"/>
                  </a:lnTo>
                  <a:lnTo>
                    <a:pt x="2907" y="123"/>
                  </a:lnTo>
                  <a:lnTo>
                    <a:pt x="2540" y="196"/>
                  </a:lnTo>
                  <a:lnTo>
                    <a:pt x="2198" y="294"/>
                  </a:lnTo>
                  <a:lnTo>
                    <a:pt x="1881" y="391"/>
                  </a:lnTo>
                  <a:lnTo>
                    <a:pt x="1612" y="513"/>
                  </a:lnTo>
                  <a:lnTo>
                    <a:pt x="1343" y="635"/>
                  </a:lnTo>
                  <a:lnTo>
                    <a:pt x="1124" y="758"/>
                  </a:lnTo>
                  <a:lnTo>
                    <a:pt x="904" y="904"/>
                  </a:lnTo>
                  <a:lnTo>
                    <a:pt x="537" y="1173"/>
                  </a:lnTo>
                  <a:lnTo>
                    <a:pt x="244" y="1441"/>
                  </a:lnTo>
                  <a:lnTo>
                    <a:pt x="0" y="1661"/>
                  </a:lnTo>
                  <a:lnTo>
                    <a:pt x="0" y="2150"/>
                  </a:lnTo>
                  <a:lnTo>
                    <a:pt x="244" y="1930"/>
                  </a:lnTo>
                  <a:lnTo>
                    <a:pt x="537" y="1661"/>
                  </a:lnTo>
                  <a:lnTo>
                    <a:pt x="904" y="1393"/>
                  </a:lnTo>
                  <a:lnTo>
                    <a:pt x="1124" y="1246"/>
                  </a:lnTo>
                  <a:lnTo>
                    <a:pt x="1343" y="1124"/>
                  </a:lnTo>
                  <a:lnTo>
                    <a:pt x="1612" y="1002"/>
                  </a:lnTo>
                  <a:lnTo>
                    <a:pt x="1881" y="880"/>
                  </a:lnTo>
                  <a:lnTo>
                    <a:pt x="2198" y="782"/>
                  </a:lnTo>
                  <a:lnTo>
                    <a:pt x="2540" y="684"/>
                  </a:lnTo>
                  <a:lnTo>
                    <a:pt x="2907" y="611"/>
                  </a:lnTo>
                  <a:lnTo>
                    <a:pt x="3297" y="538"/>
                  </a:lnTo>
                  <a:lnTo>
                    <a:pt x="3712" y="513"/>
                  </a:lnTo>
                  <a:lnTo>
                    <a:pt x="4152" y="489"/>
                  </a:lnTo>
                  <a:lnTo>
                    <a:pt x="4738" y="513"/>
                  </a:lnTo>
                  <a:lnTo>
                    <a:pt x="5300" y="562"/>
                  </a:lnTo>
                  <a:lnTo>
                    <a:pt x="5788" y="611"/>
                  </a:lnTo>
                  <a:lnTo>
                    <a:pt x="6252" y="684"/>
                  </a:lnTo>
                  <a:lnTo>
                    <a:pt x="6668" y="782"/>
                  </a:lnTo>
                  <a:lnTo>
                    <a:pt x="7034" y="855"/>
                  </a:lnTo>
                  <a:lnTo>
                    <a:pt x="7596" y="1026"/>
                  </a:lnTo>
                  <a:lnTo>
                    <a:pt x="7767" y="1051"/>
                  </a:lnTo>
                  <a:lnTo>
                    <a:pt x="7938" y="1026"/>
                  </a:lnTo>
                  <a:lnTo>
                    <a:pt x="8084" y="953"/>
                  </a:lnTo>
                  <a:lnTo>
                    <a:pt x="8182" y="855"/>
                  </a:lnTo>
                  <a:lnTo>
                    <a:pt x="8255" y="758"/>
                  </a:lnTo>
                  <a:lnTo>
                    <a:pt x="8304" y="635"/>
                  </a:lnTo>
                  <a:lnTo>
                    <a:pt x="8328" y="489"/>
                  </a:lnTo>
                  <a:lnTo>
                    <a:pt x="8328" y="0"/>
                  </a:lnTo>
                  <a:lnTo>
                    <a:pt x="8304" y="147"/>
                  </a:lnTo>
                  <a:lnTo>
                    <a:pt x="8255" y="269"/>
                  </a:lnTo>
                  <a:lnTo>
                    <a:pt x="8182" y="367"/>
                  </a:lnTo>
                  <a:lnTo>
                    <a:pt x="8084" y="465"/>
                  </a:lnTo>
                  <a:lnTo>
                    <a:pt x="7938" y="538"/>
                  </a:lnTo>
                  <a:lnTo>
                    <a:pt x="7767" y="562"/>
                  </a:lnTo>
                  <a:lnTo>
                    <a:pt x="7596" y="538"/>
                  </a:lnTo>
                  <a:lnTo>
                    <a:pt x="7034" y="367"/>
                  </a:lnTo>
                  <a:lnTo>
                    <a:pt x="6668" y="294"/>
                  </a:lnTo>
                  <a:lnTo>
                    <a:pt x="6252" y="196"/>
                  </a:lnTo>
                  <a:lnTo>
                    <a:pt x="5788" y="123"/>
                  </a:lnTo>
                  <a:lnTo>
                    <a:pt x="5300" y="74"/>
                  </a:lnTo>
                  <a:lnTo>
                    <a:pt x="4738" y="25"/>
                  </a:lnTo>
                  <a:lnTo>
                    <a:pt x="4152" y="0"/>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0"/>
            <p:cNvSpPr/>
            <p:nvPr/>
          </p:nvSpPr>
          <p:spPr>
            <a:xfrm>
              <a:off x="1926350" y="995225"/>
              <a:ext cx="208225" cy="332175"/>
            </a:xfrm>
            <a:custGeom>
              <a:rect b="b" l="l" r="r" t="t"/>
              <a:pathLst>
                <a:path extrusionOk="0" h="13287" w="8329">
                  <a:moveTo>
                    <a:pt x="4177" y="1"/>
                  </a:moveTo>
                  <a:lnTo>
                    <a:pt x="3591" y="25"/>
                  </a:lnTo>
                  <a:lnTo>
                    <a:pt x="3029" y="74"/>
                  </a:lnTo>
                  <a:lnTo>
                    <a:pt x="2467" y="196"/>
                  </a:lnTo>
                  <a:lnTo>
                    <a:pt x="1905" y="343"/>
                  </a:lnTo>
                  <a:lnTo>
                    <a:pt x="1393" y="538"/>
                  </a:lnTo>
                  <a:lnTo>
                    <a:pt x="929" y="758"/>
                  </a:lnTo>
                  <a:lnTo>
                    <a:pt x="513" y="978"/>
                  </a:lnTo>
                  <a:lnTo>
                    <a:pt x="342" y="1124"/>
                  </a:lnTo>
                  <a:lnTo>
                    <a:pt x="196" y="1246"/>
                  </a:lnTo>
                  <a:lnTo>
                    <a:pt x="123" y="1319"/>
                  </a:lnTo>
                  <a:lnTo>
                    <a:pt x="49" y="1442"/>
                  </a:lnTo>
                  <a:lnTo>
                    <a:pt x="25" y="1539"/>
                  </a:lnTo>
                  <a:lnTo>
                    <a:pt x="0" y="1661"/>
                  </a:lnTo>
                  <a:lnTo>
                    <a:pt x="0" y="11626"/>
                  </a:lnTo>
                  <a:lnTo>
                    <a:pt x="25" y="11773"/>
                  </a:lnTo>
                  <a:lnTo>
                    <a:pt x="74" y="11895"/>
                  </a:lnTo>
                  <a:lnTo>
                    <a:pt x="147" y="11992"/>
                  </a:lnTo>
                  <a:lnTo>
                    <a:pt x="245" y="12090"/>
                  </a:lnTo>
                  <a:lnTo>
                    <a:pt x="391" y="12163"/>
                  </a:lnTo>
                  <a:lnTo>
                    <a:pt x="562" y="12188"/>
                  </a:lnTo>
                  <a:lnTo>
                    <a:pt x="733" y="12163"/>
                  </a:lnTo>
                  <a:lnTo>
                    <a:pt x="1295" y="11992"/>
                  </a:lnTo>
                  <a:lnTo>
                    <a:pt x="1661" y="11919"/>
                  </a:lnTo>
                  <a:lnTo>
                    <a:pt x="2076" y="11821"/>
                  </a:lnTo>
                  <a:lnTo>
                    <a:pt x="2540" y="11748"/>
                  </a:lnTo>
                  <a:lnTo>
                    <a:pt x="3029" y="11699"/>
                  </a:lnTo>
                  <a:lnTo>
                    <a:pt x="3591" y="11650"/>
                  </a:lnTo>
                  <a:lnTo>
                    <a:pt x="4177" y="11626"/>
                  </a:lnTo>
                  <a:lnTo>
                    <a:pt x="4616" y="11650"/>
                  </a:lnTo>
                  <a:lnTo>
                    <a:pt x="5032" y="11675"/>
                  </a:lnTo>
                  <a:lnTo>
                    <a:pt x="5422" y="11748"/>
                  </a:lnTo>
                  <a:lnTo>
                    <a:pt x="5789" y="11821"/>
                  </a:lnTo>
                  <a:lnTo>
                    <a:pt x="6131" y="11919"/>
                  </a:lnTo>
                  <a:lnTo>
                    <a:pt x="6448" y="12017"/>
                  </a:lnTo>
                  <a:lnTo>
                    <a:pt x="6717" y="12139"/>
                  </a:lnTo>
                  <a:lnTo>
                    <a:pt x="6985" y="12261"/>
                  </a:lnTo>
                  <a:lnTo>
                    <a:pt x="7205" y="12383"/>
                  </a:lnTo>
                  <a:lnTo>
                    <a:pt x="7425" y="12530"/>
                  </a:lnTo>
                  <a:lnTo>
                    <a:pt x="7791" y="12798"/>
                  </a:lnTo>
                  <a:lnTo>
                    <a:pt x="8084" y="13067"/>
                  </a:lnTo>
                  <a:lnTo>
                    <a:pt x="8329" y="13287"/>
                  </a:lnTo>
                  <a:lnTo>
                    <a:pt x="8329" y="2199"/>
                  </a:lnTo>
                  <a:lnTo>
                    <a:pt x="8329" y="2101"/>
                  </a:lnTo>
                  <a:lnTo>
                    <a:pt x="8280" y="1979"/>
                  </a:lnTo>
                  <a:lnTo>
                    <a:pt x="8231" y="1881"/>
                  </a:lnTo>
                  <a:lnTo>
                    <a:pt x="8158" y="1808"/>
                  </a:lnTo>
                  <a:lnTo>
                    <a:pt x="8036" y="1686"/>
                  </a:lnTo>
                  <a:lnTo>
                    <a:pt x="7767" y="1442"/>
                  </a:lnTo>
                  <a:lnTo>
                    <a:pt x="7449" y="1173"/>
                  </a:lnTo>
                  <a:lnTo>
                    <a:pt x="7083" y="904"/>
                  </a:lnTo>
                  <a:lnTo>
                    <a:pt x="6644" y="611"/>
                  </a:lnTo>
                  <a:lnTo>
                    <a:pt x="6375" y="489"/>
                  </a:lnTo>
                  <a:lnTo>
                    <a:pt x="6131" y="367"/>
                  </a:lnTo>
                  <a:lnTo>
                    <a:pt x="5838" y="269"/>
                  </a:lnTo>
                  <a:lnTo>
                    <a:pt x="5544" y="172"/>
                  </a:lnTo>
                  <a:lnTo>
                    <a:pt x="5227" y="98"/>
                  </a:lnTo>
                  <a:lnTo>
                    <a:pt x="4885" y="49"/>
                  </a:lnTo>
                  <a:lnTo>
                    <a:pt x="4543"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0"/>
            <p:cNvSpPr/>
            <p:nvPr/>
          </p:nvSpPr>
          <p:spPr>
            <a:xfrm>
              <a:off x="2146775" y="995225"/>
              <a:ext cx="208225" cy="332175"/>
            </a:xfrm>
            <a:custGeom>
              <a:rect b="b" l="l" r="r" t="t"/>
              <a:pathLst>
                <a:path extrusionOk="0" h="13287" w="8329">
                  <a:moveTo>
                    <a:pt x="3786" y="1"/>
                  </a:moveTo>
                  <a:lnTo>
                    <a:pt x="3444" y="49"/>
                  </a:lnTo>
                  <a:lnTo>
                    <a:pt x="3102" y="98"/>
                  </a:lnTo>
                  <a:lnTo>
                    <a:pt x="2784" y="172"/>
                  </a:lnTo>
                  <a:lnTo>
                    <a:pt x="2491" y="269"/>
                  </a:lnTo>
                  <a:lnTo>
                    <a:pt x="2198" y="367"/>
                  </a:lnTo>
                  <a:lnTo>
                    <a:pt x="1954" y="489"/>
                  </a:lnTo>
                  <a:lnTo>
                    <a:pt x="1685" y="611"/>
                  </a:lnTo>
                  <a:lnTo>
                    <a:pt x="1246" y="904"/>
                  </a:lnTo>
                  <a:lnTo>
                    <a:pt x="879" y="1173"/>
                  </a:lnTo>
                  <a:lnTo>
                    <a:pt x="562" y="1442"/>
                  </a:lnTo>
                  <a:lnTo>
                    <a:pt x="293" y="1686"/>
                  </a:lnTo>
                  <a:lnTo>
                    <a:pt x="171" y="1808"/>
                  </a:lnTo>
                  <a:lnTo>
                    <a:pt x="98" y="1881"/>
                  </a:lnTo>
                  <a:lnTo>
                    <a:pt x="49" y="1979"/>
                  </a:lnTo>
                  <a:lnTo>
                    <a:pt x="0" y="2101"/>
                  </a:lnTo>
                  <a:lnTo>
                    <a:pt x="0" y="2199"/>
                  </a:lnTo>
                  <a:lnTo>
                    <a:pt x="0" y="13287"/>
                  </a:lnTo>
                  <a:lnTo>
                    <a:pt x="244" y="13067"/>
                  </a:lnTo>
                  <a:lnTo>
                    <a:pt x="537" y="12798"/>
                  </a:lnTo>
                  <a:lnTo>
                    <a:pt x="904" y="12530"/>
                  </a:lnTo>
                  <a:lnTo>
                    <a:pt x="1124" y="12383"/>
                  </a:lnTo>
                  <a:lnTo>
                    <a:pt x="1343" y="12261"/>
                  </a:lnTo>
                  <a:lnTo>
                    <a:pt x="1612" y="12139"/>
                  </a:lnTo>
                  <a:lnTo>
                    <a:pt x="1881" y="12017"/>
                  </a:lnTo>
                  <a:lnTo>
                    <a:pt x="2198" y="11919"/>
                  </a:lnTo>
                  <a:lnTo>
                    <a:pt x="2540" y="11821"/>
                  </a:lnTo>
                  <a:lnTo>
                    <a:pt x="2907" y="11748"/>
                  </a:lnTo>
                  <a:lnTo>
                    <a:pt x="3297" y="11675"/>
                  </a:lnTo>
                  <a:lnTo>
                    <a:pt x="3712" y="11650"/>
                  </a:lnTo>
                  <a:lnTo>
                    <a:pt x="4152" y="11626"/>
                  </a:lnTo>
                  <a:lnTo>
                    <a:pt x="4738" y="11650"/>
                  </a:lnTo>
                  <a:lnTo>
                    <a:pt x="5300" y="11699"/>
                  </a:lnTo>
                  <a:lnTo>
                    <a:pt x="5788" y="11748"/>
                  </a:lnTo>
                  <a:lnTo>
                    <a:pt x="6252" y="11821"/>
                  </a:lnTo>
                  <a:lnTo>
                    <a:pt x="6668" y="11919"/>
                  </a:lnTo>
                  <a:lnTo>
                    <a:pt x="7034" y="11992"/>
                  </a:lnTo>
                  <a:lnTo>
                    <a:pt x="7596" y="12163"/>
                  </a:lnTo>
                  <a:lnTo>
                    <a:pt x="7767" y="12188"/>
                  </a:lnTo>
                  <a:lnTo>
                    <a:pt x="7938" y="12163"/>
                  </a:lnTo>
                  <a:lnTo>
                    <a:pt x="8084" y="12090"/>
                  </a:lnTo>
                  <a:lnTo>
                    <a:pt x="8182" y="11992"/>
                  </a:lnTo>
                  <a:lnTo>
                    <a:pt x="8255" y="11895"/>
                  </a:lnTo>
                  <a:lnTo>
                    <a:pt x="8304" y="11773"/>
                  </a:lnTo>
                  <a:lnTo>
                    <a:pt x="8328" y="11626"/>
                  </a:lnTo>
                  <a:lnTo>
                    <a:pt x="8328" y="1661"/>
                  </a:lnTo>
                  <a:lnTo>
                    <a:pt x="8304" y="1539"/>
                  </a:lnTo>
                  <a:lnTo>
                    <a:pt x="8280" y="1442"/>
                  </a:lnTo>
                  <a:lnTo>
                    <a:pt x="8206" y="1319"/>
                  </a:lnTo>
                  <a:lnTo>
                    <a:pt x="8133" y="1246"/>
                  </a:lnTo>
                  <a:lnTo>
                    <a:pt x="7987" y="1124"/>
                  </a:lnTo>
                  <a:lnTo>
                    <a:pt x="7816" y="978"/>
                  </a:lnTo>
                  <a:lnTo>
                    <a:pt x="7400" y="758"/>
                  </a:lnTo>
                  <a:lnTo>
                    <a:pt x="6936" y="538"/>
                  </a:lnTo>
                  <a:lnTo>
                    <a:pt x="6423" y="343"/>
                  </a:lnTo>
                  <a:lnTo>
                    <a:pt x="5862" y="196"/>
                  </a:lnTo>
                  <a:lnTo>
                    <a:pt x="5300" y="74"/>
                  </a:lnTo>
                  <a:lnTo>
                    <a:pt x="4738" y="25"/>
                  </a:lnTo>
                  <a:lnTo>
                    <a:pt x="4152" y="1"/>
                  </a:ln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6" name="Google Shape;176;p20"/>
          <p:cNvSpPr txBox="1"/>
          <p:nvPr/>
        </p:nvSpPr>
        <p:spPr>
          <a:xfrm>
            <a:off x="8327799" y="270078"/>
            <a:ext cx="548700" cy="3936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fld id="{00000000-1234-1234-1234-123412341234}" type="slidenum">
              <a:rPr b="1" lang="en" sz="1300">
                <a:solidFill>
                  <a:srgbClr val="000000"/>
                </a:solidFill>
                <a:latin typeface="Work Sans"/>
                <a:ea typeface="Work Sans"/>
                <a:cs typeface="Work Sans"/>
                <a:sym typeface="Work Sans"/>
              </a:rPr>
              <a:t>‹#›</a:t>
            </a:fld>
            <a:endParaRPr b="1" sz="1300">
              <a:solidFill>
                <a:srgbClr val="000000"/>
              </a:solidFill>
              <a:latin typeface="Work Sans"/>
              <a:ea typeface="Work Sans"/>
              <a:cs typeface="Work Sans"/>
              <a:sym typeface="Work Sans"/>
            </a:endParaRPr>
          </a:p>
        </p:txBody>
      </p:sp>
      <p:sp>
        <p:nvSpPr>
          <p:cNvPr id="177" name="Google Shape;177;p20"/>
          <p:cNvSpPr txBox="1"/>
          <p:nvPr/>
        </p:nvSpPr>
        <p:spPr>
          <a:xfrm>
            <a:off x="1121375" y="266050"/>
            <a:ext cx="5784000" cy="50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000">
                <a:latin typeface="Roboto"/>
                <a:ea typeface="Roboto"/>
                <a:cs typeface="Roboto"/>
                <a:sym typeface="Roboto"/>
              </a:rPr>
              <a:t>The Alliance System: the Triple Alliance, Franco-Russian Alliance, and relations between the ‘Entente’ powers</a:t>
            </a:r>
            <a:endParaRPr b="1" sz="2000">
              <a:latin typeface="Roboto"/>
              <a:ea typeface="Roboto"/>
              <a:cs typeface="Roboto"/>
              <a:sym typeface="Roboto"/>
            </a:endParaRPr>
          </a:p>
        </p:txBody>
      </p:sp>
      <p:sp>
        <p:nvSpPr>
          <p:cNvPr id="178" name="Google Shape;178;p20"/>
          <p:cNvSpPr/>
          <p:nvPr/>
        </p:nvSpPr>
        <p:spPr>
          <a:xfrm>
            <a:off x="6747800" y="618375"/>
            <a:ext cx="2185500" cy="2091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20"/>
          <p:cNvSpPr txBox="1"/>
          <p:nvPr/>
        </p:nvSpPr>
        <p:spPr>
          <a:xfrm>
            <a:off x="4363775" y="3135075"/>
            <a:ext cx="4493400" cy="10743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ITALY’S SECRET ALLIANCE</a:t>
            </a:r>
            <a:r>
              <a:rPr lang="en" sz="1500">
                <a:latin typeface="Roboto"/>
                <a:ea typeface="Roboto"/>
                <a:cs typeface="Roboto"/>
                <a:sym typeface="Roboto"/>
              </a:rPr>
              <a:t>. While still part of the Triple Alliance, Italy made a secret agreement with France on November 1, 1902, guaranteeing their neutrality in the case of Germany attacking France.</a:t>
            </a:r>
            <a:endParaRPr sz="1500">
              <a:latin typeface="Roboto"/>
              <a:ea typeface="Roboto"/>
              <a:cs typeface="Roboto"/>
              <a:sym typeface="Roboto"/>
            </a:endParaRPr>
          </a:p>
        </p:txBody>
      </p:sp>
      <p:sp>
        <p:nvSpPr>
          <p:cNvPr id="180" name="Google Shape;180;p20"/>
          <p:cNvSpPr txBox="1"/>
          <p:nvPr/>
        </p:nvSpPr>
        <p:spPr>
          <a:xfrm>
            <a:off x="323075" y="4269350"/>
            <a:ext cx="7841700" cy="6015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500">
                <a:latin typeface="Roboto"/>
                <a:ea typeface="Roboto"/>
                <a:cs typeface="Roboto"/>
                <a:sym typeface="Roboto"/>
              </a:rPr>
              <a:t>The alliance was periodically renewed until it officially lapsed in 1915 during the First World War. Italy entered the war as an enemy of Germany and Austria-Hungary.</a:t>
            </a:r>
            <a:endParaRPr sz="1500">
              <a:latin typeface="Roboto"/>
              <a:ea typeface="Roboto"/>
              <a:cs typeface="Roboto"/>
              <a:sym typeface="Roboto"/>
            </a:endParaRPr>
          </a:p>
        </p:txBody>
      </p:sp>
      <p:sp>
        <p:nvSpPr>
          <p:cNvPr id="181" name="Google Shape;181;p20"/>
          <p:cNvSpPr txBox="1"/>
          <p:nvPr/>
        </p:nvSpPr>
        <p:spPr>
          <a:xfrm>
            <a:off x="323075" y="1352050"/>
            <a:ext cx="3979800" cy="2718300"/>
          </a:xfrm>
          <a:prstGeom prst="rect">
            <a:avLst/>
          </a:prstGeom>
          <a:noFill/>
          <a:ln cap="flat" cmpd="sng" w="19050">
            <a:solidFill>
              <a:srgbClr val="3C78D8"/>
            </a:solidFill>
            <a:prstDash val="dot"/>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500">
                <a:solidFill>
                  <a:srgbClr val="3C78D8"/>
                </a:solidFill>
                <a:latin typeface="Roboto"/>
                <a:ea typeface="Roboto"/>
                <a:cs typeface="Roboto"/>
                <a:sym typeface="Roboto"/>
              </a:rPr>
              <a:t>CONFLICT OF INTEREST</a:t>
            </a:r>
            <a:r>
              <a:rPr lang="en" sz="1500">
                <a:latin typeface="Roboto"/>
                <a:ea typeface="Roboto"/>
                <a:cs typeface="Roboto"/>
                <a:sym typeface="Roboto"/>
              </a:rPr>
              <a:t>. The renewal of the alliance in 1887 included Germany’s support of Italy’s plans to colonise the Balkan territory. Italy’s colonial ambitions were in conflict with Austria-Hungary’s because the latter nation also sought to possess territory in that region. Even with German Chancellor </a:t>
            </a:r>
            <a:r>
              <a:rPr lang="en" sz="1500">
                <a:latin typeface="Roboto"/>
                <a:ea typeface="Roboto"/>
                <a:cs typeface="Roboto"/>
                <a:sym typeface="Roboto"/>
              </a:rPr>
              <a:t>Otto von Bismarck intervening to pressure Austria-Hungary into settling Balkan land disputes with Italy, the two countries did not resolve their conflict of interest.</a:t>
            </a:r>
            <a:endParaRPr sz="1500">
              <a:latin typeface="Roboto"/>
              <a:ea typeface="Roboto"/>
              <a:cs typeface="Roboto"/>
              <a:sym typeface="Roboto"/>
            </a:endParaRPr>
          </a:p>
        </p:txBody>
      </p:sp>
      <p:pic>
        <p:nvPicPr>
          <p:cNvPr id="182" name="Google Shape;182;p20"/>
          <p:cNvPicPr preferRelativeResize="0"/>
          <p:nvPr/>
        </p:nvPicPr>
        <p:blipFill rotWithShape="1">
          <a:blip r:embed="rId3">
            <a:alphaModFix/>
          </a:blip>
          <a:srcRect b="5738" l="0" r="0" t="26344"/>
          <a:stretch/>
        </p:blipFill>
        <p:spPr>
          <a:xfrm>
            <a:off x="4438275" y="1045451"/>
            <a:ext cx="4344401" cy="1932626"/>
          </a:xfrm>
          <a:prstGeom prst="rect">
            <a:avLst/>
          </a:prstGeom>
          <a:noFill/>
          <a:ln cap="flat" cmpd="sng" w="28575">
            <a:solidFill>
              <a:srgbClr val="3C78D8"/>
            </a:solidFill>
            <a:prstDash val="solid"/>
            <a:round/>
            <a:headEnd len="sm" w="sm" type="none"/>
            <a:tailEnd len="sm" w="sm" type="none"/>
          </a:ln>
        </p:spPr>
      </p:pic>
      <p:pic>
        <p:nvPicPr>
          <p:cNvPr id="183" name="Google Shape;183;p20"/>
          <p:cNvPicPr preferRelativeResize="0"/>
          <p:nvPr/>
        </p:nvPicPr>
        <p:blipFill>
          <a:blip r:embed="rId4">
            <a:alphaModFix/>
          </a:blip>
          <a:stretch>
            <a:fillRect/>
          </a:stretch>
        </p:blipFill>
        <p:spPr>
          <a:xfrm rot="-563860">
            <a:off x="4273942" y="2924370"/>
            <a:ext cx="289025" cy="202664"/>
          </a:xfrm>
          <a:prstGeom prst="rect">
            <a:avLst/>
          </a:prstGeom>
          <a:noFill/>
          <a:ln cap="flat" cmpd="sng" w="9525">
            <a:solidFill>
              <a:srgbClr val="000000"/>
            </a:solidFill>
            <a:prstDash val="solid"/>
            <a:round/>
            <a:headEnd len="sm" w="sm" type="none"/>
            <a:tailEnd len="sm" w="sm" type="none"/>
          </a:ln>
        </p:spPr>
      </p:pic>
      <p:pic>
        <p:nvPicPr>
          <p:cNvPr id="184" name="Google Shape;184;p20"/>
          <p:cNvPicPr preferRelativeResize="0"/>
          <p:nvPr/>
        </p:nvPicPr>
        <p:blipFill rotWithShape="1">
          <a:blip r:embed="rId5">
            <a:alphaModFix/>
          </a:blip>
          <a:srcRect b="25136" l="3491" r="3649" t="24460"/>
          <a:stretch/>
        </p:blipFill>
        <p:spPr>
          <a:xfrm rot="587468">
            <a:off x="4130981" y="3088114"/>
            <a:ext cx="270134" cy="179347"/>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Jacquenetta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