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5143500" type="screen16x9"/>
  <p:notesSz cx="6858000" cy="9144000"/>
  <p:embeddedFontLst>
    <p:embeddedFont>
      <p:font typeface="Work Sans Medium" panose="020B0604020202020204" charset="0"/>
      <p:regular r:id="rId32"/>
      <p:bold r:id="rId33"/>
    </p:embeddedFont>
    <p:embeddedFont>
      <p:font typeface="Roboto" panose="020B0604020202020204" charset="0"/>
      <p:regular r:id="rId34"/>
      <p:bold r:id="rId35"/>
      <p:italic r:id="rId36"/>
      <p:boldItalic r:id="rId37"/>
    </p:embeddedFont>
    <p:embeddedFont>
      <p:font typeface="Work Sans" panose="020B0604020202020204" charset="0"/>
      <p:regular r:id="rId38"/>
      <p:bold r:id="rId39"/>
    </p:embeddedFont>
    <p:embeddedFont>
      <p:font typeface="Roboto Light" panose="020B0604020202020204"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83C6C92-DB46-4181-9B15-029494F606B2}">
  <a:tblStyle styleId="{083C6C92-DB46-4181-9B15-029494F606B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6" d="100"/>
          <a:sy n="96" d="100"/>
        </p:scale>
        <p:origin x="81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font" Target="fonts/font12.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flickr.com/photos/nationalarchives/16979982678"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35f391192_0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4e9c286a10_0_1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4e9c286a1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source: https://pixabay.com/en/europe-map-1923-country-breakdown-63026/</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52669b49ca_0_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52669b49ca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source: https://pixabay.com/en/europe-map-1923-country-breakdown-63026/</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4e9c286a10_0_4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4e9c286a10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source: https://pixabay.com/en/europe-map-1923-country-breakdown-63026/</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eaa33bcc5_0_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4eaa33bcc5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source: https://pixabay.com/en/europe-map-1923-country-breakdown-63026/</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52669b49ca_0_18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52669b49ca_0_1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source: https://pixabay.com/en/europe-map-1923-country-breakdown-63026/</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4d927bd00e_0_16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 name="Google Shape;296;g4d927bd00e_0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source: https://commons.wikimedia.org/wiki/File:Triple_Alliance.png</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4de75409a3_0_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 name="Google Shape;316;g4de75409a3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source: https://commons.wikimedia.org/wiki/File:Triple_Alliance.png</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51fb6c405b_0_4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51fb6c405b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source: https://commons.wikimedia.org/wiki/File:Triple_Alliance.png</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4e46e6269b_0_4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4e46e6269b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https://commons.wikimedia.org/wiki/File:French_troops_in_Morocco_during_the_Agadir_Crisis,_March_30,_1912.jpg</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4de75409a3_0_16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 name="Google Shape;362;g4de75409a3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https://commons.wikimedia.org/wiki/File:French_troops_in_Morocco_during_the_Agadir_Crisis,_March_30,_1912.jpg</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3606f1c2d_3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4de75409a3_0_10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9" name="Google Shape;379;g4de75409a3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https://commons.wikimedia.org/wiki/File:French_troops_in_Morocco_during_the_Agadir_Crisis,_March_30,_1912.jpg</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4e46e6269b_0_9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4e46e6269b_0_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https://commons.wikimedia.org/wiki/File:French_troops_in_Morocco_during_the_Agadir_Crisis,_March_30,_1912.jpg</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4de75409a3_0_11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4de75409a3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https://www.flickr.com/photos/nationalarchives/16979982678</a:t>
            </a:r>
            <a:endParaRPr/>
          </a:p>
          <a:p>
            <a:pPr marL="0" lvl="0" indent="0" algn="l" rtl="0">
              <a:spcBef>
                <a:spcPts val="0"/>
              </a:spcBef>
              <a:spcAft>
                <a:spcPts val="0"/>
              </a:spcAft>
              <a:buNone/>
            </a:pPr>
            <a:r>
              <a:rPr lang="en"/>
              <a:t>https://www.flickr.com/photos/nationallibrarynz_commons/3466808590</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4de75409a3_0_2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6" name="Google Shape;436;g4de75409a3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https://commons.wikimedia.org/wiki/File:French_troops_in_Morocco_during_the_Agadir_Crisis,_March_30,_1912.jpg</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4de75409a3_0_14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4de75409a3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https://commons.wikimedia.org/wiki/File:French_troops_in_Morocco_during_the_Agadir_Crisis,_March_30,_1912.jpg</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52669b49ca_0_8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1" name="Google Shape;471;g52669b49ca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g4e46e6269b_0_32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1" name="Google Shape;501;g4e46e6269b_0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g4e46e6269b_0_40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3" name="Google Shape;523;g4e46e6269b_0_4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g4e46e6269b_0_15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5" name="Google Shape;545;g4e46e6269b_0_1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g4e46e6269b_0_48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8" name="Google Shape;568;g4e46e6269b_0_4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5f391192_02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35f391192_0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source: https://www.romanovempire.org/media/the-russian-army-in-the-first-world-war-from-the-personal-photo-album-of-general-8c7b65</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5f391192_01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4de75409a3_0_18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4de75409a3_0_1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4de75409a3_0_4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4de75409a3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4d927bd00e_0_12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4d927bd00e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source: https://pixabay.com/en/europe-map-1923-country-breakdown-63026/</a:t>
            </a: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a:off x="196350" y="196350"/>
            <a:ext cx="8760600" cy="4768200"/>
          </a:xfrm>
          <a:prstGeom prst="rect">
            <a:avLst/>
          </a:prstGeom>
          <a:solidFill>
            <a:srgbClr val="FFFFFF"/>
          </a:solidFill>
          <a:ln w="762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1048725" y="3058625"/>
            <a:ext cx="4914000" cy="1159800"/>
          </a:xfrm>
          <a:prstGeom prst="rect">
            <a:avLst/>
          </a:prstGeom>
        </p:spPr>
        <p:txBody>
          <a:bodyPr spcFirstLastPara="1" wrap="square" lIns="91425" tIns="91425" rIns="91425" bIns="91425" anchor="b" anchorCtr="0"/>
          <a:lstStyle>
            <a:lvl1pPr lvl="0" rtl="0">
              <a:spcBef>
                <a:spcPts val="0"/>
              </a:spcBef>
              <a:spcAft>
                <a:spcPts val="0"/>
              </a:spcAft>
              <a:buSzPts val="3600"/>
              <a:buFont typeface="Roboto"/>
              <a:buNone/>
              <a:defRPr sz="3600" b="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pic>
        <p:nvPicPr>
          <p:cNvPr id="12" name="Google Shape;12;p2"/>
          <p:cNvPicPr preferRelativeResize="0"/>
          <p:nvPr/>
        </p:nvPicPr>
        <p:blipFill>
          <a:blip r:embed="rId2">
            <a:alphaModFix/>
          </a:blip>
          <a:stretch>
            <a:fillRect/>
          </a:stretch>
        </p:blipFill>
        <p:spPr>
          <a:xfrm>
            <a:off x="8357975" y="4365575"/>
            <a:ext cx="598976" cy="598976"/>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reverse">
  <p:cSld name="BLANK_1">
    <p:bg>
      <p:bgPr>
        <a:solidFill>
          <a:srgbClr val="000000"/>
        </a:solidFill>
        <a:effectLst/>
      </p:bgPr>
    </p:bg>
    <p:spTree>
      <p:nvGrpSpPr>
        <p:cNvPr id="1" name="Shape 60"/>
        <p:cNvGrpSpPr/>
        <p:nvPr/>
      </p:nvGrpSpPr>
      <p:grpSpPr>
        <a:xfrm>
          <a:off x="0" y="0"/>
          <a:ext cx="0" cy="0"/>
          <a:chOff x="0" y="0"/>
          <a:chExt cx="0" cy="0"/>
        </a:xfrm>
      </p:grpSpPr>
      <p:sp>
        <p:nvSpPr>
          <p:cNvPr id="61" name="Google Shape;61;p11"/>
          <p:cNvSpPr/>
          <p:nvPr/>
        </p:nvSpPr>
        <p:spPr>
          <a:xfrm>
            <a:off x="196350" y="196350"/>
            <a:ext cx="8760600" cy="4768200"/>
          </a:xfrm>
          <a:prstGeom prst="rect">
            <a:avLst/>
          </a:prstGeom>
          <a:noFill/>
          <a:ln w="762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11"/>
          <p:cNvSpPr txBox="1">
            <a:spLocks noGrp="1"/>
          </p:cNvSpPr>
          <p:nvPr>
            <p:ph type="sldNum" idx="12"/>
          </p:nvPr>
        </p:nvSpPr>
        <p:spPr>
          <a:xfrm>
            <a:off x="8337124" y="279428"/>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pic>
        <p:nvPicPr>
          <p:cNvPr id="63" name="Google Shape;63;p11"/>
          <p:cNvPicPr preferRelativeResize="0"/>
          <p:nvPr/>
        </p:nvPicPr>
        <p:blipFill>
          <a:blip r:embed="rId2">
            <a:alphaModFix/>
          </a:blip>
          <a:stretch>
            <a:fillRect/>
          </a:stretch>
        </p:blipFill>
        <p:spPr>
          <a:xfrm>
            <a:off x="8311988" y="4300125"/>
            <a:ext cx="598976" cy="59897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13"/>
        <p:cNvGrpSpPr/>
        <p:nvPr/>
      </p:nvGrpSpPr>
      <p:grpSpPr>
        <a:xfrm>
          <a:off x="0" y="0"/>
          <a:ext cx="0" cy="0"/>
          <a:chOff x="0" y="0"/>
          <a:chExt cx="0" cy="0"/>
        </a:xfrm>
      </p:grpSpPr>
      <p:sp>
        <p:nvSpPr>
          <p:cNvPr id="14" name="Google Shape;14;p3"/>
          <p:cNvSpPr/>
          <p:nvPr/>
        </p:nvSpPr>
        <p:spPr>
          <a:xfrm>
            <a:off x="196350" y="196350"/>
            <a:ext cx="8760600" cy="4768200"/>
          </a:xfrm>
          <a:prstGeom prst="rect">
            <a:avLst/>
          </a:prstGeom>
          <a:solidFill>
            <a:srgbClr val="FFFFFF"/>
          </a:solidFill>
          <a:ln w="762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txBox="1">
            <a:spLocks noGrp="1"/>
          </p:cNvSpPr>
          <p:nvPr>
            <p:ph type="ctrTitle"/>
          </p:nvPr>
        </p:nvSpPr>
        <p:spPr>
          <a:xfrm>
            <a:off x="1012800" y="2497750"/>
            <a:ext cx="4950000" cy="1159800"/>
          </a:xfrm>
          <a:prstGeom prst="rect">
            <a:avLst/>
          </a:prstGeom>
        </p:spPr>
        <p:txBody>
          <a:bodyPr spcFirstLastPara="1" wrap="square" lIns="91425" tIns="91425" rIns="91425" bIns="91425" anchor="b" anchorCtr="0"/>
          <a:lstStyle>
            <a:lvl1pPr lvl="0" rtl="0">
              <a:spcBef>
                <a:spcPts val="0"/>
              </a:spcBef>
              <a:spcAft>
                <a:spcPts val="0"/>
              </a:spcAft>
              <a:buSzPts val="3000"/>
              <a:buFont typeface="Roboto"/>
              <a:buNone/>
              <a:defRPr sz="3000" b="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6" name="Google Shape;16;p3"/>
          <p:cNvSpPr txBox="1">
            <a:spLocks noGrp="1"/>
          </p:cNvSpPr>
          <p:nvPr>
            <p:ph type="subTitle" idx="1"/>
          </p:nvPr>
        </p:nvSpPr>
        <p:spPr>
          <a:xfrm>
            <a:off x="1012800" y="3678252"/>
            <a:ext cx="4950000" cy="784800"/>
          </a:xfrm>
          <a:prstGeom prst="rect">
            <a:avLst/>
          </a:prstGeom>
        </p:spPr>
        <p:txBody>
          <a:bodyPr spcFirstLastPara="1" wrap="square" lIns="91425" tIns="91425" rIns="91425" bIns="91425" anchor="t" anchorCtr="0"/>
          <a:lstStyle>
            <a:lvl1pPr lvl="0" rtl="0">
              <a:spcBef>
                <a:spcPts val="0"/>
              </a:spcBef>
              <a:spcAft>
                <a:spcPts val="0"/>
              </a:spcAft>
              <a:buClr>
                <a:srgbClr val="000000"/>
              </a:buClr>
              <a:buSzPts val="2000"/>
              <a:buNone/>
              <a:defRPr>
                <a:solidFill>
                  <a:srgbClr val="000000"/>
                </a:solidFill>
              </a:defRPr>
            </a:lvl1pPr>
            <a:lvl2pPr lvl="1" rtl="0">
              <a:spcBef>
                <a:spcPts val="0"/>
              </a:spcBef>
              <a:spcAft>
                <a:spcPts val="0"/>
              </a:spcAft>
              <a:buClr>
                <a:srgbClr val="000000"/>
              </a:buClr>
              <a:buSzPts val="2000"/>
              <a:buNone/>
              <a:defRPr>
                <a:solidFill>
                  <a:srgbClr val="000000"/>
                </a:solidFill>
              </a:defRPr>
            </a:lvl2pPr>
            <a:lvl3pPr lvl="2" rtl="0">
              <a:spcBef>
                <a:spcPts val="0"/>
              </a:spcBef>
              <a:spcAft>
                <a:spcPts val="0"/>
              </a:spcAft>
              <a:buClr>
                <a:srgbClr val="000000"/>
              </a:buClr>
              <a:buSzPts val="2000"/>
              <a:buNone/>
              <a:defRPr>
                <a:solidFill>
                  <a:srgbClr val="000000"/>
                </a:solidFill>
              </a:defRPr>
            </a:lvl3pPr>
            <a:lvl4pPr lvl="3" rtl="0">
              <a:spcBef>
                <a:spcPts val="0"/>
              </a:spcBef>
              <a:spcAft>
                <a:spcPts val="0"/>
              </a:spcAft>
              <a:buClr>
                <a:srgbClr val="000000"/>
              </a:buClr>
              <a:buSzPts val="2000"/>
              <a:buNone/>
              <a:defRPr>
                <a:solidFill>
                  <a:srgbClr val="000000"/>
                </a:solidFill>
              </a:defRPr>
            </a:lvl4pPr>
            <a:lvl5pPr lvl="4" rtl="0">
              <a:spcBef>
                <a:spcPts val="0"/>
              </a:spcBef>
              <a:spcAft>
                <a:spcPts val="0"/>
              </a:spcAft>
              <a:buClr>
                <a:srgbClr val="000000"/>
              </a:buClr>
              <a:buSzPts val="2000"/>
              <a:buNone/>
              <a:defRPr>
                <a:solidFill>
                  <a:srgbClr val="000000"/>
                </a:solidFill>
              </a:defRPr>
            </a:lvl5pPr>
            <a:lvl6pPr lvl="5" rtl="0">
              <a:spcBef>
                <a:spcPts val="0"/>
              </a:spcBef>
              <a:spcAft>
                <a:spcPts val="0"/>
              </a:spcAft>
              <a:buClr>
                <a:srgbClr val="000000"/>
              </a:buClr>
              <a:buSzPts val="2000"/>
              <a:buNone/>
              <a:defRPr>
                <a:solidFill>
                  <a:srgbClr val="000000"/>
                </a:solidFill>
              </a:defRPr>
            </a:lvl6pPr>
            <a:lvl7pPr lvl="6" rtl="0">
              <a:spcBef>
                <a:spcPts val="0"/>
              </a:spcBef>
              <a:spcAft>
                <a:spcPts val="0"/>
              </a:spcAft>
              <a:buClr>
                <a:srgbClr val="000000"/>
              </a:buClr>
              <a:buSzPts val="2000"/>
              <a:buNone/>
              <a:defRPr>
                <a:solidFill>
                  <a:srgbClr val="000000"/>
                </a:solidFill>
              </a:defRPr>
            </a:lvl7pPr>
            <a:lvl8pPr lvl="7" rtl="0">
              <a:spcBef>
                <a:spcPts val="0"/>
              </a:spcBef>
              <a:spcAft>
                <a:spcPts val="0"/>
              </a:spcAft>
              <a:buClr>
                <a:srgbClr val="000000"/>
              </a:buClr>
              <a:buSzPts val="2000"/>
              <a:buNone/>
              <a:defRPr>
                <a:solidFill>
                  <a:srgbClr val="000000"/>
                </a:solidFill>
              </a:defRPr>
            </a:lvl8pPr>
            <a:lvl9pPr lvl="8" rtl="0">
              <a:spcBef>
                <a:spcPts val="0"/>
              </a:spcBef>
              <a:spcAft>
                <a:spcPts val="0"/>
              </a:spcAft>
              <a:buClr>
                <a:srgbClr val="000000"/>
              </a:buClr>
              <a:buSzPts val="2000"/>
              <a:buNone/>
              <a:defRPr>
                <a:solidFill>
                  <a:srgbClr val="000000"/>
                </a:solidFill>
              </a:defRPr>
            </a:lvl9pPr>
          </a:lstStyle>
          <a:p>
            <a:endParaRPr/>
          </a:p>
        </p:txBody>
      </p:sp>
      <p:pic>
        <p:nvPicPr>
          <p:cNvPr id="17" name="Google Shape;17;p3"/>
          <p:cNvPicPr preferRelativeResize="0"/>
          <p:nvPr/>
        </p:nvPicPr>
        <p:blipFill>
          <a:blip r:embed="rId2">
            <a:alphaModFix/>
          </a:blip>
          <a:stretch>
            <a:fillRect/>
          </a:stretch>
        </p:blipFill>
        <p:spPr>
          <a:xfrm>
            <a:off x="8357975" y="4365575"/>
            <a:ext cx="598976" cy="59897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18"/>
        <p:cNvGrpSpPr/>
        <p:nvPr/>
      </p:nvGrpSpPr>
      <p:grpSpPr>
        <a:xfrm>
          <a:off x="0" y="0"/>
          <a:ext cx="0" cy="0"/>
          <a:chOff x="0" y="0"/>
          <a:chExt cx="0" cy="0"/>
        </a:xfrm>
      </p:grpSpPr>
      <p:sp>
        <p:nvSpPr>
          <p:cNvPr id="19" name="Google Shape;19;p4"/>
          <p:cNvSpPr/>
          <p:nvPr/>
        </p:nvSpPr>
        <p:spPr>
          <a:xfrm>
            <a:off x="191700" y="187650"/>
            <a:ext cx="8760600" cy="4768200"/>
          </a:xfrm>
          <a:prstGeom prst="rect">
            <a:avLst/>
          </a:prstGeom>
          <a:solidFill>
            <a:srgbClr val="FFFFFF"/>
          </a:solidFill>
          <a:ln w="762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4"/>
          <p:cNvSpPr txBox="1">
            <a:spLocks noGrp="1"/>
          </p:cNvSpPr>
          <p:nvPr>
            <p:ph type="body" idx="1"/>
          </p:nvPr>
        </p:nvSpPr>
        <p:spPr>
          <a:xfrm>
            <a:off x="1804525" y="854775"/>
            <a:ext cx="5152200" cy="3505200"/>
          </a:xfrm>
          <a:prstGeom prst="rect">
            <a:avLst/>
          </a:prstGeom>
        </p:spPr>
        <p:txBody>
          <a:bodyPr spcFirstLastPara="1" wrap="square" lIns="91425" tIns="91425" rIns="91425" bIns="91425" anchor="t" anchorCtr="0"/>
          <a:lstStyle>
            <a:lvl1pPr marL="457200" lvl="0" indent="-431800" rtl="0">
              <a:lnSpc>
                <a:spcPct val="115000"/>
              </a:lnSpc>
              <a:spcBef>
                <a:spcPts val="600"/>
              </a:spcBef>
              <a:spcAft>
                <a:spcPts val="0"/>
              </a:spcAft>
              <a:buSzPts val="3200"/>
              <a:buChar char="▪"/>
              <a:defRPr sz="3200" i="1"/>
            </a:lvl1pPr>
            <a:lvl2pPr marL="914400" lvl="1" indent="-431800" rtl="0">
              <a:lnSpc>
                <a:spcPct val="115000"/>
              </a:lnSpc>
              <a:spcBef>
                <a:spcPts val="0"/>
              </a:spcBef>
              <a:spcAft>
                <a:spcPts val="0"/>
              </a:spcAft>
              <a:buSzPts val="3200"/>
              <a:buChar char="□"/>
              <a:defRPr sz="3200" i="1"/>
            </a:lvl2pPr>
            <a:lvl3pPr marL="1371600" lvl="2" indent="-431800" rtl="0">
              <a:lnSpc>
                <a:spcPct val="115000"/>
              </a:lnSpc>
              <a:spcBef>
                <a:spcPts val="0"/>
              </a:spcBef>
              <a:spcAft>
                <a:spcPts val="0"/>
              </a:spcAft>
              <a:buSzPts val="3200"/>
              <a:buChar char="□"/>
              <a:defRPr sz="3200" i="1"/>
            </a:lvl3pPr>
            <a:lvl4pPr marL="1828800" lvl="3" indent="-431800" rtl="0">
              <a:lnSpc>
                <a:spcPct val="115000"/>
              </a:lnSpc>
              <a:spcBef>
                <a:spcPts val="0"/>
              </a:spcBef>
              <a:spcAft>
                <a:spcPts val="0"/>
              </a:spcAft>
              <a:buSzPts val="3200"/>
              <a:buChar char="□"/>
              <a:defRPr sz="3200" i="1"/>
            </a:lvl4pPr>
            <a:lvl5pPr marL="2286000" lvl="4" indent="-431800" rtl="0">
              <a:lnSpc>
                <a:spcPct val="115000"/>
              </a:lnSpc>
              <a:spcBef>
                <a:spcPts val="0"/>
              </a:spcBef>
              <a:spcAft>
                <a:spcPts val="0"/>
              </a:spcAft>
              <a:buSzPts val="3200"/>
              <a:buChar char="○"/>
              <a:defRPr sz="3200" i="1"/>
            </a:lvl5pPr>
            <a:lvl6pPr marL="2743200" lvl="5" indent="-431800" rtl="0">
              <a:lnSpc>
                <a:spcPct val="115000"/>
              </a:lnSpc>
              <a:spcBef>
                <a:spcPts val="0"/>
              </a:spcBef>
              <a:spcAft>
                <a:spcPts val="0"/>
              </a:spcAft>
              <a:buSzPts val="3200"/>
              <a:buChar char="■"/>
              <a:defRPr sz="3200" i="1"/>
            </a:lvl6pPr>
            <a:lvl7pPr marL="3200400" lvl="6" indent="-431800" rtl="0">
              <a:lnSpc>
                <a:spcPct val="115000"/>
              </a:lnSpc>
              <a:spcBef>
                <a:spcPts val="0"/>
              </a:spcBef>
              <a:spcAft>
                <a:spcPts val="0"/>
              </a:spcAft>
              <a:buSzPts val="3200"/>
              <a:buChar char="●"/>
              <a:defRPr sz="3200" i="1"/>
            </a:lvl7pPr>
            <a:lvl8pPr marL="3657600" lvl="7" indent="-431800" rtl="0">
              <a:lnSpc>
                <a:spcPct val="115000"/>
              </a:lnSpc>
              <a:spcBef>
                <a:spcPts val="0"/>
              </a:spcBef>
              <a:spcAft>
                <a:spcPts val="0"/>
              </a:spcAft>
              <a:buSzPts val="3200"/>
              <a:buChar char="○"/>
              <a:defRPr sz="3200" i="1"/>
            </a:lvl8pPr>
            <a:lvl9pPr marL="4114800" lvl="8" indent="-431800">
              <a:lnSpc>
                <a:spcPct val="115000"/>
              </a:lnSpc>
              <a:spcBef>
                <a:spcPts val="0"/>
              </a:spcBef>
              <a:spcAft>
                <a:spcPts val="0"/>
              </a:spcAft>
              <a:buSzPts val="3200"/>
              <a:buChar char="■"/>
              <a:defRPr sz="3200" i="1"/>
            </a:lvl9pPr>
          </a:lstStyle>
          <a:p>
            <a:endParaRPr/>
          </a:p>
        </p:txBody>
      </p:sp>
      <p:sp>
        <p:nvSpPr>
          <p:cNvPr id="21" name="Google Shape;21;p4"/>
          <p:cNvSpPr/>
          <p:nvPr/>
        </p:nvSpPr>
        <p:spPr>
          <a:xfrm>
            <a:off x="617750" y="603375"/>
            <a:ext cx="948000" cy="9480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4"/>
          <p:cNvSpPr/>
          <p:nvPr/>
        </p:nvSpPr>
        <p:spPr>
          <a:xfrm>
            <a:off x="809196" y="854775"/>
            <a:ext cx="565108" cy="445200"/>
          </a:xfrm>
          <a:prstGeom prst="rect">
            <a:avLst/>
          </a:prstGeom>
        </p:spPr>
        <p:txBody>
          <a:bodyPr>
            <a:prstTxWarp prst="textPlain">
              <a:avLst/>
            </a:prstTxWarp>
          </a:bodyPr>
          <a:lstStyle/>
          <a:p>
            <a:pPr lvl="0" algn="ctr"/>
            <a:r>
              <a:rPr b="1" i="0">
                <a:ln>
                  <a:noFill/>
                </a:ln>
                <a:solidFill>
                  <a:srgbClr val="FFFFFF"/>
                </a:solidFill>
                <a:latin typeface="Arial"/>
              </a:rPr>
              <a:t>“</a:t>
            </a:r>
          </a:p>
        </p:txBody>
      </p:sp>
      <p:sp>
        <p:nvSpPr>
          <p:cNvPr id="23" name="Google Shape;23;p4"/>
          <p:cNvSpPr txBox="1">
            <a:spLocks noGrp="1"/>
          </p:cNvSpPr>
          <p:nvPr>
            <p:ph type="sldNum" idx="12"/>
          </p:nvPr>
        </p:nvSpPr>
        <p:spPr>
          <a:xfrm>
            <a:off x="8159499" y="439327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24" name="Google Shape;24;p4"/>
          <p:cNvPicPr preferRelativeResize="0"/>
          <p:nvPr/>
        </p:nvPicPr>
        <p:blipFill>
          <a:blip r:embed="rId2">
            <a:alphaModFix/>
          </a:blip>
          <a:stretch>
            <a:fillRect/>
          </a:stretch>
        </p:blipFill>
        <p:spPr>
          <a:xfrm>
            <a:off x="8357975" y="4365575"/>
            <a:ext cx="598976" cy="59897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5"/>
        <p:cNvGrpSpPr/>
        <p:nvPr/>
      </p:nvGrpSpPr>
      <p:grpSpPr>
        <a:xfrm>
          <a:off x="0" y="0"/>
          <a:ext cx="0" cy="0"/>
          <a:chOff x="0" y="0"/>
          <a:chExt cx="0" cy="0"/>
        </a:xfrm>
      </p:grpSpPr>
      <p:sp>
        <p:nvSpPr>
          <p:cNvPr id="26" name="Google Shape;26;p5"/>
          <p:cNvSpPr/>
          <p:nvPr/>
        </p:nvSpPr>
        <p:spPr>
          <a:xfrm>
            <a:off x="196350" y="196350"/>
            <a:ext cx="8760600" cy="4768200"/>
          </a:xfrm>
          <a:prstGeom prst="rect">
            <a:avLst/>
          </a:prstGeom>
          <a:solidFill>
            <a:srgbClr val="FFFFFF"/>
          </a:solidFill>
          <a:ln w="762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5"/>
          <p:cNvSpPr txBox="1">
            <a:spLocks noGrp="1"/>
          </p:cNvSpPr>
          <p:nvPr>
            <p:ph type="body" idx="1"/>
          </p:nvPr>
        </p:nvSpPr>
        <p:spPr>
          <a:xfrm>
            <a:off x="869150" y="2312925"/>
            <a:ext cx="7405800" cy="2004000"/>
          </a:xfrm>
          <a:prstGeom prst="rect">
            <a:avLst/>
          </a:prstGeom>
        </p:spPr>
        <p:txBody>
          <a:bodyPr spcFirstLastPara="1" wrap="square" lIns="91425" tIns="91425" rIns="91425" bIns="91425" anchor="t" anchorCtr="0"/>
          <a:lstStyle>
            <a:lvl1pPr marL="457200" lvl="0" indent="-355600">
              <a:spcBef>
                <a:spcPts val="600"/>
              </a:spcBef>
              <a:spcAft>
                <a:spcPts val="0"/>
              </a:spcAft>
              <a:buSzPts val="2000"/>
              <a:buChar char="▪"/>
              <a:defRPr/>
            </a:lvl1pPr>
            <a:lvl2pPr marL="914400" lvl="1" indent="-355600">
              <a:spcBef>
                <a:spcPts val="0"/>
              </a:spcBef>
              <a:spcAft>
                <a:spcPts val="0"/>
              </a:spcAft>
              <a:buSzPts val="2000"/>
              <a:buChar char="□"/>
              <a:defRPr/>
            </a:lvl2pPr>
            <a:lvl3pPr marL="1371600" lvl="2" indent="-355600">
              <a:spcBef>
                <a:spcPts val="0"/>
              </a:spcBef>
              <a:spcAft>
                <a:spcPts val="0"/>
              </a:spcAft>
              <a:buSzPts val="2000"/>
              <a:buChar char="□"/>
              <a:defRPr/>
            </a:lvl3pPr>
            <a:lvl4pPr marL="1828800" lvl="3" indent="-355600">
              <a:spcBef>
                <a:spcPts val="0"/>
              </a:spcBef>
              <a:spcAft>
                <a:spcPts val="0"/>
              </a:spcAft>
              <a:buSzPts val="2000"/>
              <a:buChar char="□"/>
              <a:defRPr/>
            </a:lvl4pPr>
            <a:lvl5pPr marL="2286000" lvl="4" indent="-355600">
              <a:spcBef>
                <a:spcPts val="0"/>
              </a:spcBef>
              <a:spcAft>
                <a:spcPts val="0"/>
              </a:spcAft>
              <a:buSzPts val="2000"/>
              <a:buChar char="○"/>
              <a:defRPr/>
            </a:lvl5pPr>
            <a:lvl6pPr marL="2743200" lvl="5" indent="-355600">
              <a:spcBef>
                <a:spcPts val="0"/>
              </a:spcBef>
              <a:spcAft>
                <a:spcPts val="0"/>
              </a:spcAft>
              <a:buSzPts val="2000"/>
              <a:buChar char="■"/>
              <a:defRPr/>
            </a:lvl6pPr>
            <a:lvl7pPr marL="3200400" lvl="6" indent="-355600">
              <a:spcBef>
                <a:spcPts val="0"/>
              </a:spcBef>
              <a:spcAft>
                <a:spcPts val="0"/>
              </a:spcAft>
              <a:buSzPts val="2000"/>
              <a:buChar char="●"/>
              <a:defRPr/>
            </a:lvl7pPr>
            <a:lvl8pPr marL="3657600" lvl="7" indent="-355600">
              <a:spcBef>
                <a:spcPts val="0"/>
              </a:spcBef>
              <a:spcAft>
                <a:spcPts val="0"/>
              </a:spcAft>
              <a:buSzPts val="2000"/>
              <a:buChar char="○"/>
              <a:defRPr/>
            </a:lvl8pPr>
            <a:lvl9pPr marL="4114800" lvl="8" indent="-355600">
              <a:spcBef>
                <a:spcPts val="0"/>
              </a:spcBef>
              <a:spcAft>
                <a:spcPts val="0"/>
              </a:spcAft>
              <a:buSzPts val="2000"/>
              <a:buChar char="■"/>
              <a:defRPr/>
            </a:lvl9pPr>
          </a:lstStyle>
          <a:p>
            <a:endParaRPr/>
          </a:p>
        </p:txBody>
      </p:sp>
      <p:sp>
        <p:nvSpPr>
          <p:cNvPr id="28" name="Google Shape;28;p5"/>
          <p:cNvSpPr txBox="1">
            <a:spLocks noGrp="1"/>
          </p:cNvSpPr>
          <p:nvPr>
            <p:ph type="sldNum" idx="12"/>
          </p:nvPr>
        </p:nvSpPr>
        <p:spPr>
          <a:xfrm>
            <a:off x="8337124" y="27007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29" name="Google Shape;29;p5"/>
          <p:cNvPicPr preferRelativeResize="0"/>
          <p:nvPr/>
        </p:nvPicPr>
        <p:blipFill>
          <a:blip r:embed="rId2">
            <a:alphaModFix/>
          </a:blip>
          <a:stretch>
            <a:fillRect/>
          </a:stretch>
        </p:blipFill>
        <p:spPr>
          <a:xfrm>
            <a:off x="8357975" y="4365575"/>
            <a:ext cx="598976" cy="598976"/>
          </a:xfrm>
          <a:prstGeom prst="rect">
            <a:avLst/>
          </a:prstGeom>
          <a:noFill/>
          <a:ln>
            <a:noFill/>
          </a:ln>
        </p:spPr>
      </p:pic>
      <p:sp>
        <p:nvSpPr>
          <p:cNvPr id="30" name="Google Shape;30;p5"/>
          <p:cNvSpPr txBox="1">
            <a:spLocks noGrp="1"/>
          </p:cNvSpPr>
          <p:nvPr>
            <p:ph type="ctrTitle"/>
          </p:nvPr>
        </p:nvSpPr>
        <p:spPr>
          <a:xfrm>
            <a:off x="940250" y="947800"/>
            <a:ext cx="4950000" cy="1159800"/>
          </a:xfrm>
          <a:prstGeom prst="rect">
            <a:avLst/>
          </a:prstGeom>
        </p:spPr>
        <p:txBody>
          <a:bodyPr spcFirstLastPara="1" wrap="square" lIns="91425" tIns="91425" rIns="91425" bIns="91425" anchor="b" anchorCtr="0"/>
          <a:lstStyle>
            <a:lvl1pPr lvl="0" rtl="0">
              <a:spcBef>
                <a:spcPts val="0"/>
              </a:spcBef>
              <a:spcAft>
                <a:spcPts val="0"/>
              </a:spcAft>
              <a:buSzPts val="3000"/>
              <a:buFont typeface="Roboto"/>
              <a:buNone/>
              <a:defRPr sz="3000" b="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31"/>
        <p:cNvGrpSpPr/>
        <p:nvPr/>
      </p:nvGrpSpPr>
      <p:grpSpPr>
        <a:xfrm>
          <a:off x="0" y="0"/>
          <a:ext cx="0" cy="0"/>
          <a:chOff x="0" y="0"/>
          <a:chExt cx="0" cy="0"/>
        </a:xfrm>
      </p:grpSpPr>
      <p:sp>
        <p:nvSpPr>
          <p:cNvPr id="32" name="Google Shape;32;p6"/>
          <p:cNvSpPr/>
          <p:nvPr/>
        </p:nvSpPr>
        <p:spPr>
          <a:xfrm>
            <a:off x="196350" y="196350"/>
            <a:ext cx="8760600" cy="4768200"/>
          </a:xfrm>
          <a:prstGeom prst="rect">
            <a:avLst/>
          </a:prstGeom>
          <a:solidFill>
            <a:srgbClr val="FFFFFF"/>
          </a:solidFill>
          <a:ln w="762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6"/>
          <p:cNvSpPr txBox="1">
            <a:spLocks noGrp="1"/>
          </p:cNvSpPr>
          <p:nvPr>
            <p:ph type="body" idx="1"/>
          </p:nvPr>
        </p:nvSpPr>
        <p:spPr>
          <a:xfrm>
            <a:off x="869150" y="2312925"/>
            <a:ext cx="3594600" cy="2133300"/>
          </a:xfrm>
          <a:prstGeom prst="rect">
            <a:avLst/>
          </a:prstGeom>
        </p:spPr>
        <p:txBody>
          <a:bodyPr spcFirstLastPara="1" wrap="square" lIns="91425" tIns="91425" rIns="91425" bIns="91425" anchor="t" anchorCtr="0"/>
          <a:lstStyle>
            <a:lvl1pPr marL="457200" lvl="0" indent="-330200">
              <a:spcBef>
                <a:spcPts val="600"/>
              </a:spcBef>
              <a:spcAft>
                <a:spcPts val="0"/>
              </a:spcAft>
              <a:buSzPts val="1600"/>
              <a:buChar char="▪"/>
              <a:defRPr sz="1600"/>
            </a:lvl1pPr>
            <a:lvl2pPr marL="914400" lvl="1" indent="-330200">
              <a:spcBef>
                <a:spcPts val="0"/>
              </a:spcBef>
              <a:spcAft>
                <a:spcPts val="0"/>
              </a:spcAft>
              <a:buSzPts val="1600"/>
              <a:buChar char="□"/>
              <a:defRPr sz="1600"/>
            </a:lvl2pPr>
            <a:lvl3pPr marL="1371600" lvl="2" indent="-330200">
              <a:spcBef>
                <a:spcPts val="0"/>
              </a:spcBef>
              <a:spcAft>
                <a:spcPts val="0"/>
              </a:spcAft>
              <a:buSzPts val="1600"/>
              <a:buChar char="□"/>
              <a:defRPr sz="1600"/>
            </a:lvl3pPr>
            <a:lvl4pPr marL="1828800" lvl="3" indent="-330200">
              <a:spcBef>
                <a:spcPts val="0"/>
              </a:spcBef>
              <a:spcAft>
                <a:spcPts val="0"/>
              </a:spcAft>
              <a:buSzPts val="1600"/>
              <a:buChar char="□"/>
              <a:defRPr sz="1600"/>
            </a:lvl4pPr>
            <a:lvl5pPr marL="2286000" lvl="4" indent="-330200">
              <a:spcBef>
                <a:spcPts val="0"/>
              </a:spcBef>
              <a:spcAft>
                <a:spcPts val="0"/>
              </a:spcAft>
              <a:buSzPts val="1600"/>
              <a:buChar char="○"/>
              <a:defRPr sz="1600"/>
            </a:lvl5pPr>
            <a:lvl6pPr marL="2743200" lvl="5" indent="-330200">
              <a:spcBef>
                <a:spcPts val="0"/>
              </a:spcBef>
              <a:spcAft>
                <a:spcPts val="0"/>
              </a:spcAft>
              <a:buSzPts val="1600"/>
              <a:buChar char="■"/>
              <a:defRPr sz="1600"/>
            </a:lvl6pPr>
            <a:lvl7pPr marL="3200400" lvl="6" indent="-330200">
              <a:spcBef>
                <a:spcPts val="0"/>
              </a:spcBef>
              <a:spcAft>
                <a:spcPts val="0"/>
              </a:spcAft>
              <a:buSzPts val="1600"/>
              <a:buChar char="●"/>
              <a:defRPr sz="1600"/>
            </a:lvl7pPr>
            <a:lvl8pPr marL="3657600" lvl="7" indent="-330200">
              <a:spcBef>
                <a:spcPts val="0"/>
              </a:spcBef>
              <a:spcAft>
                <a:spcPts val="0"/>
              </a:spcAft>
              <a:buSzPts val="1600"/>
              <a:buChar char="○"/>
              <a:defRPr sz="1600"/>
            </a:lvl8pPr>
            <a:lvl9pPr marL="4114800" lvl="8" indent="-330200">
              <a:spcBef>
                <a:spcPts val="0"/>
              </a:spcBef>
              <a:spcAft>
                <a:spcPts val="0"/>
              </a:spcAft>
              <a:buSzPts val="1600"/>
              <a:buChar char="■"/>
              <a:defRPr sz="1600"/>
            </a:lvl9pPr>
          </a:lstStyle>
          <a:p>
            <a:endParaRPr/>
          </a:p>
        </p:txBody>
      </p:sp>
      <p:sp>
        <p:nvSpPr>
          <p:cNvPr id="34" name="Google Shape;34;p6"/>
          <p:cNvSpPr txBox="1">
            <a:spLocks noGrp="1"/>
          </p:cNvSpPr>
          <p:nvPr>
            <p:ph type="body" idx="2"/>
          </p:nvPr>
        </p:nvSpPr>
        <p:spPr>
          <a:xfrm>
            <a:off x="4680228" y="2312925"/>
            <a:ext cx="3594600" cy="2133300"/>
          </a:xfrm>
          <a:prstGeom prst="rect">
            <a:avLst/>
          </a:prstGeom>
        </p:spPr>
        <p:txBody>
          <a:bodyPr spcFirstLastPara="1" wrap="square" lIns="91425" tIns="91425" rIns="91425" bIns="91425" anchor="t" anchorCtr="0"/>
          <a:lstStyle>
            <a:lvl1pPr marL="457200" lvl="0" indent="-330200">
              <a:spcBef>
                <a:spcPts val="600"/>
              </a:spcBef>
              <a:spcAft>
                <a:spcPts val="0"/>
              </a:spcAft>
              <a:buSzPts val="1600"/>
              <a:buChar char="▪"/>
              <a:defRPr sz="1600"/>
            </a:lvl1pPr>
            <a:lvl2pPr marL="914400" lvl="1" indent="-330200">
              <a:spcBef>
                <a:spcPts val="0"/>
              </a:spcBef>
              <a:spcAft>
                <a:spcPts val="0"/>
              </a:spcAft>
              <a:buSzPts val="1600"/>
              <a:buChar char="□"/>
              <a:defRPr sz="1600"/>
            </a:lvl2pPr>
            <a:lvl3pPr marL="1371600" lvl="2" indent="-330200">
              <a:spcBef>
                <a:spcPts val="0"/>
              </a:spcBef>
              <a:spcAft>
                <a:spcPts val="0"/>
              </a:spcAft>
              <a:buSzPts val="1600"/>
              <a:buChar char="□"/>
              <a:defRPr sz="1600"/>
            </a:lvl3pPr>
            <a:lvl4pPr marL="1828800" lvl="3" indent="-330200">
              <a:spcBef>
                <a:spcPts val="0"/>
              </a:spcBef>
              <a:spcAft>
                <a:spcPts val="0"/>
              </a:spcAft>
              <a:buSzPts val="1600"/>
              <a:buChar char="□"/>
              <a:defRPr sz="1600"/>
            </a:lvl4pPr>
            <a:lvl5pPr marL="2286000" lvl="4" indent="-330200">
              <a:spcBef>
                <a:spcPts val="0"/>
              </a:spcBef>
              <a:spcAft>
                <a:spcPts val="0"/>
              </a:spcAft>
              <a:buSzPts val="1600"/>
              <a:buChar char="○"/>
              <a:defRPr sz="1600"/>
            </a:lvl5pPr>
            <a:lvl6pPr marL="2743200" lvl="5" indent="-330200">
              <a:spcBef>
                <a:spcPts val="0"/>
              </a:spcBef>
              <a:spcAft>
                <a:spcPts val="0"/>
              </a:spcAft>
              <a:buSzPts val="1600"/>
              <a:buChar char="■"/>
              <a:defRPr sz="1600"/>
            </a:lvl6pPr>
            <a:lvl7pPr marL="3200400" lvl="6" indent="-330200">
              <a:spcBef>
                <a:spcPts val="0"/>
              </a:spcBef>
              <a:spcAft>
                <a:spcPts val="0"/>
              </a:spcAft>
              <a:buSzPts val="1600"/>
              <a:buChar char="●"/>
              <a:defRPr sz="1600"/>
            </a:lvl7pPr>
            <a:lvl8pPr marL="3657600" lvl="7" indent="-330200">
              <a:spcBef>
                <a:spcPts val="0"/>
              </a:spcBef>
              <a:spcAft>
                <a:spcPts val="0"/>
              </a:spcAft>
              <a:buSzPts val="1600"/>
              <a:buChar char="○"/>
              <a:defRPr sz="1600"/>
            </a:lvl8pPr>
            <a:lvl9pPr marL="4114800" lvl="8" indent="-330200">
              <a:spcBef>
                <a:spcPts val="0"/>
              </a:spcBef>
              <a:spcAft>
                <a:spcPts val="0"/>
              </a:spcAft>
              <a:buSzPts val="1600"/>
              <a:buChar char="■"/>
              <a:defRPr sz="1600"/>
            </a:lvl9pPr>
          </a:lstStyle>
          <a:p>
            <a:endParaRPr/>
          </a:p>
        </p:txBody>
      </p:sp>
      <p:sp>
        <p:nvSpPr>
          <p:cNvPr id="35" name="Google Shape;35;p6"/>
          <p:cNvSpPr txBox="1">
            <a:spLocks noGrp="1"/>
          </p:cNvSpPr>
          <p:nvPr>
            <p:ph type="sldNum" idx="12"/>
          </p:nvPr>
        </p:nvSpPr>
        <p:spPr>
          <a:xfrm>
            <a:off x="8327799" y="27007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36" name="Google Shape;36;p6"/>
          <p:cNvPicPr preferRelativeResize="0"/>
          <p:nvPr/>
        </p:nvPicPr>
        <p:blipFill>
          <a:blip r:embed="rId2">
            <a:alphaModFix/>
          </a:blip>
          <a:stretch>
            <a:fillRect/>
          </a:stretch>
        </p:blipFill>
        <p:spPr>
          <a:xfrm>
            <a:off x="8357975" y="4365575"/>
            <a:ext cx="598976" cy="598976"/>
          </a:xfrm>
          <a:prstGeom prst="rect">
            <a:avLst/>
          </a:prstGeom>
          <a:noFill/>
          <a:ln>
            <a:noFill/>
          </a:ln>
        </p:spPr>
      </p:pic>
      <p:sp>
        <p:nvSpPr>
          <p:cNvPr id="37" name="Google Shape;37;p6"/>
          <p:cNvSpPr txBox="1">
            <a:spLocks noGrp="1"/>
          </p:cNvSpPr>
          <p:nvPr>
            <p:ph type="ctrTitle"/>
          </p:nvPr>
        </p:nvSpPr>
        <p:spPr>
          <a:xfrm>
            <a:off x="940250" y="947800"/>
            <a:ext cx="4950000" cy="1159800"/>
          </a:xfrm>
          <a:prstGeom prst="rect">
            <a:avLst/>
          </a:prstGeom>
        </p:spPr>
        <p:txBody>
          <a:bodyPr spcFirstLastPara="1" wrap="square" lIns="91425" tIns="91425" rIns="91425" bIns="91425" anchor="b" anchorCtr="0"/>
          <a:lstStyle>
            <a:lvl1pPr lvl="0" rtl="0">
              <a:spcBef>
                <a:spcPts val="0"/>
              </a:spcBef>
              <a:spcAft>
                <a:spcPts val="0"/>
              </a:spcAft>
              <a:buSzPts val="3000"/>
              <a:buFont typeface="Roboto"/>
              <a:buNone/>
              <a:defRPr sz="3000" b="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38"/>
        <p:cNvGrpSpPr/>
        <p:nvPr/>
      </p:nvGrpSpPr>
      <p:grpSpPr>
        <a:xfrm>
          <a:off x="0" y="0"/>
          <a:ext cx="0" cy="0"/>
          <a:chOff x="0" y="0"/>
          <a:chExt cx="0" cy="0"/>
        </a:xfrm>
      </p:grpSpPr>
      <p:sp>
        <p:nvSpPr>
          <p:cNvPr id="39" name="Google Shape;39;p7"/>
          <p:cNvSpPr/>
          <p:nvPr/>
        </p:nvSpPr>
        <p:spPr>
          <a:xfrm>
            <a:off x="196350" y="196350"/>
            <a:ext cx="8760600" cy="4768200"/>
          </a:xfrm>
          <a:prstGeom prst="rect">
            <a:avLst/>
          </a:prstGeom>
          <a:solidFill>
            <a:srgbClr val="FFFFFF"/>
          </a:solidFill>
          <a:ln w="762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7"/>
          <p:cNvSpPr txBox="1">
            <a:spLocks noGrp="1"/>
          </p:cNvSpPr>
          <p:nvPr>
            <p:ph type="body" idx="1"/>
          </p:nvPr>
        </p:nvSpPr>
        <p:spPr>
          <a:xfrm>
            <a:off x="869150" y="2312925"/>
            <a:ext cx="2366400" cy="2040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41" name="Google Shape;41;p7"/>
          <p:cNvSpPr txBox="1">
            <a:spLocks noGrp="1"/>
          </p:cNvSpPr>
          <p:nvPr>
            <p:ph type="body" idx="2"/>
          </p:nvPr>
        </p:nvSpPr>
        <p:spPr>
          <a:xfrm>
            <a:off x="3356739" y="2312925"/>
            <a:ext cx="2366400" cy="2040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42" name="Google Shape;42;p7"/>
          <p:cNvSpPr txBox="1">
            <a:spLocks noGrp="1"/>
          </p:cNvSpPr>
          <p:nvPr>
            <p:ph type="body" idx="3"/>
          </p:nvPr>
        </p:nvSpPr>
        <p:spPr>
          <a:xfrm>
            <a:off x="5844329" y="2312925"/>
            <a:ext cx="2366400" cy="2040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43" name="Google Shape;43;p7"/>
          <p:cNvSpPr txBox="1">
            <a:spLocks noGrp="1"/>
          </p:cNvSpPr>
          <p:nvPr>
            <p:ph type="sldNum" idx="12"/>
          </p:nvPr>
        </p:nvSpPr>
        <p:spPr>
          <a:xfrm>
            <a:off x="8346474" y="26072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44" name="Google Shape;44;p7"/>
          <p:cNvPicPr preferRelativeResize="0"/>
          <p:nvPr/>
        </p:nvPicPr>
        <p:blipFill>
          <a:blip r:embed="rId2">
            <a:alphaModFix/>
          </a:blip>
          <a:stretch>
            <a:fillRect/>
          </a:stretch>
        </p:blipFill>
        <p:spPr>
          <a:xfrm>
            <a:off x="8357975" y="4365575"/>
            <a:ext cx="598976" cy="598976"/>
          </a:xfrm>
          <a:prstGeom prst="rect">
            <a:avLst/>
          </a:prstGeom>
          <a:noFill/>
          <a:ln>
            <a:noFill/>
          </a:ln>
        </p:spPr>
      </p:pic>
      <p:sp>
        <p:nvSpPr>
          <p:cNvPr id="45" name="Google Shape;45;p7"/>
          <p:cNvSpPr txBox="1">
            <a:spLocks noGrp="1"/>
          </p:cNvSpPr>
          <p:nvPr>
            <p:ph type="ctrTitle"/>
          </p:nvPr>
        </p:nvSpPr>
        <p:spPr>
          <a:xfrm>
            <a:off x="940250" y="947800"/>
            <a:ext cx="4950000" cy="1159800"/>
          </a:xfrm>
          <a:prstGeom prst="rect">
            <a:avLst/>
          </a:prstGeom>
        </p:spPr>
        <p:txBody>
          <a:bodyPr spcFirstLastPara="1" wrap="square" lIns="91425" tIns="91425" rIns="91425" bIns="91425" anchor="b" anchorCtr="0"/>
          <a:lstStyle>
            <a:lvl1pPr lvl="0" rtl="0">
              <a:spcBef>
                <a:spcPts val="0"/>
              </a:spcBef>
              <a:spcAft>
                <a:spcPts val="0"/>
              </a:spcAft>
              <a:buSzPts val="3000"/>
              <a:buFont typeface="Roboto"/>
              <a:buNone/>
              <a:defRPr sz="3000" b="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6"/>
        <p:cNvGrpSpPr/>
        <p:nvPr/>
      </p:nvGrpSpPr>
      <p:grpSpPr>
        <a:xfrm>
          <a:off x="0" y="0"/>
          <a:ext cx="0" cy="0"/>
          <a:chOff x="0" y="0"/>
          <a:chExt cx="0" cy="0"/>
        </a:xfrm>
      </p:grpSpPr>
      <p:sp>
        <p:nvSpPr>
          <p:cNvPr id="47" name="Google Shape;47;p8"/>
          <p:cNvSpPr/>
          <p:nvPr/>
        </p:nvSpPr>
        <p:spPr>
          <a:xfrm>
            <a:off x="196350" y="196350"/>
            <a:ext cx="8760600" cy="4768200"/>
          </a:xfrm>
          <a:prstGeom prst="rect">
            <a:avLst/>
          </a:prstGeom>
          <a:solidFill>
            <a:srgbClr val="FFFFFF"/>
          </a:solidFill>
          <a:ln w="762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8"/>
          <p:cNvSpPr txBox="1">
            <a:spLocks noGrp="1"/>
          </p:cNvSpPr>
          <p:nvPr>
            <p:ph type="sldNum" idx="12"/>
          </p:nvPr>
        </p:nvSpPr>
        <p:spPr>
          <a:xfrm>
            <a:off x="8346474" y="260728"/>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49" name="Google Shape;49;p8"/>
          <p:cNvPicPr preferRelativeResize="0"/>
          <p:nvPr/>
        </p:nvPicPr>
        <p:blipFill>
          <a:blip r:embed="rId2">
            <a:alphaModFix/>
          </a:blip>
          <a:stretch>
            <a:fillRect/>
          </a:stretch>
        </p:blipFill>
        <p:spPr>
          <a:xfrm>
            <a:off x="8357975" y="4365575"/>
            <a:ext cx="598976" cy="598976"/>
          </a:xfrm>
          <a:prstGeom prst="rect">
            <a:avLst/>
          </a:prstGeom>
          <a:noFill/>
          <a:ln>
            <a:noFill/>
          </a:ln>
        </p:spPr>
      </p:pic>
      <p:sp>
        <p:nvSpPr>
          <p:cNvPr id="50" name="Google Shape;50;p8"/>
          <p:cNvSpPr txBox="1">
            <a:spLocks noGrp="1"/>
          </p:cNvSpPr>
          <p:nvPr>
            <p:ph type="ctrTitle"/>
          </p:nvPr>
        </p:nvSpPr>
        <p:spPr>
          <a:xfrm>
            <a:off x="940250" y="947800"/>
            <a:ext cx="4950000" cy="1159800"/>
          </a:xfrm>
          <a:prstGeom prst="rect">
            <a:avLst/>
          </a:prstGeom>
        </p:spPr>
        <p:txBody>
          <a:bodyPr spcFirstLastPara="1" wrap="square" lIns="91425" tIns="91425" rIns="91425" bIns="91425" anchor="b" anchorCtr="0"/>
          <a:lstStyle>
            <a:lvl1pPr lvl="0" rtl="0">
              <a:spcBef>
                <a:spcPts val="0"/>
              </a:spcBef>
              <a:spcAft>
                <a:spcPts val="0"/>
              </a:spcAft>
              <a:buSzPts val="3000"/>
              <a:buFont typeface="Roboto"/>
              <a:buNone/>
              <a:defRPr sz="3000" b="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1"/>
        <p:cNvGrpSpPr/>
        <p:nvPr/>
      </p:nvGrpSpPr>
      <p:grpSpPr>
        <a:xfrm>
          <a:off x="0" y="0"/>
          <a:ext cx="0" cy="0"/>
          <a:chOff x="0" y="0"/>
          <a:chExt cx="0" cy="0"/>
        </a:xfrm>
      </p:grpSpPr>
      <p:sp>
        <p:nvSpPr>
          <p:cNvPr id="52" name="Google Shape;52;p9"/>
          <p:cNvSpPr/>
          <p:nvPr/>
        </p:nvSpPr>
        <p:spPr>
          <a:xfrm>
            <a:off x="196350" y="196350"/>
            <a:ext cx="8760600" cy="4768200"/>
          </a:xfrm>
          <a:prstGeom prst="rect">
            <a:avLst/>
          </a:prstGeom>
          <a:solidFill>
            <a:srgbClr val="FFFFFF"/>
          </a:solidFill>
          <a:ln w="762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9"/>
          <p:cNvSpPr txBox="1">
            <a:spLocks noGrp="1"/>
          </p:cNvSpPr>
          <p:nvPr>
            <p:ph type="body" idx="1"/>
          </p:nvPr>
        </p:nvSpPr>
        <p:spPr>
          <a:xfrm>
            <a:off x="840425" y="3949100"/>
            <a:ext cx="7463100" cy="519600"/>
          </a:xfrm>
          <a:prstGeom prst="rect">
            <a:avLst/>
          </a:prstGeom>
        </p:spPr>
        <p:txBody>
          <a:bodyPr spcFirstLastPara="1" wrap="square" lIns="91425" tIns="91425" rIns="91425" bIns="91425" anchor="t" anchorCtr="0"/>
          <a:lstStyle>
            <a:lvl1pPr marL="457200" lvl="0" indent="-228600">
              <a:spcBef>
                <a:spcPts val="360"/>
              </a:spcBef>
              <a:spcAft>
                <a:spcPts val="0"/>
              </a:spcAft>
              <a:buSzPts val="1800"/>
              <a:buFont typeface="Roboto"/>
              <a:buNone/>
              <a:defRPr sz="1800">
                <a:latin typeface="Roboto"/>
                <a:ea typeface="Roboto"/>
                <a:cs typeface="Roboto"/>
                <a:sym typeface="Roboto"/>
              </a:defRPr>
            </a:lvl1pPr>
          </a:lstStyle>
          <a:p>
            <a:endParaRPr/>
          </a:p>
        </p:txBody>
      </p:sp>
      <p:sp>
        <p:nvSpPr>
          <p:cNvPr id="54" name="Google Shape;54;p9"/>
          <p:cNvSpPr txBox="1">
            <a:spLocks noGrp="1"/>
          </p:cNvSpPr>
          <p:nvPr>
            <p:ph type="sldNum" idx="12"/>
          </p:nvPr>
        </p:nvSpPr>
        <p:spPr>
          <a:xfrm>
            <a:off x="8346474" y="270053"/>
            <a:ext cx="548700" cy="393600"/>
          </a:xfrm>
          <a:prstGeom prst="rect">
            <a:avLst/>
          </a:prstGeom>
        </p:spPr>
        <p:txBody>
          <a:bodyPr spcFirstLastPara="1" wrap="square" lIns="91425" tIns="91425" rIns="91425" bIns="91425" anchor="ctr" anchorCtr="0">
            <a:noAutofit/>
          </a:bodyPr>
          <a:lstStyle>
            <a:lvl1pPr lvl="0">
              <a:buNone/>
              <a:defRPr>
                <a:latin typeface="Work Sans"/>
                <a:ea typeface="Work Sans"/>
                <a:cs typeface="Work Sans"/>
                <a:sym typeface="Work Sans"/>
              </a:defRPr>
            </a:lvl1pPr>
            <a:lvl2pPr lvl="1">
              <a:buNone/>
              <a:defRPr>
                <a:latin typeface="Work Sans"/>
                <a:ea typeface="Work Sans"/>
                <a:cs typeface="Work Sans"/>
                <a:sym typeface="Work Sans"/>
              </a:defRPr>
            </a:lvl2pPr>
            <a:lvl3pPr lvl="2">
              <a:buNone/>
              <a:defRPr>
                <a:latin typeface="Work Sans"/>
                <a:ea typeface="Work Sans"/>
                <a:cs typeface="Work Sans"/>
                <a:sym typeface="Work Sans"/>
              </a:defRPr>
            </a:lvl3pPr>
            <a:lvl4pPr lvl="3">
              <a:buNone/>
              <a:defRPr>
                <a:latin typeface="Work Sans"/>
                <a:ea typeface="Work Sans"/>
                <a:cs typeface="Work Sans"/>
                <a:sym typeface="Work Sans"/>
              </a:defRPr>
            </a:lvl4pPr>
            <a:lvl5pPr lvl="4">
              <a:buNone/>
              <a:defRPr>
                <a:latin typeface="Work Sans"/>
                <a:ea typeface="Work Sans"/>
                <a:cs typeface="Work Sans"/>
                <a:sym typeface="Work Sans"/>
              </a:defRPr>
            </a:lvl5pPr>
            <a:lvl6pPr lvl="5">
              <a:buNone/>
              <a:defRPr>
                <a:latin typeface="Work Sans"/>
                <a:ea typeface="Work Sans"/>
                <a:cs typeface="Work Sans"/>
                <a:sym typeface="Work Sans"/>
              </a:defRPr>
            </a:lvl6pPr>
            <a:lvl7pPr lvl="6">
              <a:buNone/>
              <a:defRPr>
                <a:latin typeface="Work Sans"/>
                <a:ea typeface="Work Sans"/>
                <a:cs typeface="Work Sans"/>
                <a:sym typeface="Work Sans"/>
              </a:defRPr>
            </a:lvl7pPr>
            <a:lvl8pPr lvl="7">
              <a:buNone/>
              <a:defRPr>
                <a:latin typeface="Work Sans"/>
                <a:ea typeface="Work Sans"/>
                <a:cs typeface="Work Sans"/>
                <a:sym typeface="Work Sans"/>
              </a:defRPr>
            </a:lvl8pPr>
            <a:lvl9pPr lvl="8">
              <a:buNone/>
              <a:defRPr>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
              <a:t>‹#›</a:t>
            </a:fld>
            <a:endParaRPr/>
          </a:p>
        </p:txBody>
      </p:sp>
      <p:pic>
        <p:nvPicPr>
          <p:cNvPr id="55" name="Google Shape;55;p9"/>
          <p:cNvPicPr preferRelativeResize="0"/>
          <p:nvPr/>
        </p:nvPicPr>
        <p:blipFill>
          <a:blip r:embed="rId2">
            <a:alphaModFix/>
          </a:blip>
          <a:stretch>
            <a:fillRect/>
          </a:stretch>
        </p:blipFill>
        <p:spPr>
          <a:xfrm>
            <a:off x="8357975" y="4365575"/>
            <a:ext cx="598976" cy="59897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10"/>
          <p:cNvSpPr/>
          <p:nvPr/>
        </p:nvSpPr>
        <p:spPr>
          <a:xfrm>
            <a:off x="196350" y="196350"/>
            <a:ext cx="8760600" cy="4768200"/>
          </a:xfrm>
          <a:prstGeom prst="rect">
            <a:avLst/>
          </a:prstGeom>
          <a:solidFill>
            <a:srgbClr val="FFFFFF"/>
          </a:solidFill>
          <a:ln w="762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10"/>
          <p:cNvSpPr txBox="1">
            <a:spLocks noGrp="1"/>
          </p:cNvSpPr>
          <p:nvPr>
            <p:ph type="sldNum" idx="12"/>
          </p:nvPr>
        </p:nvSpPr>
        <p:spPr>
          <a:xfrm>
            <a:off x="8346474" y="260703"/>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59" name="Google Shape;59;p10"/>
          <p:cNvPicPr preferRelativeResize="0"/>
          <p:nvPr/>
        </p:nvPicPr>
        <p:blipFill>
          <a:blip r:embed="rId2">
            <a:alphaModFix/>
          </a:blip>
          <a:stretch>
            <a:fillRect/>
          </a:stretch>
        </p:blipFill>
        <p:spPr>
          <a:xfrm>
            <a:off x="8357975" y="4365575"/>
            <a:ext cx="598976" cy="59897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69150" y="847600"/>
            <a:ext cx="5092200" cy="1360200"/>
          </a:xfrm>
          <a:prstGeom prst="rect">
            <a:avLst/>
          </a:prstGeom>
          <a:noFill/>
          <a:ln>
            <a:noFill/>
          </a:ln>
        </p:spPr>
        <p:txBody>
          <a:bodyPr spcFirstLastPara="1" wrap="square" lIns="91425" tIns="91425" rIns="91425" bIns="91425" anchor="b" anchorCtr="0"/>
          <a:lstStyle>
            <a:lvl1pPr lvl="0" rt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1pPr>
            <a:lvl2pPr lvl="1" rtl="0">
              <a:spcBef>
                <a:spcPts val="0"/>
              </a:spcBef>
              <a:spcAft>
                <a:spcPts val="0"/>
              </a:spcAft>
              <a:buClr>
                <a:schemeClr val="dk1"/>
              </a:buClr>
              <a:buSzPts val="4000"/>
              <a:buFont typeface="Work Sans"/>
              <a:buNone/>
              <a:defRPr sz="4000" b="1">
                <a:solidFill>
                  <a:schemeClr val="dk1"/>
                </a:solidFill>
                <a:latin typeface="Work Sans"/>
                <a:ea typeface="Work Sans"/>
                <a:cs typeface="Work Sans"/>
                <a:sym typeface="Work Sans"/>
              </a:defRPr>
            </a:lvl2pPr>
            <a:lvl3pPr lvl="2" rtl="0">
              <a:spcBef>
                <a:spcPts val="0"/>
              </a:spcBef>
              <a:spcAft>
                <a:spcPts val="0"/>
              </a:spcAft>
              <a:buClr>
                <a:schemeClr val="dk1"/>
              </a:buClr>
              <a:buSzPts val="4000"/>
              <a:buFont typeface="Work Sans"/>
              <a:buNone/>
              <a:defRPr sz="4000" b="1">
                <a:solidFill>
                  <a:schemeClr val="dk1"/>
                </a:solidFill>
                <a:latin typeface="Work Sans"/>
                <a:ea typeface="Work Sans"/>
                <a:cs typeface="Work Sans"/>
                <a:sym typeface="Work Sans"/>
              </a:defRPr>
            </a:lvl3pPr>
            <a:lvl4pPr lvl="3" rtl="0">
              <a:spcBef>
                <a:spcPts val="0"/>
              </a:spcBef>
              <a:spcAft>
                <a:spcPts val="0"/>
              </a:spcAft>
              <a:buClr>
                <a:schemeClr val="dk1"/>
              </a:buClr>
              <a:buSzPts val="4000"/>
              <a:buFont typeface="Work Sans"/>
              <a:buNone/>
              <a:defRPr sz="4000" b="1">
                <a:solidFill>
                  <a:schemeClr val="dk1"/>
                </a:solidFill>
                <a:latin typeface="Work Sans"/>
                <a:ea typeface="Work Sans"/>
                <a:cs typeface="Work Sans"/>
                <a:sym typeface="Work Sans"/>
              </a:defRPr>
            </a:lvl4pPr>
            <a:lvl5pPr lvl="4" rtl="0">
              <a:spcBef>
                <a:spcPts val="0"/>
              </a:spcBef>
              <a:spcAft>
                <a:spcPts val="0"/>
              </a:spcAft>
              <a:buClr>
                <a:schemeClr val="dk1"/>
              </a:buClr>
              <a:buSzPts val="4000"/>
              <a:buFont typeface="Work Sans"/>
              <a:buNone/>
              <a:defRPr sz="4000" b="1">
                <a:solidFill>
                  <a:schemeClr val="dk1"/>
                </a:solidFill>
                <a:latin typeface="Work Sans"/>
                <a:ea typeface="Work Sans"/>
                <a:cs typeface="Work Sans"/>
                <a:sym typeface="Work Sans"/>
              </a:defRPr>
            </a:lvl5pPr>
            <a:lvl6pPr lvl="5" rtl="0">
              <a:spcBef>
                <a:spcPts val="0"/>
              </a:spcBef>
              <a:spcAft>
                <a:spcPts val="0"/>
              </a:spcAft>
              <a:buClr>
                <a:schemeClr val="dk1"/>
              </a:buClr>
              <a:buSzPts val="4000"/>
              <a:buFont typeface="Work Sans"/>
              <a:buNone/>
              <a:defRPr sz="4000" b="1">
                <a:solidFill>
                  <a:schemeClr val="dk1"/>
                </a:solidFill>
                <a:latin typeface="Work Sans"/>
                <a:ea typeface="Work Sans"/>
                <a:cs typeface="Work Sans"/>
                <a:sym typeface="Work Sans"/>
              </a:defRPr>
            </a:lvl6pPr>
            <a:lvl7pPr lvl="6" rtl="0">
              <a:spcBef>
                <a:spcPts val="0"/>
              </a:spcBef>
              <a:spcAft>
                <a:spcPts val="0"/>
              </a:spcAft>
              <a:buClr>
                <a:schemeClr val="dk1"/>
              </a:buClr>
              <a:buSzPts val="4000"/>
              <a:buFont typeface="Work Sans"/>
              <a:buNone/>
              <a:defRPr sz="4000" b="1">
                <a:solidFill>
                  <a:schemeClr val="dk1"/>
                </a:solidFill>
                <a:latin typeface="Work Sans"/>
                <a:ea typeface="Work Sans"/>
                <a:cs typeface="Work Sans"/>
                <a:sym typeface="Work Sans"/>
              </a:defRPr>
            </a:lvl7pPr>
            <a:lvl8pPr lvl="7" rtl="0">
              <a:spcBef>
                <a:spcPts val="0"/>
              </a:spcBef>
              <a:spcAft>
                <a:spcPts val="0"/>
              </a:spcAft>
              <a:buClr>
                <a:schemeClr val="dk1"/>
              </a:buClr>
              <a:buSzPts val="4000"/>
              <a:buFont typeface="Work Sans"/>
              <a:buNone/>
              <a:defRPr sz="4000" b="1">
                <a:solidFill>
                  <a:schemeClr val="dk1"/>
                </a:solidFill>
                <a:latin typeface="Work Sans"/>
                <a:ea typeface="Work Sans"/>
                <a:cs typeface="Work Sans"/>
                <a:sym typeface="Work Sans"/>
              </a:defRPr>
            </a:lvl8pPr>
            <a:lvl9pPr lvl="8" rtl="0">
              <a:spcBef>
                <a:spcPts val="0"/>
              </a:spcBef>
              <a:spcAft>
                <a:spcPts val="0"/>
              </a:spcAft>
              <a:buClr>
                <a:schemeClr val="dk1"/>
              </a:buClr>
              <a:buSzPts val="4000"/>
              <a:buFont typeface="Work Sans"/>
              <a:buNone/>
              <a:defRPr sz="4000" b="1">
                <a:solidFill>
                  <a:schemeClr val="dk1"/>
                </a:solidFill>
                <a:latin typeface="Work Sans"/>
                <a:ea typeface="Work Sans"/>
                <a:cs typeface="Work Sans"/>
                <a:sym typeface="Work Sans"/>
              </a:defRPr>
            </a:lvl9pPr>
          </a:lstStyle>
          <a:p>
            <a:endParaRPr/>
          </a:p>
        </p:txBody>
      </p:sp>
      <p:sp>
        <p:nvSpPr>
          <p:cNvPr id="7" name="Google Shape;7;p1"/>
          <p:cNvSpPr txBox="1">
            <a:spLocks noGrp="1"/>
          </p:cNvSpPr>
          <p:nvPr>
            <p:ph type="body" idx="1"/>
          </p:nvPr>
        </p:nvSpPr>
        <p:spPr>
          <a:xfrm>
            <a:off x="869150" y="2312925"/>
            <a:ext cx="7405800" cy="2004000"/>
          </a:xfrm>
          <a:prstGeom prst="rect">
            <a:avLst/>
          </a:prstGeom>
          <a:noFill/>
          <a:ln>
            <a:noFill/>
          </a:ln>
        </p:spPr>
        <p:txBody>
          <a:bodyPr spcFirstLastPara="1" wrap="square" lIns="91425" tIns="91425" rIns="91425" bIns="91425" anchor="t" anchorCtr="0"/>
          <a:lstStyle>
            <a:lvl1pPr marL="457200" lvl="0" indent="-355600">
              <a:spcBef>
                <a:spcPts val="60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1pPr>
            <a:lvl2pPr marL="914400" lvl="1" indent="-3556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2pPr>
            <a:lvl3pPr marL="1371600" lvl="2" indent="-3556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3pPr>
            <a:lvl4pPr marL="1828800" lvl="3" indent="-3556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4pPr>
            <a:lvl5pPr marL="2286000" lvl="4" indent="-3556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5pPr>
            <a:lvl6pPr marL="2743200" lvl="5" indent="-3556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6pPr>
            <a:lvl7pPr marL="3200400" lvl="6" indent="-3556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7pPr>
            <a:lvl8pPr marL="3657600" lvl="7" indent="-3556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8pPr>
            <a:lvl9pPr marL="4114800" lvl="8" indent="-3556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9pPr>
          </a:lstStyle>
          <a:p>
            <a:endParaRPr/>
          </a:p>
        </p:txBody>
      </p:sp>
      <p:sp>
        <p:nvSpPr>
          <p:cNvPr id="8" name="Google Shape;8;p1"/>
          <p:cNvSpPr txBox="1">
            <a:spLocks noGrp="1"/>
          </p:cNvSpPr>
          <p:nvPr>
            <p:ph type="sldNum" idx="12"/>
          </p:nvPr>
        </p:nvSpPr>
        <p:spPr>
          <a:xfrm>
            <a:off x="8159499" y="4393278"/>
            <a:ext cx="548700" cy="393600"/>
          </a:xfrm>
          <a:prstGeom prst="rect">
            <a:avLst/>
          </a:prstGeom>
          <a:noFill/>
          <a:ln>
            <a:noFill/>
          </a:ln>
        </p:spPr>
        <p:txBody>
          <a:bodyPr spcFirstLastPara="1" wrap="square" lIns="91425" tIns="91425" rIns="91425" bIns="91425" anchor="ctr" anchorCtr="0">
            <a:noAutofit/>
          </a:bodyPr>
          <a:lstStyle>
            <a:lvl1pPr lvl="0" algn="r">
              <a:buNone/>
              <a:defRPr sz="1300" b="1">
                <a:solidFill>
                  <a:schemeClr val="dk1"/>
                </a:solidFill>
                <a:latin typeface="Work Sans"/>
                <a:ea typeface="Work Sans"/>
                <a:cs typeface="Work Sans"/>
                <a:sym typeface="Work Sans"/>
              </a:defRPr>
            </a:lvl1pPr>
            <a:lvl2pPr lvl="1" algn="r">
              <a:buNone/>
              <a:defRPr sz="1300" b="1">
                <a:solidFill>
                  <a:schemeClr val="dk1"/>
                </a:solidFill>
                <a:latin typeface="Work Sans"/>
                <a:ea typeface="Work Sans"/>
                <a:cs typeface="Work Sans"/>
                <a:sym typeface="Work Sans"/>
              </a:defRPr>
            </a:lvl2pPr>
            <a:lvl3pPr lvl="2" algn="r">
              <a:buNone/>
              <a:defRPr sz="1300" b="1">
                <a:solidFill>
                  <a:schemeClr val="dk1"/>
                </a:solidFill>
                <a:latin typeface="Work Sans"/>
                <a:ea typeface="Work Sans"/>
                <a:cs typeface="Work Sans"/>
                <a:sym typeface="Work Sans"/>
              </a:defRPr>
            </a:lvl3pPr>
            <a:lvl4pPr lvl="3" algn="r">
              <a:buNone/>
              <a:defRPr sz="1300" b="1">
                <a:solidFill>
                  <a:schemeClr val="dk1"/>
                </a:solidFill>
                <a:latin typeface="Work Sans"/>
                <a:ea typeface="Work Sans"/>
                <a:cs typeface="Work Sans"/>
                <a:sym typeface="Work Sans"/>
              </a:defRPr>
            </a:lvl4pPr>
            <a:lvl5pPr lvl="4" algn="r">
              <a:buNone/>
              <a:defRPr sz="1300" b="1">
                <a:solidFill>
                  <a:schemeClr val="dk1"/>
                </a:solidFill>
                <a:latin typeface="Work Sans"/>
                <a:ea typeface="Work Sans"/>
                <a:cs typeface="Work Sans"/>
                <a:sym typeface="Work Sans"/>
              </a:defRPr>
            </a:lvl5pPr>
            <a:lvl6pPr lvl="5" algn="r">
              <a:buNone/>
              <a:defRPr sz="1300" b="1">
                <a:solidFill>
                  <a:schemeClr val="dk1"/>
                </a:solidFill>
                <a:latin typeface="Work Sans"/>
                <a:ea typeface="Work Sans"/>
                <a:cs typeface="Work Sans"/>
                <a:sym typeface="Work Sans"/>
              </a:defRPr>
            </a:lvl6pPr>
            <a:lvl7pPr lvl="6" algn="r">
              <a:buNone/>
              <a:defRPr sz="1300" b="1">
                <a:solidFill>
                  <a:schemeClr val="dk1"/>
                </a:solidFill>
                <a:latin typeface="Work Sans"/>
                <a:ea typeface="Work Sans"/>
                <a:cs typeface="Work Sans"/>
                <a:sym typeface="Work Sans"/>
              </a:defRPr>
            </a:lvl7pPr>
            <a:lvl8pPr lvl="7" algn="r">
              <a:buNone/>
              <a:defRPr sz="1300" b="1">
                <a:solidFill>
                  <a:schemeClr val="dk1"/>
                </a:solidFill>
                <a:latin typeface="Work Sans"/>
                <a:ea typeface="Work Sans"/>
                <a:cs typeface="Work Sans"/>
                <a:sym typeface="Work Sans"/>
              </a:defRPr>
            </a:lvl8pPr>
            <a:lvl9pPr lvl="8" algn="r">
              <a:buNone/>
              <a:defRPr sz="1300" b="1">
                <a:solidFill>
                  <a:schemeClr val="dk1"/>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18.jpg"/><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jpg"/><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25.jp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31.jpg"/></Relationships>
</file>

<file path=ppt/slides/_rels/slide1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34.jp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44.jp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2"/>
          <p:cNvSpPr txBox="1">
            <a:spLocks noGrp="1"/>
          </p:cNvSpPr>
          <p:nvPr>
            <p:ph type="ctrTitle"/>
          </p:nvPr>
        </p:nvSpPr>
        <p:spPr>
          <a:xfrm>
            <a:off x="2221200" y="1905450"/>
            <a:ext cx="4701600" cy="133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solidFill>
                  <a:srgbClr val="3C78D8"/>
                </a:solidFill>
              </a:rPr>
              <a:t>Part two: The First World War: stalemate</a:t>
            </a:r>
            <a:endParaRPr/>
          </a:p>
        </p:txBody>
      </p:sp>
      <p:pic>
        <p:nvPicPr>
          <p:cNvPr id="69" name="Google Shape;69;p12"/>
          <p:cNvPicPr preferRelativeResize="0"/>
          <p:nvPr/>
        </p:nvPicPr>
        <p:blipFill>
          <a:blip r:embed="rId3">
            <a:alphaModFix/>
          </a:blip>
          <a:stretch>
            <a:fillRect/>
          </a:stretch>
        </p:blipFill>
        <p:spPr>
          <a:xfrm>
            <a:off x="2755737" y="324025"/>
            <a:ext cx="3632518" cy="891926"/>
          </a:xfrm>
          <a:prstGeom prst="rect">
            <a:avLst/>
          </a:prstGeom>
          <a:noFill/>
          <a:ln>
            <a:noFill/>
          </a:ln>
        </p:spPr>
      </p:pic>
      <p:sp>
        <p:nvSpPr>
          <p:cNvPr id="70" name="Google Shape;70;p12"/>
          <p:cNvSpPr txBox="1"/>
          <p:nvPr/>
        </p:nvSpPr>
        <p:spPr>
          <a:xfrm>
            <a:off x="245475" y="3408225"/>
            <a:ext cx="5132700" cy="105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Roboto"/>
                <a:ea typeface="Roboto"/>
                <a:cs typeface="Roboto"/>
                <a:sym typeface="Roboto"/>
              </a:rPr>
              <a:t>Paper 1: Understanding the Modern World</a:t>
            </a:r>
            <a:endParaRPr sz="1500">
              <a:latin typeface="Roboto"/>
              <a:ea typeface="Roboto"/>
              <a:cs typeface="Roboto"/>
              <a:sym typeface="Roboto"/>
            </a:endParaRPr>
          </a:p>
          <a:p>
            <a:pPr marL="0" lvl="0" indent="0" algn="l" rtl="0">
              <a:spcBef>
                <a:spcPts val="0"/>
              </a:spcBef>
              <a:spcAft>
                <a:spcPts val="0"/>
              </a:spcAft>
              <a:buNone/>
            </a:pPr>
            <a:r>
              <a:rPr lang="en" sz="1500">
                <a:latin typeface="Roboto"/>
                <a:ea typeface="Roboto"/>
                <a:cs typeface="Roboto"/>
                <a:sym typeface="Roboto"/>
              </a:rPr>
              <a:t>Section B: Wider world depth studies</a:t>
            </a:r>
            <a:endParaRPr sz="1500">
              <a:latin typeface="Roboto"/>
              <a:ea typeface="Roboto"/>
              <a:cs typeface="Roboto"/>
              <a:sym typeface="Roboto"/>
            </a:endParaRPr>
          </a:p>
          <a:p>
            <a:pPr marL="0" lvl="0" indent="0" algn="l" rtl="0">
              <a:spcBef>
                <a:spcPts val="0"/>
              </a:spcBef>
              <a:spcAft>
                <a:spcPts val="0"/>
              </a:spcAft>
              <a:buNone/>
            </a:pPr>
            <a:r>
              <a:rPr lang="en" sz="1500" b="1" u="sng">
                <a:solidFill>
                  <a:srgbClr val="3C78D8"/>
                </a:solidFill>
                <a:latin typeface="Roboto"/>
                <a:ea typeface="Roboto"/>
                <a:cs typeface="Roboto"/>
                <a:sym typeface="Roboto"/>
              </a:rPr>
              <a:t>BA Conflict and tension: the First World War, 1894–1918</a:t>
            </a:r>
            <a:endParaRPr sz="1500" b="1">
              <a:solidFill>
                <a:srgbClr val="3C78D8"/>
              </a:solidFill>
              <a:latin typeface="Roboto"/>
              <a:ea typeface="Roboto"/>
              <a:cs typeface="Roboto"/>
              <a:sym typeface="Roboto"/>
            </a:endParaRPr>
          </a:p>
          <a:p>
            <a:pPr marL="0" lvl="0" indent="0" algn="l" rtl="0">
              <a:spcBef>
                <a:spcPts val="0"/>
              </a:spcBef>
              <a:spcAft>
                <a:spcPts val="0"/>
              </a:spcAft>
              <a:buNone/>
            </a:pPr>
            <a:endParaRPr sz="1500" b="1">
              <a:solidFill>
                <a:srgbClr val="980000"/>
              </a:solidFill>
              <a:latin typeface="Roboto"/>
              <a:ea typeface="Roboto"/>
              <a:cs typeface="Roboto"/>
              <a:sym typeface="Roboto"/>
            </a:endParaRPr>
          </a:p>
        </p:txBody>
      </p:sp>
    </p:spTree>
  </p:cSld>
  <p:clrMapOvr>
    <a:masterClrMapping/>
  </p:clrMapOvr>
  <mc:AlternateContent xmlns:mc="http://schemas.openxmlformats.org/markup-compatibility/2006">
    <mc:Choice xmlns:p14="http://schemas.microsoft.com/office/powerpoint/2010/main" Requires="p14">
      <p:transition p14:dur="250" advTm="10000">
        <p:fade thruBlk="1"/>
      </p:transition>
    </mc:Choice>
    <mc:Fallback>
      <p:transition advTm="10000">
        <p:fade thruBlk="1"/>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grpSp>
        <p:nvGrpSpPr>
          <p:cNvPr id="199" name="Google Shape;199;p21"/>
          <p:cNvGrpSpPr/>
          <p:nvPr/>
        </p:nvGrpSpPr>
        <p:grpSpPr>
          <a:xfrm>
            <a:off x="323074" y="443963"/>
            <a:ext cx="837539" cy="601477"/>
            <a:chOff x="1926350" y="995225"/>
            <a:chExt cx="428650" cy="356600"/>
          </a:xfrm>
        </p:grpSpPr>
        <p:sp>
          <p:nvSpPr>
            <p:cNvPr id="200" name="Google Shape;200;p21"/>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1"/>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1"/>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1"/>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4" name="Google Shape;204;p21"/>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10</a:t>
            </a:fld>
            <a:endParaRPr sz="1300" b="1">
              <a:solidFill>
                <a:srgbClr val="000000"/>
              </a:solidFill>
              <a:latin typeface="Work Sans"/>
              <a:ea typeface="Work Sans"/>
              <a:cs typeface="Work Sans"/>
              <a:sym typeface="Work Sans"/>
            </a:endParaRPr>
          </a:p>
        </p:txBody>
      </p:sp>
      <p:sp>
        <p:nvSpPr>
          <p:cNvPr id="205" name="Google Shape;205;p21"/>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The Western Front: military tactics and technology, including trench warfare</a:t>
            </a:r>
            <a:endParaRPr sz="2000" b="1">
              <a:latin typeface="Roboto"/>
              <a:ea typeface="Roboto"/>
              <a:cs typeface="Roboto"/>
              <a:sym typeface="Roboto"/>
            </a:endParaRPr>
          </a:p>
        </p:txBody>
      </p:sp>
      <p:sp>
        <p:nvSpPr>
          <p:cNvPr id="206" name="Google Shape;206;p21"/>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1"/>
          <p:cNvSpPr txBox="1"/>
          <p:nvPr/>
        </p:nvSpPr>
        <p:spPr>
          <a:xfrm>
            <a:off x="445450" y="1098650"/>
            <a:ext cx="5568000" cy="1324800"/>
          </a:xfrm>
          <a:prstGeom prst="rect">
            <a:avLst/>
          </a:prstGeom>
          <a:solidFill>
            <a:srgbClr val="FFFFFF"/>
          </a:solid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Roboto"/>
                <a:ea typeface="Roboto"/>
                <a:cs typeface="Roboto"/>
                <a:sym typeface="Roboto"/>
              </a:rPr>
              <a:t>The </a:t>
            </a:r>
            <a:r>
              <a:rPr lang="en" sz="1500" b="1">
                <a:latin typeface="Roboto"/>
                <a:ea typeface="Roboto"/>
                <a:cs typeface="Roboto"/>
                <a:sym typeface="Roboto"/>
              </a:rPr>
              <a:t>Industrial Revolution</a:t>
            </a:r>
            <a:r>
              <a:rPr lang="en" sz="1500">
                <a:latin typeface="Roboto"/>
                <a:ea typeface="Roboto"/>
                <a:cs typeface="Roboto"/>
                <a:sym typeface="Roboto"/>
              </a:rPr>
              <a:t> and mass production systems paved the way for new military technology and tactics. Some of the most important tactics and technologies included trench warfare, poison gas, grenades, heavy artillery, and new weapons such as tanks and submarines.</a:t>
            </a:r>
            <a:endParaRPr sz="1500">
              <a:latin typeface="Roboto"/>
              <a:ea typeface="Roboto"/>
              <a:cs typeface="Roboto"/>
              <a:sym typeface="Roboto"/>
            </a:endParaRPr>
          </a:p>
        </p:txBody>
      </p:sp>
      <p:sp>
        <p:nvSpPr>
          <p:cNvPr id="208" name="Google Shape;208;p21"/>
          <p:cNvSpPr txBox="1"/>
          <p:nvPr/>
        </p:nvSpPr>
        <p:spPr>
          <a:xfrm>
            <a:off x="445450" y="3232650"/>
            <a:ext cx="5568000" cy="15453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Roboto"/>
                <a:ea typeface="Roboto"/>
                <a:cs typeface="Roboto"/>
                <a:sym typeface="Roboto"/>
              </a:rPr>
              <a:t>Trench warfare</a:t>
            </a:r>
            <a:r>
              <a:rPr lang="en" sz="1500">
                <a:latin typeface="Roboto"/>
                <a:ea typeface="Roboto"/>
                <a:cs typeface="Roboto"/>
                <a:sym typeface="Roboto"/>
              </a:rPr>
              <a:t> is a kind of land warfare where troops protect themselves from offensive firearm and artillery attacks through building huge trenches, underground, and dugout systems. It became standard military practice by the beginning of the First World War. Soldiers would rotate in three positions: at the front line, in the support trenches, and at rest.</a:t>
            </a:r>
            <a:endParaRPr sz="1500">
              <a:latin typeface="Roboto"/>
              <a:ea typeface="Roboto"/>
              <a:cs typeface="Roboto"/>
              <a:sym typeface="Roboto"/>
            </a:endParaRPr>
          </a:p>
        </p:txBody>
      </p:sp>
      <p:pic>
        <p:nvPicPr>
          <p:cNvPr id="209" name="Google Shape;209;p21"/>
          <p:cNvPicPr preferRelativeResize="0"/>
          <p:nvPr/>
        </p:nvPicPr>
        <p:blipFill>
          <a:blip r:embed="rId3">
            <a:alphaModFix/>
          </a:blip>
          <a:stretch>
            <a:fillRect/>
          </a:stretch>
        </p:blipFill>
        <p:spPr>
          <a:xfrm>
            <a:off x="6236150" y="1100275"/>
            <a:ext cx="2519378" cy="2951950"/>
          </a:xfrm>
          <a:prstGeom prst="rect">
            <a:avLst/>
          </a:prstGeom>
          <a:noFill/>
          <a:ln w="19050" cap="flat" cmpd="sng">
            <a:solidFill>
              <a:srgbClr val="0000FF"/>
            </a:solidFill>
            <a:prstDash val="solid"/>
            <a:round/>
            <a:headEnd type="none" w="sm" len="sm"/>
            <a:tailEnd type="none" w="sm" len="sm"/>
          </a:ln>
        </p:spPr>
      </p:pic>
      <p:sp>
        <p:nvSpPr>
          <p:cNvPr id="210" name="Google Shape;210;p21"/>
          <p:cNvSpPr txBox="1"/>
          <p:nvPr/>
        </p:nvSpPr>
        <p:spPr>
          <a:xfrm>
            <a:off x="6197738" y="4052225"/>
            <a:ext cx="2596200" cy="582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French soldiers with a bomb-throwing crossbow in a trench</a:t>
            </a:r>
            <a:endParaRPr sz="1000" b="1" i="1">
              <a:solidFill>
                <a:srgbClr val="FFFFFF"/>
              </a:solidFill>
              <a:highlight>
                <a:srgbClr val="0000FF"/>
              </a:highlight>
              <a:latin typeface="Roboto"/>
              <a:ea typeface="Roboto"/>
              <a:cs typeface="Roboto"/>
              <a:sym typeface="Roboto"/>
            </a:endParaRPr>
          </a:p>
        </p:txBody>
      </p:sp>
      <p:pic>
        <p:nvPicPr>
          <p:cNvPr id="211" name="Google Shape;211;p21"/>
          <p:cNvPicPr preferRelativeResize="0"/>
          <p:nvPr/>
        </p:nvPicPr>
        <p:blipFill>
          <a:blip r:embed="rId4">
            <a:alphaModFix/>
          </a:blip>
          <a:stretch>
            <a:fillRect/>
          </a:stretch>
        </p:blipFill>
        <p:spPr>
          <a:xfrm>
            <a:off x="3104941" y="2469099"/>
            <a:ext cx="2337825" cy="717902"/>
          </a:xfrm>
          <a:prstGeom prst="rect">
            <a:avLst/>
          </a:prstGeom>
          <a:noFill/>
          <a:ln>
            <a:noFill/>
          </a:ln>
        </p:spPr>
      </p:pic>
      <p:pic>
        <p:nvPicPr>
          <p:cNvPr id="212" name="Google Shape;212;p21"/>
          <p:cNvPicPr preferRelativeResize="0"/>
          <p:nvPr/>
        </p:nvPicPr>
        <p:blipFill>
          <a:blip r:embed="rId5">
            <a:alphaModFix/>
          </a:blip>
          <a:stretch>
            <a:fillRect/>
          </a:stretch>
        </p:blipFill>
        <p:spPr>
          <a:xfrm rot="1249039">
            <a:off x="1039205" y="2175850"/>
            <a:ext cx="1417697" cy="1185525"/>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17" name="Google Shape;217;p22"/>
          <p:cNvPicPr preferRelativeResize="0"/>
          <p:nvPr/>
        </p:nvPicPr>
        <p:blipFill>
          <a:blip r:embed="rId3">
            <a:alphaModFix/>
          </a:blip>
          <a:stretch>
            <a:fillRect/>
          </a:stretch>
        </p:blipFill>
        <p:spPr>
          <a:xfrm>
            <a:off x="152400" y="1031300"/>
            <a:ext cx="3321100" cy="3695151"/>
          </a:xfrm>
          <a:prstGeom prst="rect">
            <a:avLst/>
          </a:prstGeom>
          <a:noFill/>
          <a:ln>
            <a:noFill/>
          </a:ln>
        </p:spPr>
      </p:pic>
      <p:grpSp>
        <p:nvGrpSpPr>
          <p:cNvPr id="218" name="Google Shape;218;p22"/>
          <p:cNvGrpSpPr/>
          <p:nvPr/>
        </p:nvGrpSpPr>
        <p:grpSpPr>
          <a:xfrm>
            <a:off x="323074" y="443963"/>
            <a:ext cx="837539" cy="601477"/>
            <a:chOff x="1926350" y="995225"/>
            <a:chExt cx="428650" cy="356600"/>
          </a:xfrm>
        </p:grpSpPr>
        <p:sp>
          <p:nvSpPr>
            <p:cNvPr id="219" name="Google Shape;219;p22"/>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22"/>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2"/>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22"/>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3" name="Google Shape;223;p22"/>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11</a:t>
            </a:fld>
            <a:endParaRPr sz="1300" b="1">
              <a:solidFill>
                <a:srgbClr val="000000"/>
              </a:solidFill>
              <a:latin typeface="Work Sans"/>
              <a:ea typeface="Work Sans"/>
              <a:cs typeface="Work Sans"/>
              <a:sym typeface="Work Sans"/>
            </a:endParaRPr>
          </a:p>
        </p:txBody>
      </p:sp>
      <p:sp>
        <p:nvSpPr>
          <p:cNvPr id="224" name="Google Shape;224;p22"/>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The Western Front: military tactics and technology, including trench warfare</a:t>
            </a:r>
            <a:endParaRPr sz="2000" b="1">
              <a:latin typeface="Roboto"/>
              <a:ea typeface="Roboto"/>
              <a:cs typeface="Roboto"/>
              <a:sym typeface="Roboto"/>
            </a:endParaRPr>
          </a:p>
        </p:txBody>
      </p:sp>
      <p:sp>
        <p:nvSpPr>
          <p:cNvPr id="225" name="Google Shape;225;p22"/>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22"/>
          <p:cNvSpPr txBox="1"/>
          <p:nvPr/>
        </p:nvSpPr>
        <p:spPr>
          <a:xfrm>
            <a:off x="3556600" y="1080250"/>
            <a:ext cx="5017800" cy="16194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Roboto"/>
                <a:ea typeface="Roboto"/>
                <a:cs typeface="Roboto"/>
                <a:sym typeface="Roboto"/>
              </a:rPr>
              <a:t>The main trench system of three parallel lines joined by communications trenches was prevalent in the early stages of the war. Trenches were dug in a zigzag fashion. Later on, to prevent full exposure to the opponent’s fire if the enemy gained access at any point, the trenches were sectioned into fire bays linked by traverses.</a:t>
            </a:r>
            <a:endParaRPr sz="1500">
              <a:latin typeface="Roboto"/>
              <a:ea typeface="Roboto"/>
              <a:cs typeface="Roboto"/>
              <a:sym typeface="Roboto"/>
            </a:endParaRPr>
          </a:p>
        </p:txBody>
      </p:sp>
      <p:sp>
        <p:nvSpPr>
          <p:cNvPr id="227" name="Google Shape;227;p22"/>
          <p:cNvSpPr txBox="1"/>
          <p:nvPr/>
        </p:nvSpPr>
        <p:spPr>
          <a:xfrm>
            <a:off x="1461625" y="2978900"/>
            <a:ext cx="2614800" cy="1173600"/>
          </a:xfrm>
          <a:prstGeom prst="rect">
            <a:avLst/>
          </a:prstGeom>
          <a:solidFill>
            <a:srgbClr val="000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Roboto"/>
                <a:ea typeface="Roboto"/>
                <a:cs typeface="Roboto"/>
                <a:sym typeface="Roboto"/>
              </a:rPr>
              <a:t>Trench warfare was utilised on the Western Front from 1914 until the German Spring Offensive in 1918. </a:t>
            </a:r>
            <a:endParaRPr sz="1500">
              <a:solidFill>
                <a:srgbClr val="FFFFFF"/>
              </a:solidFill>
              <a:latin typeface="Roboto"/>
              <a:ea typeface="Roboto"/>
              <a:cs typeface="Roboto"/>
              <a:sym typeface="Roboto"/>
            </a:endParaRPr>
          </a:p>
        </p:txBody>
      </p:sp>
      <p:pic>
        <p:nvPicPr>
          <p:cNvPr id="228" name="Google Shape;228;p22"/>
          <p:cNvPicPr preferRelativeResize="0"/>
          <p:nvPr/>
        </p:nvPicPr>
        <p:blipFill>
          <a:blip r:embed="rId4">
            <a:alphaModFix/>
          </a:blip>
          <a:stretch>
            <a:fillRect/>
          </a:stretch>
        </p:blipFill>
        <p:spPr>
          <a:xfrm>
            <a:off x="4228825" y="2852050"/>
            <a:ext cx="2276374" cy="1582074"/>
          </a:xfrm>
          <a:prstGeom prst="rect">
            <a:avLst/>
          </a:prstGeom>
          <a:noFill/>
          <a:ln w="19050" cap="flat" cmpd="sng">
            <a:solidFill>
              <a:srgbClr val="000000"/>
            </a:solidFill>
            <a:prstDash val="solid"/>
            <a:round/>
            <a:headEnd type="none" w="sm" len="sm"/>
            <a:tailEnd type="none" w="sm" len="sm"/>
          </a:ln>
        </p:spPr>
      </p:pic>
      <p:sp>
        <p:nvSpPr>
          <p:cNvPr id="229" name="Google Shape;229;p22"/>
          <p:cNvSpPr txBox="1"/>
          <p:nvPr/>
        </p:nvSpPr>
        <p:spPr>
          <a:xfrm>
            <a:off x="4586700" y="4434125"/>
            <a:ext cx="3674700" cy="582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The German Spring Offensive (March to July 1918)</a:t>
            </a:r>
            <a:endParaRPr sz="1000" b="1" i="1">
              <a:solidFill>
                <a:srgbClr val="FFFFFF"/>
              </a:solidFill>
              <a:highlight>
                <a:srgbClr val="0000FF"/>
              </a:highlight>
              <a:latin typeface="Roboto"/>
              <a:ea typeface="Roboto"/>
              <a:cs typeface="Roboto"/>
              <a:sym typeface="Roboto"/>
            </a:endParaRPr>
          </a:p>
        </p:txBody>
      </p:sp>
      <p:pic>
        <p:nvPicPr>
          <p:cNvPr id="230" name="Google Shape;230;p22"/>
          <p:cNvPicPr preferRelativeResize="0"/>
          <p:nvPr/>
        </p:nvPicPr>
        <p:blipFill>
          <a:blip r:embed="rId5">
            <a:alphaModFix/>
          </a:blip>
          <a:stretch>
            <a:fillRect/>
          </a:stretch>
        </p:blipFill>
        <p:spPr>
          <a:xfrm>
            <a:off x="6598174" y="2852050"/>
            <a:ext cx="1940659" cy="1582075"/>
          </a:xfrm>
          <a:prstGeom prst="rect">
            <a:avLst/>
          </a:prstGeom>
          <a:noFill/>
          <a:ln w="19050" cap="flat" cmpd="sng">
            <a:solidFill>
              <a:srgbClr val="000000"/>
            </a:solidFill>
            <a:prstDash val="solid"/>
            <a:round/>
            <a:headEnd type="none" w="sm" len="sm"/>
            <a:tailEnd type="none" w="sm" len="sm"/>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grpSp>
        <p:nvGrpSpPr>
          <p:cNvPr id="235" name="Google Shape;235;p23"/>
          <p:cNvGrpSpPr/>
          <p:nvPr/>
        </p:nvGrpSpPr>
        <p:grpSpPr>
          <a:xfrm>
            <a:off x="323074" y="443963"/>
            <a:ext cx="837539" cy="601477"/>
            <a:chOff x="1926350" y="995225"/>
            <a:chExt cx="428650" cy="356600"/>
          </a:xfrm>
        </p:grpSpPr>
        <p:sp>
          <p:nvSpPr>
            <p:cNvPr id="236" name="Google Shape;236;p23"/>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3"/>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23"/>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3"/>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0" name="Google Shape;240;p23"/>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12</a:t>
            </a:fld>
            <a:endParaRPr sz="1300" b="1">
              <a:solidFill>
                <a:srgbClr val="000000"/>
              </a:solidFill>
              <a:latin typeface="Work Sans"/>
              <a:ea typeface="Work Sans"/>
              <a:cs typeface="Work Sans"/>
              <a:sym typeface="Work Sans"/>
            </a:endParaRPr>
          </a:p>
        </p:txBody>
      </p:sp>
      <p:sp>
        <p:nvSpPr>
          <p:cNvPr id="241" name="Google Shape;241;p23"/>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The Western Front: military tactics and technology, including trench warfare</a:t>
            </a:r>
            <a:endParaRPr sz="2000" b="1">
              <a:latin typeface="Roboto"/>
              <a:ea typeface="Roboto"/>
              <a:cs typeface="Roboto"/>
              <a:sym typeface="Roboto"/>
            </a:endParaRPr>
          </a:p>
        </p:txBody>
      </p:sp>
      <p:sp>
        <p:nvSpPr>
          <p:cNvPr id="242" name="Google Shape;242;p23"/>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23"/>
          <p:cNvSpPr txBox="1"/>
          <p:nvPr/>
        </p:nvSpPr>
        <p:spPr>
          <a:xfrm>
            <a:off x="452400" y="1098650"/>
            <a:ext cx="1670400" cy="1491000"/>
          </a:xfrm>
          <a:prstGeom prst="rect">
            <a:avLst/>
          </a:prstGeom>
          <a:solidFill>
            <a:srgbClr val="000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Roboto"/>
                <a:ea typeface="Roboto"/>
                <a:cs typeface="Roboto"/>
                <a:sym typeface="Roboto"/>
              </a:rPr>
              <a:t>Three standard ways of digging a trench:</a:t>
            </a:r>
            <a:endParaRPr sz="1500">
              <a:solidFill>
                <a:srgbClr val="FFFFFF"/>
              </a:solidFill>
              <a:latin typeface="Roboto"/>
              <a:ea typeface="Roboto"/>
              <a:cs typeface="Roboto"/>
              <a:sym typeface="Roboto"/>
            </a:endParaRPr>
          </a:p>
          <a:p>
            <a:pPr marL="457200" lvl="0" indent="-323850" algn="l" rtl="0">
              <a:spcBef>
                <a:spcPts val="0"/>
              </a:spcBef>
              <a:spcAft>
                <a:spcPts val="0"/>
              </a:spcAft>
              <a:buClr>
                <a:srgbClr val="FFFFFF"/>
              </a:buClr>
              <a:buSzPts val="1500"/>
              <a:buFont typeface="Roboto"/>
              <a:buChar char="●"/>
            </a:pPr>
            <a:r>
              <a:rPr lang="en" sz="1500">
                <a:solidFill>
                  <a:srgbClr val="FFFFFF"/>
                </a:solidFill>
                <a:latin typeface="Roboto"/>
                <a:ea typeface="Roboto"/>
                <a:cs typeface="Roboto"/>
                <a:sym typeface="Roboto"/>
              </a:rPr>
              <a:t>Entrenching</a:t>
            </a:r>
            <a:endParaRPr sz="1500">
              <a:solidFill>
                <a:srgbClr val="FFFFFF"/>
              </a:solidFill>
              <a:latin typeface="Roboto"/>
              <a:ea typeface="Roboto"/>
              <a:cs typeface="Roboto"/>
              <a:sym typeface="Roboto"/>
            </a:endParaRPr>
          </a:p>
          <a:p>
            <a:pPr marL="457200" lvl="0" indent="-323850" algn="l" rtl="0">
              <a:spcBef>
                <a:spcPts val="0"/>
              </a:spcBef>
              <a:spcAft>
                <a:spcPts val="0"/>
              </a:spcAft>
              <a:buClr>
                <a:srgbClr val="FFFFFF"/>
              </a:buClr>
              <a:buSzPts val="1500"/>
              <a:buFont typeface="Roboto"/>
              <a:buChar char="●"/>
            </a:pPr>
            <a:r>
              <a:rPr lang="en" sz="1500">
                <a:solidFill>
                  <a:srgbClr val="FFFFFF"/>
                </a:solidFill>
                <a:latin typeface="Roboto"/>
                <a:ea typeface="Roboto"/>
                <a:cs typeface="Roboto"/>
                <a:sym typeface="Roboto"/>
              </a:rPr>
              <a:t>Sapping</a:t>
            </a:r>
            <a:endParaRPr sz="1500">
              <a:solidFill>
                <a:srgbClr val="FFFFFF"/>
              </a:solidFill>
              <a:latin typeface="Roboto"/>
              <a:ea typeface="Roboto"/>
              <a:cs typeface="Roboto"/>
              <a:sym typeface="Roboto"/>
            </a:endParaRPr>
          </a:p>
          <a:p>
            <a:pPr marL="457200" lvl="0" indent="-323850" algn="l" rtl="0">
              <a:spcBef>
                <a:spcPts val="0"/>
              </a:spcBef>
              <a:spcAft>
                <a:spcPts val="0"/>
              </a:spcAft>
              <a:buClr>
                <a:srgbClr val="FFFFFF"/>
              </a:buClr>
              <a:buSzPts val="1500"/>
              <a:buFont typeface="Roboto"/>
              <a:buChar char="●"/>
            </a:pPr>
            <a:r>
              <a:rPr lang="en" sz="1500">
                <a:solidFill>
                  <a:srgbClr val="FFFFFF"/>
                </a:solidFill>
                <a:latin typeface="Roboto"/>
                <a:ea typeface="Roboto"/>
                <a:cs typeface="Roboto"/>
                <a:sym typeface="Roboto"/>
              </a:rPr>
              <a:t>Tunnelling</a:t>
            </a:r>
            <a:endParaRPr sz="1500">
              <a:solidFill>
                <a:srgbClr val="FFFFFF"/>
              </a:solidFill>
              <a:latin typeface="Roboto"/>
              <a:ea typeface="Roboto"/>
              <a:cs typeface="Roboto"/>
              <a:sym typeface="Roboto"/>
            </a:endParaRPr>
          </a:p>
        </p:txBody>
      </p:sp>
      <p:sp>
        <p:nvSpPr>
          <p:cNvPr id="244" name="Google Shape;244;p23"/>
          <p:cNvSpPr txBox="1"/>
          <p:nvPr/>
        </p:nvSpPr>
        <p:spPr>
          <a:xfrm>
            <a:off x="4373088" y="1098650"/>
            <a:ext cx="2582700" cy="37233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Roboto"/>
                <a:ea typeface="Roboto"/>
                <a:cs typeface="Roboto"/>
                <a:sym typeface="Roboto"/>
              </a:rPr>
              <a:t>Weapons of First World War trench warfare:</a:t>
            </a:r>
            <a:endParaRPr sz="1500" b="1">
              <a:latin typeface="Roboto"/>
              <a:ea typeface="Roboto"/>
              <a:cs typeface="Roboto"/>
              <a:sym typeface="Roboto"/>
            </a:endParaRPr>
          </a:p>
          <a:p>
            <a:pPr marL="457200" lvl="0" indent="-323850" algn="l" rtl="0">
              <a:spcBef>
                <a:spcPts val="0"/>
              </a:spcBef>
              <a:spcAft>
                <a:spcPts val="0"/>
              </a:spcAft>
              <a:buSzPts val="1500"/>
              <a:buFont typeface="Roboto"/>
              <a:buChar char="●"/>
            </a:pPr>
            <a:r>
              <a:rPr lang="en" sz="1500">
                <a:latin typeface="Roboto"/>
                <a:ea typeface="Roboto"/>
                <a:cs typeface="Roboto"/>
                <a:sym typeface="Roboto"/>
              </a:rPr>
              <a:t>Infantry weapons, such as the rifle and hand grenade</a:t>
            </a:r>
            <a:endParaRPr sz="1500">
              <a:latin typeface="Roboto"/>
              <a:ea typeface="Roboto"/>
              <a:cs typeface="Roboto"/>
              <a:sym typeface="Roboto"/>
            </a:endParaRPr>
          </a:p>
          <a:p>
            <a:pPr marL="457200" lvl="0" indent="-323850" algn="l" rtl="0">
              <a:spcBef>
                <a:spcPts val="0"/>
              </a:spcBef>
              <a:spcAft>
                <a:spcPts val="0"/>
              </a:spcAft>
              <a:buSzPts val="1500"/>
              <a:buFont typeface="Roboto"/>
              <a:buChar char="●"/>
            </a:pPr>
            <a:r>
              <a:rPr lang="en" sz="1500">
                <a:latin typeface="Roboto"/>
                <a:ea typeface="Roboto"/>
                <a:cs typeface="Roboto"/>
                <a:sym typeface="Roboto"/>
              </a:rPr>
              <a:t>Barbed wire and razor wire</a:t>
            </a:r>
            <a:endParaRPr sz="1500">
              <a:latin typeface="Roboto"/>
              <a:ea typeface="Roboto"/>
              <a:cs typeface="Roboto"/>
              <a:sym typeface="Roboto"/>
            </a:endParaRPr>
          </a:p>
          <a:p>
            <a:pPr marL="457200" lvl="0" indent="-323850" algn="l" rtl="0">
              <a:spcBef>
                <a:spcPts val="0"/>
              </a:spcBef>
              <a:spcAft>
                <a:spcPts val="0"/>
              </a:spcAft>
              <a:buSzPts val="1500"/>
              <a:buFont typeface="Roboto"/>
              <a:buChar char="●"/>
            </a:pPr>
            <a:r>
              <a:rPr lang="en" sz="1500">
                <a:latin typeface="Roboto"/>
                <a:ea typeface="Roboto"/>
                <a:cs typeface="Roboto"/>
                <a:sym typeface="Roboto"/>
              </a:rPr>
              <a:t>Machine guns</a:t>
            </a:r>
            <a:endParaRPr sz="1500">
              <a:latin typeface="Roboto"/>
              <a:ea typeface="Roboto"/>
              <a:cs typeface="Roboto"/>
              <a:sym typeface="Roboto"/>
            </a:endParaRPr>
          </a:p>
          <a:p>
            <a:pPr marL="457200" lvl="0" indent="-323850" algn="l" rtl="0">
              <a:spcBef>
                <a:spcPts val="0"/>
              </a:spcBef>
              <a:spcAft>
                <a:spcPts val="0"/>
              </a:spcAft>
              <a:buSzPts val="1500"/>
              <a:buFont typeface="Roboto"/>
              <a:buChar char="●"/>
            </a:pPr>
            <a:r>
              <a:rPr lang="en" sz="1500">
                <a:latin typeface="Roboto"/>
                <a:ea typeface="Roboto"/>
                <a:cs typeface="Roboto"/>
                <a:sym typeface="Roboto"/>
              </a:rPr>
              <a:t>Artillery, such as infantry support guns and howitzers</a:t>
            </a:r>
            <a:endParaRPr sz="1500">
              <a:latin typeface="Roboto"/>
              <a:ea typeface="Roboto"/>
              <a:cs typeface="Roboto"/>
              <a:sym typeface="Roboto"/>
            </a:endParaRPr>
          </a:p>
          <a:p>
            <a:pPr marL="457200" lvl="0" indent="-323850" algn="l" rtl="0">
              <a:spcBef>
                <a:spcPts val="0"/>
              </a:spcBef>
              <a:spcAft>
                <a:spcPts val="0"/>
              </a:spcAft>
              <a:buSzPts val="1500"/>
              <a:buFont typeface="Roboto"/>
              <a:buChar char="●"/>
            </a:pPr>
            <a:r>
              <a:rPr lang="en" sz="1500">
                <a:latin typeface="Roboto"/>
                <a:ea typeface="Roboto"/>
                <a:cs typeface="Roboto"/>
                <a:sym typeface="Roboto"/>
              </a:rPr>
              <a:t>Landmines</a:t>
            </a:r>
            <a:endParaRPr sz="1500">
              <a:latin typeface="Roboto"/>
              <a:ea typeface="Roboto"/>
              <a:cs typeface="Roboto"/>
              <a:sym typeface="Roboto"/>
            </a:endParaRPr>
          </a:p>
          <a:p>
            <a:pPr marL="457200" lvl="0" indent="-323850" algn="l" rtl="0">
              <a:spcBef>
                <a:spcPts val="0"/>
              </a:spcBef>
              <a:spcAft>
                <a:spcPts val="0"/>
              </a:spcAft>
              <a:buSzPts val="1500"/>
              <a:buFont typeface="Roboto"/>
              <a:buChar char="●"/>
            </a:pPr>
            <a:r>
              <a:rPr lang="en" sz="1500">
                <a:latin typeface="Roboto"/>
                <a:ea typeface="Roboto"/>
                <a:cs typeface="Roboto"/>
                <a:sym typeface="Roboto"/>
              </a:rPr>
              <a:t>Mortars</a:t>
            </a:r>
            <a:endParaRPr sz="1500">
              <a:latin typeface="Roboto"/>
              <a:ea typeface="Roboto"/>
              <a:cs typeface="Roboto"/>
              <a:sym typeface="Roboto"/>
            </a:endParaRPr>
          </a:p>
          <a:p>
            <a:pPr marL="457200" lvl="0" indent="-323850" algn="l" rtl="0">
              <a:spcBef>
                <a:spcPts val="0"/>
              </a:spcBef>
              <a:spcAft>
                <a:spcPts val="0"/>
              </a:spcAft>
              <a:buSzPts val="1500"/>
              <a:buFont typeface="Roboto"/>
              <a:buChar char="●"/>
            </a:pPr>
            <a:r>
              <a:rPr lang="en" sz="1500">
                <a:latin typeface="Roboto"/>
                <a:ea typeface="Roboto"/>
                <a:cs typeface="Roboto"/>
                <a:sym typeface="Roboto"/>
              </a:rPr>
              <a:t>Helmets</a:t>
            </a:r>
            <a:endParaRPr sz="1500">
              <a:latin typeface="Roboto"/>
              <a:ea typeface="Roboto"/>
              <a:cs typeface="Roboto"/>
              <a:sym typeface="Roboto"/>
            </a:endParaRPr>
          </a:p>
          <a:p>
            <a:pPr marL="457200" lvl="0" indent="-323850" algn="l" rtl="0">
              <a:spcBef>
                <a:spcPts val="0"/>
              </a:spcBef>
              <a:spcAft>
                <a:spcPts val="0"/>
              </a:spcAft>
              <a:buSzPts val="1500"/>
              <a:buFont typeface="Roboto"/>
              <a:buChar char="●"/>
            </a:pPr>
            <a:r>
              <a:rPr lang="en" sz="1500">
                <a:latin typeface="Roboto"/>
                <a:ea typeface="Roboto"/>
                <a:cs typeface="Roboto"/>
                <a:sym typeface="Roboto"/>
              </a:rPr>
              <a:t>Poison gas and gas masks</a:t>
            </a:r>
            <a:endParaRPr sz="1500">
              <a:latin typeface="Roboto"/>
              <a:ea typeface="Roboto"/>
              <a:cs typeface="Roboto"/>
              <a:sym typeface="Roboto"/>
            </a:endParaRPr>
          </a:p>
        </p:txBody>
      </p:sp>
      <p:pic>
        <p:nvPicPr>
          <p:cNvPr id="245" name="Google Shape;245;p23"/>
          <p:cNvPicPr preferRelativeResize="0"/>
          <p:nvPr/>
        </p:nvPicPr>
        <p:blipFill>
          <a:blip r:embed="rId3">
            <a:alphaModFix/>
          </a:blip>
          <a:stretch>
            <a:fillRect/>
          </a:stretch>
        </p:blipFill>
        <p:spPr>
          <a:xfrm>
            <a:off x="390374" y="2707750"/>
            <a:ext cx="1802225" cy="1413510"/>
          </a:xfrm>
          <a:prstGeom prst="rect">
            <a:avLst/>
          </a:prstGeom>
          <a:noFill/>
          <a:ln w="19050" cap="flat" cmpd="sng">
            <a:solidFill>
              <a:srgbClr val="000000"/>
            </a:solidFill>
            <a:prstDash val="solid"/>
            <a:round/>
            <a:headEnd type="none" w="sm" len="sm"/>
            <a:tailEnd type="none" w="sm" len="sm"/>
          </a:ln>
        </p:spPr>
      </p:pic>
      <p:sp>
        <p:nvSpPr>
          <p:cNvPr id="246" name="Google Shape;246;p23"/>
          <p:cNvSpPr txBox="1"/>
          <p:nvPr/>
        </p:nvSpPr>
        <p:spPr>
          <a:xfrm>
            <a:off x="6821725" y="2183900"/>
            <a:ext cx="2250300" cy="327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Tractor-mounted gun in 1918</a:t>
            </a:r>
            <a:endParaRPr sz="1000" b="1" i="1">
              <a:solidFill>
                <a:srgbClr val="FFFFFF"/>
              </a:solidFill>
              <a:highlight>
                <a:srgbClr val="0000FF"/>
              </a:highlight>
              <a:latin typeface="Roboto"/>
              <a:ea typeface="Roboto"/>
              <a:cs typeface="Roboto"/>
              <a:sym typeface="Roboto"/>
            </a:endParaRPr>
          </a:p>
        </p:txBody>
      </p:sp>
      <p:pic>
        <p:nvPicPr>
          <p:cNvPr id="247" name="Google Shape;247;p23"/>
          <p:cNvPicPr preferRelativeResize="0"/>
          <p:nvPr/>
        </p:nvPicPr>
        <p:blipFill>
          <a:blip r:embed="rId4">
            <a:alphaModFix/>
          </a:blip>
          <a:stretch>
            <a:fillRect/>
          </a:stretch>
        </p:blipFill>
        <p:spPr>
          <a:xfrm>
            <a:off x="7083398" y="1019900"/>
            <a:ext cx="1728474" cy="1168882"/>
          </a:xfrm>
          <a:prstGeom prst="rect">
            <a:avLst/>
          </a:prstGeom>
          <a:noFill/>
          <a:ln w="19050" cap="flat" cmpd="sng">
            <a:solidFill>
              <a:srgbClr val="000000"/>
            </a:solidFill>
            <a:prstDash val="solid"/>
            <a:round/>
            <a:headEnd type="none" w="sm" len="sm"/>
            <a:tailEnd type="none" w="sm" len="sm"/>
          </a:ln>
        </p:spPr>
      </p:pic>
      <p:sp>
        <p:nvSpPr>
          <p:cNvPr id="248" name="Google Shape;248;p23"/>
          <p:cNvSpPr txBox="1"/>
          <p:nvPr/>
        </p:nvSpPr>
        <p:spPr>
          <a:xfrm>
            <a:off x="355200" y="4149100"/>
            <a:ext cx="1895100" cy="582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(From left to right) German trench mortar, automatic rifle, and German and Russian machine guns</a:t>
            </a:r>
            <a:endParaRPr sz="1000" b="1" i="1">
              <a:solidFill>
                <a:srgbClr val="FFFFFF"/>
              </a:solidFill>
              <a:highlight>
                <a:srgbClr val="0000FF"/>
              </a:highlight>
              <a:latin typeface="Roboto"/>
              <a:ea typeface="Roboto"/>
              <a:cs typeface="Roboto"/>
              <a:sym typeface="Roboto"/>
            </a:endParaRPr>
          </a:p>
        </p:txBody>
      </p:sp>
      <p:pic>
        <p:nvPicPr>
          <p:cNvPr id="249" name="Google Shape;249;p23"/>
          <p:cNvPicPr preferRelativeResize="0"/>
          <p:nvPr/>
        </p:nvPicPr>
        <p:blipFill>
          <a:blip r:embed="rId5">
            <a:alphaModFix/>
          </a:blip>
          <a:stretch>
            <a:fillRect/>
          </a:stretch>
        </p:blipFill>
        <p:spPr>
          <a:xfrm>
            <a:off x="2382975" y="2707750"/>
            <a:ext cx="1778299" cy="1413500"/>
          </a:xfrm>
          <a:prstGeom prst="rect">
            <a:avLst/>
          </a:prstGeom>
          <a:noFill/>
          <a:ln w="19050" cap="flat" cmpd="sng">
            <a:solidFill>
              <a:srgbClr val="000000"/>
            </a:solidFill>
            <a:prstDash val="solid"/>
            <a:round/>
            <a:headEnd type="none" w="sm" len="sm"/>
            <a:tailEnd type="none" w="sm" len="sm"/>
          </a:ln>
        </p:spPr>
      </p:pic>
      <p:sp>
        <p:nvSpPr>
          <p:cNvPr id="250" name="Google Shape;250;p23"/>
          <p:cNvSpPr txBox="1"/>
          <p:nvPr/>
        </p:nvSpPr>
        <p:spPr>
          <a:xfrm>
            <a:off x="2382975" y="4163625"/>
            <a:ext cx="1802100" cy="327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A mounted Vickers machine gun at the battle of the Menin Road Ridge</a:t>
            </a:r>
            <a:endParaRPr sz="1000" b="1" i="1">
              <a:solidFill>
                <a:srgbClr val="FFFFFF"/>
              </a:solidFill>
              <a:highlight>
                <a:srgbClr val="0000FF"/>
              </a:highlight>
              <a:latin typeface="Roboto"/>
              <a:ea typeface="Roboto"/>
              <a:cs typeface="Roboto"/>
              <a:sym typeface="Roboto"/>
            </a:endParaRPr>
          </a:p>
        </p:txBody>
      </p:sp>
      <p:pic>
        <p:nvPicPr>
          <p:cNvPr id="251" name="Google Shape;251;p23"/>
          <p:cNvPicPr preferRelativeResize="0"/>
          <p:nvPr/>
        </p:nvPicPr>
        <p:blipFill>
          <a:blip r:embed="rId6">
            <a:alphaModFix/>
          </a:blip>
          <a:stretch>
            <a:fillRect/>
          </a:stretch>
        </p:blipFill>
        <p:spPr>
          <a:xfrm>
            <a:off x="6671601" y="2459341"/>
            <a:ext cx="2250301" cy="2488484"/>
          </a:xfrm>
          <a:prstGeom prst="rect">
            <a:avLst/>
          </a:prstGeom>
          <a:noFill/>
          <a:ln>
            <a:noFill/>
          </a:ln>
        </p:spPr>
      </p:pic>
      <p:pic>
        <p:nvPicPr>
          <p:cNvPr id="252" name="Google Shape;252;p23"/>
          <p:cNvPicPr preferRelativeResize="0"/>
          <p:nvPr/>
        </p:nvPicPr>
        <p:blipFill>
          <a:blip r:embed="rId7">
            <a:alphaModFix/>
          </a:blip>
          <a:stretch>
            <a:fillRect/>
          </a:stretch>
        </p:blipFill>
        <p:spPr>
          <a:xfrm>
            <a:off x="2122800" y="1103625"/>
            <a:ext cx="2250302" cy="1576276"/>
          </a:xfrm>
          <a:prstGeom prst="rect">
            <a:avLst/>
          </a:prstGeom>
          <a:noFill/>
          <a:ln>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grpSp>
        <p:nvGrpSpPr>
          <p:cNvPr id="257" name="Google Shape;257;p24"/>
          <p:cNvGrpSpPr/>
          <p:nvPr/>
        </p:nvGrpSpPr>
        <p:grpSpPr>
          <a:xfrm>
            <a:off x="323074" y="443963"/>
            <a:ext cx="837539" cy="601477"/>
            <a:chOff x="1926350" y="995225"/>
            <a:chExt cx="428650" cy="356600"/>
          </a:xfrm>
        </p:grpSpPr>
        <p:sp>
          <p:nvSpPr>
            <p:cNvPr id="258" name="Google Shape;258;p24"/>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4"/>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4"/>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4"/>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2" name="Google Shape;262;p24"/>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13</a:t>
            </a:fld>
            <a:endParaRPr sz="1300" b="1">
              <a:solidFill>
                <a:srgbClr val="000000"/>
              </a:solidFill>
              <a:latin typeface="Work Sans"/>
              <a:ea typeface="Work Sans"/>
              <a:cs typeface="Work Sans"/>
              <a:sym typeface="Work Sans"/>
            </a:endParaRPr>
          </a:p>
        </p:txBody>
      </p:sp>
      <p:sp>
        <p:nvSpPr>
          <p:cNvPr id="263" name="Google Shape;263;p24"/>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The Western Front: military tactics and technology, including trench warfare</a:t>
            </a:r>
            <a:endParaRPr sz="2000" b="1">
              <a:latin typeface="Roboto"/>
              <a:ea typeface="Roboto"/>
              <a:cs typeface="Roboto"/>
              <a:sym typeface="Roboto"/>
            </a:endParaRPr>
          </a:p>
        </p:txBody>
      </p:sp>
      <p:sp>
        <p:nvSpPr>
          <p:cNvPr id="264" name="Google Shape;264;p24"/>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24"/>
          <p:cNvSpPr txBox="1"/>
          <p:nvPr/>
        </p:nvSpPr>
        <p:spPr>
          <a:xfrm>
            <a:off x="873550" y="1098650"/>
            <a:ext cx="2094300" cy="3120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500" b="1" i="1">
                <a:latin typeface="Roboto"/>
                <a:ea typeface="Roboto"/>
                <a:cs typeface="Roboto"/>
                <a:sym typeface="Roboto"/>
              </a:rPr>
              <a:t>Why trench warfare?</a:t>
            </a:r>
            <a:endParaRPr sz="1500" b="1" i="1">
              <a:latin typeface="Roboto"/>
              <a:ea typeface="Roboto"/>
              <a:cs typeface="Roboto"/>
              <a:sym typeface="Roboto"/>
            </a:endParaRPr>
          </a:p>
        </p:txBody>
      </p:sp>
      <p:sp>
        <p:nvSpPr>
          <p:cNvPr id="266" name="Google Shape;266;p24"/>
          <p:cNvSpPr txBox="1"/>
          <p:nvPr/>
        </p:nvSpPr>
        <p:spPr>
          <a:xfrm>
            <a:off x="265900" y="1465575"/>
            <a:ext cx="3214500" cy="2048400"/>
          </a:xfrm>
          <a:prstGeom prst="rect">
            <a:avLst/>
          </a:prstGeom>
          <a:noFill/>
          <a:ln w="19050" cap="flat" cmpd="sng">
            <a:solidFill>
              <a:srgbClr val="0000FF"/>
            </a:solidFill>
            <a:prstDash val="dot"/>
            <a:round/>
            <a:headEnd type="none" w="sm" len="sm"/>
            <a:tailEnd type="none" w="sm" len="sm"/>
          </a:ln>
        </p:spPr>
        <p:txBody>
          <a:bodyPr spcFirstLastPara="1" wrap="square" lIns="91425" tIns="91425" rIns="91425" bIns="91425" anchor="t" anchorCtr="0">
            <a:noAutofit/>
          </a:bodyPr>
          <a:lstStyle/>
          <a:p>
            <a:pPr marL="457200" lvl="0" indent="-323850" algn="l" rtl="0">
              <a:spcBef>
                <a:spcPts val="0"/>
              </a:spcBef>
              <a:spcAft>
                <a:spcPts val="0"/>
              </a:spcAft>
              <a:buSzPts val="1500"/>
              <a:buFont typeface="Roboto"/>
              <a:buChar char="●"/>
            </a:pPr>
            <a:r>
              <a:rPr lang="en" sz="1500">
                <a:latin typeface="Roboto"/>
                <a:ea typeface="Roboto"/>
                <a:cs typeface="Roboto"/>
                <a:sym typeface="Roboto"/>
              </a:rPr>
              <a:t>It was a key strategy to defend one's position while attempting to advance into the enemy's territory.</a:t>
            </a:r>
            <a:endParaRPr sz="1500">
              <a:latin typeface="Roboto"/>
              <a:ea typeface="Roboto"/>
              <a:cs typeface="Roboto"/>
              <a:sym typeface="Roboto"/>
            </a:endParaRPr>
          </a:p>
          <a:p>
            <a:pPr marL="457200" lvl="0" indent="-323850" algn="l" rtl="0">
              <a:spcBef>
                <a:spcPts val="0"/>
              </a:spcBef>
              <a:spcAft>
                <a:spcPts val="0"/>
              </a:spcAft>
              <a:buSzPts val="1500"/>
              <a:buFont typeface="Roboto"/>
              <a:buChar char="●"/>
            </a:pPr>
            <a:r>
              <a:rPr lang="en" sz="1500">
                <a:latin typeface="Roboto"/>
                <a:ea typeface="Roboto"/>
                <a:cs typeface="Roboto"/>
                <a:sym typeface="Roboto"/>
              </a:rPr>
              <a:t>It was at first an effective hindrance for attackers in fortified areas before it became a tactic for defence.</a:t>
            </a:r>
            <a:endParaRPr sz="1500">
              <a:latin typeface="Roboto"/>
              <a:ea typeface="Roboto"/>
              <a:cs typeface="Roboto"/>
              <a:sym typeface="Roboto"/>
            </a:endParaRPr>
          </a:p>
          <a:p>
            <a:pPr marL="0" lvl="0" indent="0" algn="l" rtl="0">
              <a:spcBef>
                <a:spcPts val="0"/>
              </a:spcBef>
              <a:spcAft>
                <a:spcPts val="0"/>
              </a:spcAft>
              <a:buNone/>
            </a:pPr>
            <a:endParaRPr sz="1500">
              <a:latin typeface="Roboto"/>
              <a:ea typeface="Roboto"/>
              <a:cs typeface="Roboto"/>
              <a:sym typeface="Roboto"/>
            </a:endParaRPr>
          </a:p>
        </p:txBody>
      </p:sp>
      <p:pic>
        <p:nvPicPr>
          <p:cNvPr id="267" name="Google Shape;267;p24"/>
          <p:cNvPicPr preferRelativeResize="0"/>
          <p:nvPr/>
        </p:nvPicPr>
        <p:blipFill>
          <a:blip r:embed="rId3">
            <a:alphaModFix/>
          </a:blip>
          <a:stretch>
            <a:fillRect/>
          </a:stretch>
        </p:blipFill>
        <p:spPr>
          <a:xfrm>
            <a:off x="6525362" y="1098650"/>
            <a:ext cx="2292082" cy="2825638"/>
          </a:xfrm>
          <a:prstGeom prst="rect">
            <a:avLst/>
          </a:prstGeom>
          <a:noFill/>
          <a:ln w="19050" cap="flat" cmpd="sng">
            <a:solidFill>
              <a:srgbClr val="0000FF"/>
            </a:solidFill>
            <a:prstDash val="solid"/>
            <a:round/>
            <a:headEnd type="none" w="sm" len="sm"/>
            <a:tailEnd type="none" w="sm" len="sm"/>
          </a:ln>
        </p:spPr>
      </p:pic>
      <p:sp>
        <p:nvSpPr>
          <p:cNvPr id="268" name="Google Shape;268;p24"/>
          <p:cNvSpPr txBox="1"/>
          <p:nvPr/>
        </p:nvSpPr>
        <p:spPr>
          <a:xfrm>
            <a:off x="6466300" y="3924296"/>
            <a:ext cx="2410200" cy="453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Australian soldiers wearing gas masks in 1917</a:t>
            </a:r>
            <a:endParaRPr sz="1000" b="1" i="1">
              <a:solidFill>
                <a:srgbClr val="FFFFFF"/>
              </a:solidFill>
              <a:highlight>
                <a:srgbClr val="0000FF"/>
              </a:highlight>
              <a:latin typeface="Roboto"/>
              <a:ea typeface="Roboto"/>
              <a:cs typeface="Roboto"/>
              <a:sym typeface="Roboto"/>
            </a:endParaRPr>
          </a:p>
        </p:txBody>
      </p:sp>
      <p:pic>
        <p:nvPicPr>
          <p:cNvPr id="269" name="Google Shape;269;p24"/>
          <p:cNvPicPr preferRelativeResize="0"/>
          <p:nvPr/>
        </p:nvPicPr>
        <p:blipFill>
          <a:blip r:embed="rId4">
            <a:alphaModFix/>
          </a:blip>
          <a:stretch>
            <a:fillRect/>
          </a:stretch>
        </p:blipFill>
        <p:spPr>
          <a:xfrm>
            <a:off x="3583298" y="1403450"/>
            <a:ext cx="2781750" cy="2048299"/>
          </a:xfrm>
          <a:prstGeom prst="rect">
            <a:avLst/>
          </a:prstGeom>
          <a:noFill/>
          <a:ln w="19050" cap="flat" cmpd="sng">
            <a:solidFill>
              <a:srgbClr val="0000FF"/>
            </a:solidFill>
            <a:prstDash val="solid"/>
            <a:round/>
            <a:headEnd type="none" w="sm" len="sm"/>
            <a:tailEnd type="none" w="sm" len="sm"/>
          </a:ln>
        </p:spPr>
      </p:pic>
      <p:sp>
        <p:nvSpPr>
          <p:cNvPr id="270" name="Google Shape;270;p24"/>
          <p:cNvSpPr txBox="1"/>
          <p:nvPr/>
        </p:nvSpPr>
        <p:spPr>
          <a:xfrm>
            <a:off x="3739600" y="3521021"/>
            <a:ext cx="2410200" cy="50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Bulgarian soldiers in a trench</a:t>
            </a:r>
            <a:endParaRPr sz="1000" b="1" i="1">
              <a:solidFill>
                <a:srgbClr val="FFFFFF"/>
              </a:solidFill>
              <a:highlight>
                <a:srgbClr val="0000FF"/>
              </a:highlight>
              <a:latin typeface="Roboto"/>
              <a:ea typeface="Roboto"/>
              <a:cs typeface="Roboto"/>
              <a:sym typeface="Roboto"/>
            </a:endParaRPr>
          </a:p>
        </p:txBody>
      </p:sp>
      <p:sp>
        <p:nvSpPr>
          <p:cNvPr id="271" name="Google Shape;271;p24"/>
          <p:cNvSpPr txBox="1"/>
          <p:nvPr/>
        </p:nvSpPr>
        <p:spPr>
          <a:xfrm>
            <a:off x="265775" y="3979100"/>
            <a:ext cx="6200400" cy="867000"/>
          </a:xfrm>
          <a:prstGeom prst="rect">
            <a:avLst/>
          </a:prstGeom>
          <a:noFill/>
          <a:ln w="19050" cap="flat" cmpd="sng">
            <a:solidFill>
              <a:srgbClr val="0000FF"/>
            </a:solidFill>
            <a:prstDash val="dot"/>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Roboto"/>
                <a:ea typeface="Roboto"/>
                <a:cs typeface="Roboto"/>
                <a:sym typeface="Roboto"/>
              </a:rPr>
              <a:t>“No Man’s Land” was the stretch of land between two opposing trench lines. It spanned approximately 50 to </a:t>
            </a:r>
            <a:r>
              <a:rPr lang="en" sz="1500">
                <a:solidFill>
                  <a:schemeClr val="dk1"/>
                </a:solidFill>
                <a:latin typeface="Roboto"/>
                <a:ea typeface="Roboto"/>
                <a:cs typeface="Roboto"/>
                <a:sym typeface="Roboto"/>
              </a:rPr>
              <a:t>250 yards and was covered with barbed wire and land mines.</a:t>
            </a:r>
            <a:endParaRPr sz="1500">
              <a:latin typeface="Roboto"/>
              <a:ea typeface="Roboto"/>
              <a:cs typeface="Roboto"/>
              <a:sym typeface="Roboto"/>
            </a:endParaRPr>
          </a:p>
        </p:txBody>
      </p:sp>
      <p:sp>
        <p:nvSpPr>
          <p:cNvPr id="272" name="Google Shape;272;p24"/>
          <p:cNvSpPr txBox="1"/>
          <p:nvPr/>
        </p:nvSpPr>
        <p:spPr>
          <a:xfrm>
            <a:off x="873550" y="3568900"/>
            <a:ext cx="2094300" cy="3120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500" b="1" i="1">
                <a:latin typeface="Roboto"/>
                <a:ea typeface="Roboto"/>
                <a:cs typeface="Roboto"/>
                <a:sym typeface="Roboto"/>
              </a:rPr>
              <a:t>“No Man’s Land”</a:t>
            </a:r>
            <a:endParaRPr sz="1500" b="1" i="1">
              <a:latin typeface="Roboto"/>
              <a:ea typeface="Roboto"/>
              <a:cs typeface="Roboto"/>
              <a:sym typeface="Roboto"/>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grpSp>
        <p:nvGrpSpPr>
          <p:cNvPr id="277" name="Google Shape;277;p25"/>
          <p:cNvGrpSpPr/>
          <p:nvPr/>
        </p:nvGrpSpPr>
        <p:grpSpPr>
          <a:xfrm>
            <a:off x="323074" y="443963"/>
            <a:ext cx="837539" cy="601477"/>
            <a:chOff x="1926350" y="995225"/>
            <a:chExt cx="428650" cy="356600"/>
          </a:xfrm>
        </p:grpSpPr>
        <p:sp>
          <p:nvSpPr>
            <p:cNvPr id="278" name="Google Shape;278;p25"/>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25"/>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25"/>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25"/>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2" name="Google Shape;282;p25"/>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14</a:t>
            </a:fld>
            <a:endParaRPr sz="1300" b="1">
              <a:solidFill>
                <a:srgbClr val="000000"/>
              </a:solidFill>
              <a:latin typeface="Work Sans"/>
              <a:ea typeface="Work Sans"/>
              <a:cs typeface="Work Sans"/>
              <a:sym typeface="Work Sans"/>
            </a:endParaRPr>
          </a:p>
        </p:txBody>
      </p:sp>
      <p:sp>
        <p:nvSpPr>
          <p:cNvPr id="283" name="Google Shape;283;p25"/>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The Western Front: military tactics and technology, including trench warfare</a:t>
            </a:r>
            <a:endParaRPr sz="2000" b="1">
              <a:latin typeface="Roboto"/>
              <a:ea typeface="Roboto"/>
              <a:cs typeface="Roboto"/>
              <a:sym typeface="Roboto"/>
            </a:endParaRPr>
          </a:p>
        </p:txBody>
      </p:sp>
      <p:sp>
        <p:nvSpPr>
          <p:cNvPr id="284" name="Google Shape;284;p25"/>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25"/>
          <p:cNvSpPr txBox="1"/>
          <p:nvPr/>
        </p:nvSpPr>
        <p:spPr>
          <a:xfrm>
            <a:off x="4186575" y="1082050"/>
            <a:ext cx="4642800" cy="3825900"/>
          </a:xfrm>
          <a:prstGeom prst="rect">
            <a:avLst/>
          </a:prstGeom>
          <a:solidFill>
            <a:srgbClr val="FFFFFF"/>
          </a:solidFill>
          <a:ln w="19050" cap="flat" cmpd="sng">
            <a:solidFill>
              <a:srgbClr val="3C78D8"/>
            </a:solidFill>
            <a:prstDash val="dot"/>
            <a:round/>
            <a:headEnd type="none" w="sm" len="sm"/>
            <a:tailEnd type="none" w="sm" len="sm"/>
          </a:ln>
        </p:spPr>
        <p:txBody>
          <a:bodyPr spcFirstLastPara="1" wrap="square" lIns="91425" tIns="91425" rIns="91425" bIns="91425" anchor="t" anchorCtr="0">
            <a:noAutofit/>
          </a:bodyPr>
          <a:lstStyle/>
          <a:p>
            <a:pPr marL="457200" lvl="0" indent="-323850" algn="l" rtl="0">
              <a:spcBef>
                <a:spcPts val="0"/>
              </a:spcBef>
              <a:spcAft>
                <a:spcPts val="0"/>
              </a:spcAft>
              <a:buSzPts val="1500"/>
              <a:buFont typeface="Roboto"/>
              <a:buChar char="●"/>
            </a:pPr>
            <a:r>
              <a:rPr lang="en" sz="1500">
                <a:latin typeface="Roboto"/>
                <a:ea typeface="Roboto"/>
                <a:cs typeface="Roboto"/>
                <a:sym typeface="Roboto"/>
              </a:rPr>
              <a:t>All the trenches dug along the Western Front spanned a total of approximately 25,000 miles.</a:t>
            </a:r>
            <a:endParaRPr sz="1500">
              <a:latin typeface="Roboto"/>
              <a:ea typeface="Roboto"/>
              <a:cs typeface="Roboto"/>
              <a:sym typeface="Roboto"/>
            </a:endParaRPr>
          </a:p>
          <a:p>
            <a:pPr marL="457200" lvl="0" indent="-323850" algn="l" rtl="0">
              <a:spcBef>
                <a:spcPts val="0"/>
              </a:spcBef>
              <a:spcAft>
                <a:spcPts val="0"/>
              </a:spcAft>
              <a:buSzPts val="1500"/>
              <a:buFont typeface="Roboto"/>
              <a:buChar char="●"/>
            </a:pPr>
            <a:r>
              <a:rPr lang="en" sz="1500">
                <a:latin typeface="Roboto"/>
                <a:ea typeface="Roboto"/>
                <a:cs typeface="Roboto"/>
                <a:sym typeface="Roboto"/>
              </a:rPr>
              <a:t>The soldiers worked constantly at repairing the trenches after an enemy attack or erosion.</a:t>
            </a:r>
            <a:endParaRPr sz="1500">
              <a:latin typeface="Roboto"/>
              <a:ea typeface="Roboto"/>
              <a:cs typeface="Roboto"/>
              <a:sym typeface="Roboto"/>
            </a:endParaRPr>
          </a:p>
          <a:p>
            <a:pPr marL="457200" lvl="0" indent="-323850" algn="l" rtl="0">
              <a:spcBef>
                <a:spcPts val="0"/>
              </a:spcBef>
              <a:spcAft>
                <a:spcPts val="0"/>
              </a:spcAft>
              <a:buSzPts val="1500"/>
              <a:buFont typeface="Roboto"/>
              <a:buChar char="●"/>
            </a:pPr>
            <a:r>
              <a:rPr lang="en" sz="1500">
                <a:latin typeface="Roboto"/>
                <a:ea typeface="Roboto"/>
                <a:cs typeface="Roboto"/>
                <a:sym typeface="Roboto"/>
              </a:rPr>
              <a:t>At night, soldiers would stealthily cross No Man’s Land to raid the enemy.</a:t>
            </a:r>
            <a:endParaRPr sz="1500">
              <a:latin typeface="Roboto"/>
              <a:ea typeface="Roboto"/>
              <a:cs typeface="Roboto"/>
              <a:sym typeface="Roboto"/>
            </a:endParaRPr>
          </a:p>
          <a:p>
            <a:pPr marL="457200" lvl="0" indent="-323850" algn="l" rtl="0">
              <a:spcBef>
                <a:spcPts val="0"/>
              </a:spcBef>
              <a:spcAft>
                <a:spcPts val="0"/>
              </a:spcAft>
              <a:buSzPts val="1500"/>
              <a:buFont typeface="Roboto"/>
              <a:buChar char="●"/>
            </a:pPr>
            <a:r>
              <a:rPr lang="en" sz="1500">
                <a:solidFill>
                  <a:schemeClr val="dk1"/>
                </a:solidFill>
                <a:latin typeface="Roboto"/>
                <a:ea typeface="Roboto"/>
                <a:cs typeface="Roboto"/>
                <a:sym typeface="Roboto"/>
              </a:rPr>
              <a:t>The conditions in the trenches were hard. Cold, rain and mud made it difficult for soldiers to move in battle.</a:t>
            </a:r>
            <a:endParaRPr sz="1500">
              <a:solidFill>
                <a:schemeClr val="dk1"/>
              </a:solidFill>
              <a:latin typeface="Roboto"/>
              <a:ea typeface="Roboto"/>
              <a:cs typeface="Roboto"/>
              <a:sym typeface="Roboto"/>
            </a:endParaRPr>
          </a:p>
          <a:p>
            <a:pPr marL="457200" lvl="0" indent="-323850" algn="l" rtl="0">
              <a:spcBef>
                <a:spcPts val="0"/>
              </a:spcBef>
              <a:spcAft>
                <a:spcPts val="0"/>
              </a:spcAft>
              <a:buSzPts val="1500"/>
              <a:buFont typeface="Roboto"/>
              <a:buChar char="●"/>
            </a:pPr>
            <a:r>
              <a:rPr lang="en" sz="1500">
                <a:solidFill>
                  <a:schemeClr val="dk1"/>
                </a:solidFill>
                <a:latin typeface="Roboto"/>
                <a:ea typeface="Roboto"/>
                <a:cs typeface="Roboto"/>
                <a:sym typeface="Roboto"/>
              </a:rPr>
              <a:t>Soldiers would get sick, and even die, from the extreme cold and filth. Soldiers would develop an infection called Trench Foot from the moisture and mud. At times, a Trench Foot would require a soldier’s foot or leg to be amputated. Minor wounds could quickly develop deadly infections.</a:t>
            </a:r>
            <a:endParaRPr sz="1500">
              <a:solidFill>
                <a:schemeClr val="dk1"/>
              </a:solidFill>
              <a:latin typeface="Roboto"/>
              <a:ea typeface="Roboto"/>
              <a:cs typeface="Roboto"/>
              <a:sym typeface="Roboto"/>
            </a:endParaRPr>
          </a:p>
        </p:txBody>
      </p:sp>
      <p:pic>
        <p:nvPicPr>
          <p:cNvPr id="286" name="Google Shape;286;p25"/>
          <p:cNvPicPr preferRelativeResize="0"/>
          <p:nvPr/>
        </p:nvPicPr>
        <p:blipFill>
          <a:blip r:embed="rId3">
            <a:alphaModFix/>
          </a:blip>
          <a:stretch>
            <a:fillRect/>
          </a:stretch>
        </p:blipFill>
        <p:spPr>
          <a:xfrm>
            <a:off x="551675" y="2302300"/>
            <a:ext cx="1786950" cy="2535248"/>
          </a:xfrm>
          <a:prstGeom prst="rect">
            <a:avLst/>
          </a:prstGeom>
          <a:noFill/>
          <a:ln>
            <a:noFill/>
          </a:ln>
        </p:spPr>
      </p:pic>
      <p:sp>
        <p:nvSpPr>
          <p:cNvPr id="287" name="Google Shape;287;p25"/>
          <p:cNvSpPr txBox="1"/>
          <p:nvPr/>
        </p:nvSpPr>
        <p:spPr>
          <a:xfrm>
            <a:off x="377225" y="3486250"/>
            <a:ext cx="651000" cy="366300"/>
          </a:xfrm>
          <a:prstGeom prst="rect">
            <a:avLst/>
          </a:prstGeom>
          <a:solidFill>
            <a:srgbClr val="000000"/>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500">
                <a:solidFill>
                  <a:srgbClr val="FFFFFF"/>
                </a:solidFill>
                <a:latin typeface="Roboto"/>
                <a:ea typeface="Roboto"/>
                <a:cs typeface="Roboto"/>
                <a:sym typeface="Roboto"/>
              </a:rPr>
              <a:t>Rifle</a:t>
            </a:r>
            <a:endParaRPr sz="1500">
              <a:solidFill>
                <a:srgbClr val="FFFFFF"/>
              </a:solidFill>
              <a:latin typeface="Roboto"/>
              <a:ea typeface="Roboto"/>
              <a:cs typeface="Roboto"/>
              <a:sym typeface="Roboto"/>
            </a:endParaRPr>
          </a:p>
        </p:txBody>
      </p:sp>
      <p:sp>
        <p:nvSpPr>
          <p:cNvPr id="288" name="Google Shape;288;p25"/>
          <p:cNvSpPr txBox="1"/>
          <p:nvPr/>
        </p:nvSpPr>
        <p:spPr>
          <a:xfrm>
            <a:off x="1663825" y="3896075"/>
            <a:ext cx="1405800" cy="366300"/>
          </a:xfrm>
          <a:prstGeom prst="rect">
            <a:avLst/>
          </a:prstGeom>
          <a:solidFill>
            <a:srgbClr val="000000"/>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500">
                <a:solidFill>
                  <a:srgbClr val="FFFFFF"/>
                </a:solidFill>
                <a:latin typeface="Roboto"/>
                <a:ea typeface="Roboto"/>
                <a:cs typeface="Roboto"/>
                <a:sym typeface="Roboto"/>
              </a:rPr>
              <a:t>Hand grenade</a:t>
            </a:r>
            <a:endParaRPr sz="1500">
              <a:solidFill>
                <a:srgbClr val="FFFFFF"/>
              </a:solidFill>
              <a:latin typeface="Roboto"/>
              <a:ea typeface="Roboto"/>
              <a:cs typeface="Roboto"/>
              <a:sym typeface="Roboto"/>
            </a:endParaRPr>
          </a:p>
        </p:txBody>
      </p:sp>
      <p:sp>
        <p:nvSpPr>
          <p:cNvPr id="289" name="Google Shape;289;p25"/>
          <p:cNvSpPr txBox="1"/>
          <p:nvPr/>
        </p:nvSpPr>
        <p:spPr>
          <a:xfrm>
            <a:off x="200225" y="2446225"/>
            <a:ext cx="896700" cy="366300"/>
          </a:xfrm>
          <a:prstGeom prst="rect">
            <a:avLst/>
          </a:prstGeom>
          <a:solidFill>
            <a:srgbClr val="000000"/>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500">
                <a:solidFill>
                  <a:srgbClr val="FFFFFF"/>
                </a:solidFill>
                <a:latin typeface="Roboto"/>
                <a:ea typeface="Roboto"/>
                <a:cs typeface="Roboto"/>
                <a:sym typeface="Roboto"/>
              </a:rPr>
              <a:t>Bayonet</a:t>
            </a:r>
            <a:endParaRPr sz="1500">
              <a:solidFill>
                <a:srgbClr val="FFFFFF"/>
              </a:solidFill>
              <a:latin typeface="Roboto"/>
              <a:ea typeface="Roboto"/>
              <a:cs typeface="Roboto"/>
              <a:sym typeface="Roboto"/>
            </a:endParaRPr>
          </a:p>
        </p:txBody>
      </p:sp>
      <p:sp>
        <p:nvSpPr>
          <p:cNvPr id="290" name="Google Shape;290;p25"/>
          <p:cNvSpPr txBox="1"/>
          <p:nvPr/>
        </p:nvSpPr>
        <p:spPr>
          <a:xfrm>
            <a:off x="2117750" y="1125225"/>
            <a:ext cx="1980900" cy="22407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Roboto"/>
                <a:ea typeface="Roboto"/>
                <a:cs typeface="Roboto"/>
                <a:sym typeface="Roboto"/>
              </a:rPr>
              <a:t>Wooden beams and sandbags were used to fortify trenches. Duckboards were used on the floor of the trenches to keep soldiers and equipment out of the mud.</a:t>
            </a:r>
            <a:endParaRPr sz="1500">
              <a:latin typeface="Roboto"/>
              <a:ea typeface="Roboto"/>
              <a:cs typeface="Roboto"/>
              <a:sym typeface="Roboto"/>
            </a:endParaRPr>
          </a:p>
        </p:txBody>
      </p:sp>
      <p:sp>
        <p:nvSpPr>
          <p:cNvPr id="291" name="Google Shape;291;p25"/>
          <p:cNvSpPr txBox="1"/>
          <p:nvPr/>
        </p:nvSpPr>
        <p:spPr>
          <a:xfrm>
            <a:off x="274525" y="1125225"/>
            <a:ext cx="1755300" cy="11004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Roboto"/>
                <a:ea typeface="Roboto"/>
                <a:cs typeface="Roboto"/>
                <a:sym typeface="Roboto"/>
              </a:rPr>
              <a:t>Commonly, a trench was dug around twelve feet deep.</a:t>
            </a:r>
            <a:endParaRPr sz="1500">
              <a:latin typeface="Roboto"/>
              <a:ea typeface="Roboto"/>
              <a:cs typeface="Roboto"/>
              <a:sym typeface="Roboto"/>
            </a:endParaRPr>
          </a:p>
        </p:txBody>
      </p:sp>
      <p:sp>
        <p:nvSpPr>
          <p:cNvPr id="292" name="Google Shape;292;p25"/>
          <p:cNvSpPr/>
          <p:nvPr/>
        </p:nvSpPr>
        <p:spPr>
          <a:xfrm>
            <a:off x="1892900" y="4339850"/>
            <a:ext cx="1943700" cy="568200"/>
          </a:xfrm>
          <a:prstGeom prst="leftArrowCallout">
            <a:avLst>
              <a:gd name="adj1" fmla="val 25000"/>
              <a:gd name="adj2" fmla="val 25000"/>
              <a:gd name="adj3" fmla="val 25000"/>
              <a:gd name="adj4" fmla="val 79012"/>
            </a:avLst>
          </a:prstGeom>
          <a:solidFill>
            <a:srgbClr val="FFFFFF"/>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t>A soldier’s typical weapons.</a:t>
            </a:r>
            <a:endParaRPr/>
          </a:p>
        </p:txBody>
      </p:sp>
      <p:sp>
        <p:nvSpPr>
          <p:cNvPr id="293" name="Google Shape;293;p25"/>
          <p:cNvSpPr/>
          <p:nvPr/>
        </p:nvSpPr>
        <p:spPr>
          <a:xfrm>
            <a:off x="1160625" y="2129600"/>
            <a:ext cx="54300" cy="393600"/>
          </a:xfrm>
          <a:prstGeom prst="rtTriangle">
            <a:avLst/>
          </a:pr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grpSp>
        <p:nvGrpSpPr>
          <p:cNvPr id="298" name="Google Shape;298;p26"/>
          <p:cNvGrpSpPr/>
          <p:nvPr/>
        </p:nvGrpSpPr>
        <p:grpSpPr>
          <a:xfrm>
            <a:off x="323074" y="443963"/>
            <a:ext cx="837539" cy="601477"/>
            <a:chOff x="1926350" y="995225"/>
            <a:chExt cx="428650" cy="356600"/>
          </a:xfrm>
        </p:grpSpPr>
        <p:sp>
          <p:nvSpPr>
            <p:cNvPr id="299" name="Google Shape;299;p26"/>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26"/>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26"/>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26"/>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3" name="Google Shape;303;p26"/>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15</a:t>
            </a:fld>
            <a:endParaRPr sz="1300" b="1">
              <a:solidFill>
                <a:srgbClr val="000000"/>
              </a:solidFill>
              <a:latin typeface="Work Sans"/>
              <a:ea typeface="Work Sans"/>
              <a:cs typeface="Work Sans"/>
              <a:sym typeface="Work Sans"/>
            </a:endParaRPr>
          </a:p>
        </p:txBody>
      </p:sp>
      <p:sp>
        <p:nvSpPr>
          <p:cNvPr id="304" name="Google Shape;304;p26"/>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solidFill>
                  <a:schemeClr val="dk1"/>
                </a:solidFill>
                <a:latin typeface="Roboto"/>
                <a:ea typeface="Roboto"/>
                <a:cs typeface="Roboto"/>
                <a:sym typeface="Roboto"/>
              </a:rPr>
              <a:t>The Western Front: </a:t>
            </a:r>
            <a:r>
              <a:rPr lang="en" sz="2000" b="1">
                <a:latin typeface="Roboto"/>
                <a:ea typeface="Roboto"/>
                <a:cs typeface="Roboto"/>
                <a:sym typeface="Roboto"/>
              </a:rPr>
              <a:t>the war of attrition</a:t>
            </a:r>
            <a:endParaRPr sz="2000" b="1">
              <a:latin typeface="Roboto"/>
              <a:ea typeface="Roboto"/>
              <a:cs typeface="Roboto"/>
              <a:sym typeface="Roboto"/>
            </a:endParaRPr>
          </a:p>
        </p:txBody>
      </p:sp>
      <p:sp>
        <p:nvSpPr>
          <p:cNvPr id="305" name="Google Shape;305;p26"/>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06" name="Google Shape;306;p26"/>
          <p:cNvPicPr preferRelativeResize="0"/>
          <p:nvPr/>
        </p:nvPicPr>
        <p:blipFill>
          <a:blip r:embed="rId3">
            <a:alphaModFix/>
          </a:blip>
          <a:stretch>
            <a:fillRect/>
          </a:stretch>
        </p:blipFill>
        <p:spPr>
          <a:xfrm>
            <a:off x="451901" y="1907600"/>
            <a:ext cx="2495976" cy="1698476"/>
          </a:xfrm>
          <a:prstGeom prst="rect">
            <a:avLst/>
          </a:prstGeom>
          <a:noFill/>
          <a:ln w="19050" cap="flat" cmpd="sng">
            <a:solidFill>
              <a:srgbClr val="0000FF"/>
            </a:solidFill>
            <a:prstDash val="solid"/>
            <a:round/>
            <a:headEnd type="none" w="sm" len="sm"/>
            <a:tailEnd type="none" w="sm" len="sm"/>
          </a:ln>
        </p:spPr>
      </p:pic>
      <p:sp>
        <p:nvSpPr>
          <p:cNvPr id="307" name="Google Shape;307;p26"/>
          <p:cNvSpPr txBox="1"/>
          <p:nvPr/>
        </p:nvSpPr>
        <p:spPr>
          <a:xfrm>
            <a:off x="451900" y="3606075"/>
            <a:ext cx="2496000" cy="423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Soldiers of an Australian artillery brigade on a duckboard track </a:t>
            </a:r>
            <a:endParaRPr sz="1000" b="1" i="1">
              <a:solidFill>
                <a:srgbClr val="FFFFFF"/>
              </a:solidFill>
              <a:highlight>
                <a:srgbClr val="0000FF"/>
              </a:highlight>
              <a:latin typeface="Roboto"/>
              <a:ea typeface="Roboto"/>
              <a:cs typeface="Roboto"/>
              <a:sym typeface="Roboto"/>
            </a:endParaRPr>
          </a:p>
        </p:txBody>
      </p:sp>
      <p:sp>
        <p:nvSpPr>
          <p:cNvPr id="308" name="Google Shape;308;p26"/>
          <p:cNvSpPr txBox="1"/>
          <p:nvPr/>
        </p:nvSpPr>
        <p:spPr>
          <a:xfrm>
            <a:off x="1290213" y="751275"/>
            <a:ext cx="5328000" cy="10566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Roboto"/>
                <a:ea typeface="Roboto"/>
                <a:cs typeface="Roboto"/>
                <a:sym typeface="Roboto"/>
              </a:rPr>
              <a:t>Attrition warfare </a:t>
            </a:r>
            <a:r>
              <a:rPr lang="en" sz="1500">
                <a:latin typeface="Roboto"/>
                <a:ea typeface="Roboto"/>
                <a:cs typeface="Roboto"/>
                <a:sym typeface="Roboto"/>
              </a:rPr>
              <a:t>is a military strategy comprising aggressive attempts to win a war by exhausting the enemy through continuous losses in manpower and resources. The goal is to wear down the enemy until other strategies are utilised.</a:t>
            </a:r>
            <a:endParaRPr sz="1500">
              <a:latin typeface="Roboto"/>
              <a:ea typeface="Roboto"/>
              <a:cs typeface="Roboto"/>
              <a:sym typeface="Roboto"/>
            </a:endParaRPr>
          </a:p>
        </p:txBody>
      </p:sp>
      <p:sp>
        <p:nvSpPr>
          <p:cNvPr id="309" name="Google Shape;309;p26"/>
          <p:cNvSpPr txBox="1"/>
          <p:nvPr/>
        </p:nvSpPr>
        <p:spPr>
          <a:xfrm>
            <a:off x="3069075" y="1907600"/>
            <a:ext cx="3549300" cy="21585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Roboto"/>
                <a:ea typeface="Roboto"/>
                <a:cs typeface="Roboto"/>
                <a:sym typeface="Roboto"/>
              </a:rPr>
              <a:t>The side with the most resources typically wins. In the past, the war of attrition was used as a last resort. The Western Front during the First World War is considered one of the best examples of attrition warfare. Both sides took defensive positions and resorted to strategies that would grind the enemy down.</a:t>
            </a:r>
            <a:endParaRPr sz="1500">
              <a:latin typeface="Roboto"/>
              <a:ea typeface="Roboto"/>
              <a:cs typeface="Roboto"/>
              <a:sym typeface="Roboto"/>
            </a:endParaRPr>
          </a:p>
        </p:txBody>
      </p:sp>
      <p:sp>
        <p:nvSpPr>
          <p:cNvPr id="310" name="Google Shape;310;p26"/>
          <p:cNvSpPr txBox="1"/>
          <p:nvPr/>
        </p:nvSpPr>
        <p:spPr>
          <a:xfrm>
            <a:off x="6691000" y="1529700"/>
            <a:ext cx="2185500" cy="2729100"/>
          </a:xfrm>
          <a:prstGeom prst="rect">
            <a:avLst/>
          </a:prstGeom>
          <a:solidFill>
            <a:srgbClr val="FFFFFF"/>
          </a:solid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Roboto"/>
              <a:buChar char="●"/>
            </a:pPr>
            <a:r>
              <a:rPr lang="en">
                <a:latin typeface="Roboto"/>
                <a:ea typeface="Roboto"/>
                <a:cs typeface="Roboto"/>
                <a:sym typeface="Roboto"/>
              </a:rPr>
              <a:t>Germans weaponised poison gas for the first time.</a:t>
            </a:r>
            <a:endParaRPr>
              <a:latin typeface="Roboto"/>
              <a:ea typeface="Roboto"/>
              <a:cs typeface="Roboto"/>
              <a:sym typeface="Roboto"/>
            </a:endParaRPr>
          </a:p>
          <a:p>
            <a:pPr marL="457200" lvl="0" indent="-317500" algn="l" rtl="0">
              <a:spcBef>
                <a:spcPts val="0"/>
              </a:spcBef>
              <a:spcAft>
                <a:spcPts val="0"/>
              </a:spcAft>
              <a:buSzPts val="1400"/>
              <a:buFont typeface="Roboto"/>
              <a:buChar char="●"/>
            </a:pPr>
            <a:r>
              <a:rPr lang="en">
                <a:latin typeface="Roboto"/>
                <a:ea typeface="Roboto"/>
                <a:cs typeface="Roboto"/>
                <a:sym typeface="Roboto"/>
              </a:rPr>
              <a:t>Italy joined the Allied Powers.</a:t>
            </a:r>
            <a:endParaRPr>
              <a:latin typeface="Roboto"/>
              <a:ea typeface="Roboto"/>
              <a:cs typeface="Roboto"/>
              <a:sym typeface="Roboto"/>
            </a:endParaRPr>
          </a:p>
          <a:p>
            <a:pPr marL="457200" lvl="0" indent="-317500" algn="l" rtl="0">
              <a:spcBef>
                <a:spcPts val="0"/>
              </a:spcBef>
              <a:spcAft>
                <a:spcPts val="0"/>
              </a:spcAft>
              <a:buSzPts val="1400"/>
              <a:buFont typeface="Roboto"/>
              <a:buChar char="●"/>
            </a:pPr>
            <a:r>
              <a:rPr lang="en">
                <a:latin typeface="Roboto"/>
                <a:ea typeface="Roboto"/>
                <a:cs typeface="Roboto"/>
                <a:sym typeface="Roboto"/>
              </a:rPr>
              <a:t>Bulgaria joined the Central Powers.</a:t>
            </a:r>
            <a:endParaRPr>
              <a:latin typeface="Roboto"/>
              <a:ea typeface="Roboto"/>
              <a:cs typeface="Roboto"/>
              <a:sym typeface="Roboto"/>
            </a:endParaRPr>
          </a:p>
          <a:p>
            <a:pPr marL="457200" lvl="0" indent="-317500" algn="l" rtl="0">
              <a:spcBef>
                <a:spcPts val="0"/>
              </a:spcBef>
              <a:spcAft>
                <a:spcPts val="0"/>
              </a:spcAft>
              <a:buSzPts val="1400"/>
              <a:buFont typeface="Roboto"/>
              <a:buChar char="●"/>
            </a:pPr>
            <a:r>
              <a:rPr lang="en">
                <a:latin typeface="Roboto"/>
                <a:ea typeface="Roboto"/>
                <a:cs typeface="Roboto"/>
                <a:sym typeface="Roboto"/>
              </a:rPr>
              <a:t>Austria-Hungary occupied Serbia.</a:t>
            </a:r>
            <a:endParaRPr>
              <a:latin typeface="Roboto"/>
              <a:ea typeface="Roboto"/>
              <a:cs typeface="Roboto"/>
              <a:sym typeface="Roboto"/>
            </a:endParaRPr>
          </a:p>
        </p:txBody>
      </p:sp>
      <p:sp>
        <p:nvSpPr>
          <p:cNvPr id="311" name="Google Shape;311;p26"/>
          <p:cNvSpPr txBox="1"/>
          <p:nvPr/>
        </p:nvSpPr>
        <p:spPr>
          <a:xfrm>
            <a:off x="451900" y="4147275"/>
            <a:ext cx="6166200" cy="698400"/>
          </a:xfrm>
          <a:prstGeom prst="rect">
            <a:avLst/>
          </a:prstGeom>
          <a:noFill/>
          <a:ln w="19050" cap="flat" cmpd="sng">
            <a:solidFill>
              <a:srgbClr val="0000FF"/>
            </a:solidFill>
            <a:prstDash val="dot"/>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500">
                <a:solidFill>
                  <a:schemeClr val="dk1"/>
                </a:solidFill>
                <a:latin typeface="Roboto"/>
                <a:ea typeface="Roboto"/>
                <a:cs typeface="Roboto"/>
                <a:sym typeface="Roboto"/>
              </a:rPr>
              <a:t>The Western Front settled into attrition warfare by the end of 1914. The battles consisted of a series of trench lines that lasted until 1917.</a:t>
            </a:r>
            <a:endParaRPr sz="1500">
              <a:solidFill>
                <a:schemeClr val="dk1"/>
              </a:solidFill>
              <a:latin typeface="Roboto"/>
              <a:ea typeface="Roboto"/>
              <a:cs typeface="Roboto"/>
              <a:sym typeface="Roboto"/>
            </a:endParaRPr>
          </a:p>
          <a:p>
            <a:pPr marL="0" lvl="0" indent="0" algn="l" rtl="0">
              <a:spcBef>
                <a:spcPts val="0"/>
              </a:spcBef>
              <a:spcAft>
                <a:spcPts val="0"/>
              </a:spcAft>
              <a:buNone/>
            </a:pPr>
            <a:endParaRPr sz="1500">
              <a:solidFill>
                <a:schemeClr val="dk1"/>
              </a:solidFill>
              <a:latin typeface="Roboto"/>
              <a:ea typeface="Roboto"/>
              <a:cs typeface="Roboto"/>
              <a:sym typeface="Roboto"/>
            </a:endParaRPr>
          </a:p>
        </p:txBody>
      </p:sp>
      <p:sp>
        <p:nvSpPr>
          <p:cNvPr id="312" name="Google Shape;312;p26"/>
          <p:cNvSpPr/>
          <p:nvPr/>
        </p:nvSpPr>
        <p:spPr>
          <a:xfrm>
            <a:off x="7342450" y="976523"/>
            <a:ext cx="882600" cy="501300"/>
          </a:xfrm>
          <a:prstGeom prst="downArrowCallout">
            <a:avLst>
              <a:gd name="adj1" fmla="val 25000"/>
              <a:gd name="adj2" fmla="val 25000"/>
              <a:gd name="adj3" fmla="val 25000"/>
              <a:gd name="adj4" fmla="val 64977"/>
            </a:avLst>
          </a:prstGeom>
          <a:solidFill>
            <a:srgbClr val="00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FFFFFF"/>
                </a:solidFill>
              </a:rPr>
              <a:t>1915</a:t>
            </a:r>
            <a:endParaRPr b="1">
              <a:solidFill>
                <a:srgbClr val="FFFFFF"/>
              </a:solidFill>
            </a:endParaRPr>
          </a:p>
        </p:txBody>
      </p:sp>
      <p:pic>
        <p:nvPicPr>
          <p:cNvPr id="313" name="Google Shape;313;p26"/>
          <p:cNvPicPr preferRelativeResize="0"/>
          <p:nvPr/>
        </p:nvPicPr>
        <p:blipFill rotWithShape="1">
          <a:blip r:embed="rId4">
            <a:alphaModFix/>
          </a:blip>
          <a:srcRect/>
          <a:stretch/>
        </p:blipFill>
        <p:spPr>
          <a:xfrm>
            <a:off x="6426200" y="732000"/>
            <a:ext cx="1142704" cy="990350"/>
          </a:xfrm>
          <a:prstGeom prst="rect">
            <a:avLst/>
          </a:prstGeom>
          <a:noFill/>
          <a:ln>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grpSp>
        <p:nvGrpSpPr>
          <p:cNvPr id="318" name="Google Shape;318;p27"/>
          <p:cNvGrpSpPr/>
          <p:nvPr/>
        </p:nvGrpSpPr>
        <p:grpSpPr>
          <a:xfrm>
            <a:off x="323074" y="443963"/>
            <a:ext cx="837539" cy="601477"/>
            <a:chOff x="1926350" y="995225"/>
            <a:chExt cx="428650" cy="356600"/>
          </a:xfrm>
        </p:grpSpPr>
        <p:sp>
          <p:nvSpPr>
            <p:cNvPr id="319" name="Google Shape;319;p27"/>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27"/>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27"/>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27"/>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3" name="Google Shape;323;p27"/>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16</a:t>
            </a:fld>
            <a:endParaRPr sz="1300" b="1">
              <a:solidFill>
                <a:srgbClr val="000000"/>
              </a:solidFill>
              <a:latin typeface="Work Sans"/>
              <a:ea typeface="Work Sans"/>
              <a:cs typeface="Work Sans"/>
              <a:sym typeface="Work Sans"/>
            </a:endParaRPr>
          </a:p>
        </p:txBody>
      </p:sp>
      <p:sp>
        <p:nvSpPr>
          <p:cNvPr id="324" name="Google Shape;324;p27"/>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solidFill>
                  <a:schemeClr val="dk1"/>
                </a:solidFill>
                <a:latin typeface="Roboto"/>
                <a:ea typeface="Roboto"/>
                <a:cs typeface="Roboto"/>
                <a:sym typeface="Roboto"/>
              </a:rPr>
              <a:t>The Western Front: </a:t>
            </a:r>
            <a:r>
              <a:rPr lang="en" sz="2000" b="1">
                <a:latin typeface="Roboto"/>
                <a:ea typeface="Roboto"/>
                <a:cs typeface="Roboto"/>
                <a:sym typeface="Roboto"/>
              </a:rPr>
              <a:t> key battles, including Verdun, the Somme and Passchendaele, the reasons for, the events and significance of these battles</a:t>
            </a:r>
            <a:endParaRPr sz="2000" b="1">
              <a:latin typeface="Roboto"/>
              <a:ea typeface="Roboto"/>
              <a:cs typeface="Roboto"/>
              <a:sym typeface="Roboto"/>
            </a:endParaRPr>
          </a:p>
        </p:txBody>
      </p:sp>
      <p:sp>
        <p:nvSpPr>
          <p:cNvPr id="325" name="Google Shape;325;p27"/>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326" name="Google Shape;326;p27"/>
          <p:cNvGraphicFramePr/>
          <p:nvPr/>
        </p:nvGraphicFramePr>
        <p:xfrm>
          <a:off x="386100" y="1593235"/>
          <a:ext cx="8404100" cy="3151945"/>
        </p:xfrm>
        <a:graphic>
          <a:graphicData uri="http://schemas.openxmlformats.org/drawingml/2006/table">
            <a:tbl>
              <a:tblPr>
                <a:noFill/>
                <a:tableStyleId>{083C6C92-DB46-4181-9B15-029494F606B2}</a:tableStyleId>
              </a:tblPr>
              <a:tblGrid>
                <a:gridCol w="1223675">
                  <a:extLst>
                    <a:ext uri="{9D8B030D-6E8A-4147-A177-3AD203B41FA5}">
                      <a16:colId xmlns:a16="http://schemas.microsoft.com/office/drawing/2014/main" val="20000"/>
                    </a:ext>
                  </a:extLst>
                </a:gridCol>
                <a:gridCol w="2290125">
                  <a:extLst>
                    <a:ext uri="{9D8B030D-6E8A-4147-A177-3AD203B41FA5}">
                      <a16:colId xmlns:a16="http://schemas.microsoft.com/office/drawing/2014/main" val="20001"/>
                    </a:ext>
                  </a:extLst>
                </a:gridCol>
                <a:gridCol w="2087125">
                  <a:extLst>
                    <a:ext uri="{9D8B030D-6E8A-4147-A177-3AD203B41FA5}">
                      <a16:colId xmlns:a16="http://schemas.microsoft.com/office/drawing/2014/main" val="20002"/>
                    </a:ext>
                  </a:extLst>
                </a:gridCol>
                <a:gridCol w="2803175">
                  <a:extLst>
                    <a:ext uri="{9D8B030D-6E8A-4147-A177-3AD203B41FA5}">
                      <a16:colId xmlns:a16="http://schemas.microsoft.com/office/drawing/2014/main" val="20003"/>
                    </a:ext>
                  </a:extLst>
                </a:gridCol>
              </a:tblGrid>
              <a:tr h="414325">
                <a:tc>
                  <a:txBody>
                    <a:bodyPr/>
                    <a:lstStyle/>
                    <a:p>
                      <a:pPr marL="0" lvl="0" indent="0" algn="ctr" rtl="0">
                        <a:spcBef>
                          <a:spcPts val="0"/>
                        </a:spcBef>
                        <a:spcAft>
                          <a:spcPts val="0"/>
                        </a:spcAft>
                        <a:buNone/>
                      </a:pPr>
                      <a:r>
                        <a:rPr lang="en" i="1"/>
                        <a:t>Battle</a:t>
                      </a:r>
                      <a:endParaRPr i="1"/>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en" b="1"/>
                        <a:t>The Battle of Verdun</a:t>
                      </a:r>
                      <a:endParaRPr b="1"/>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C9DAF8"/>
                    </a:solidFill>
                  </a:tcPr>
                </a:tc>
                <a:tc>
                  <a:txBody>
                    <a:bodyPr/>
                    <a:lstStyle/>
                    <a:p>
                      <a:pPr marL="0" lvl="0" indent="0" algn="ctr" rtl="0">
                        <a:spcBef>
                          <a:spcPts val="0"/>
                        </a:spcBef>
                        <a:spcAft>
                          <a:spcPts val="0"/>
                        </a:spcAft>
                        <a:buNone/>
                      </a:pPr>
                      <a:r>
                        <a:rPr lang="en" b="1"/>
                        <a:t>The Battle of Somme</a:t>
                      </a:r>
                      <a:endParaRPr b="1"/>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A4C2F4"/>
                    </a:solidFill>
                  </a:tcPr>
                </a:tc>
                <a:tc>
                  <a:txBody>
                    <a:bodyPr/>
                    <a:lstStyle/>
                    <a:p>
                      <a:pPr marL="0" lvl="0" indent="0" algn="ctr" rtl="0">
                        <a:spcBef>
                          <a:spcPts val="0"/>
                        </a:spcBef>
                        <a:spcAft>
                          <a:spcPts val="0"/>
                        </a:spcAft>
                        <a:buNone/>
                      </a:pPr>
                      <a:r>
                        <a:rPr lang="en" b="1"/>
                        <a:t>The Battle of Passchendaele</a:t>
                      </a:r>
                      <a:endParaRPr b="1"/>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6D9EEB"/>
                    </a:solidFill>
                  </a:tcPr>
                </a:tc>
                <a:extLst>
                  <a:ext uri="{0D108BD9-81ED-4DB2-BD59-A6C34878D82A}">
                    <a16:rowId xmlns:a16="http://schemas.microsoft.com/office/drawing/2014/main" val="10000"/>
                  </a:ext>
                </a:extLst>
              </a:tr>
              <a:tr h="635600">
                <a:tc>
                  <a:txBody>
                    <a:bodyPr/>
                    <a:lstStyle/>
                    <a:p>
                      <a:pPr marL="0" lvl="0" indent="0" algn="ctr" rtl="0">
                        <a:spcBef>
                          <a:spcPts val="0"/>
                        </a:spcBef>
                        <a:spcAft>
                          <a:spcPts val="0"/>
                        </a:spcAft>
                        <a:buNone/>
                      </a:pPr>
                      <a:r>
                        <a:rPr lang="en" i="1"/>
                        <a:t>Duration</a:t>
                      </a:r>
                      <a:endParaRPr i="1"/>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a:t>February 21 to December 18, 1916</a:t>
                      </a:r>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a:t>July 1 to </a:t>
                      </a:r>
                      <a:endParaRPr/>
                    </a:p>
                    <a:p>
                      <a:pPr marL="0" lvl="0" indent="0" algn="ctr" rtl="0">
                        <a:spcBef>
                          <a:spcPts val="0"/>
                        </a:spcBef>
                        <a:spcAft>
                          <a:spcPts val="0"/>
                        </a:spcAft>
                        <a:buNone/>
                      </a:pPr>
                      <a:r>
                        <a:rPr lang="en"/>
                        <a:t>November 18, 1916</a:t>
                      </a:r>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a:t>July 31 to November 10, 1917</a:t>
                      </a:r>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35600">
                <a:tc>
                  <a:txBody>
                    <a:bodyPr/>
                    <a:lstStyle/>
                    <a:p>
                      <a:pPr marL="0" lvl="0" indent="0" algn="ctr" rtl="0">
                        <a:spcBef>
                          <a:spcPts val="0"/>
                        </a:spcBef>
                        <a:spcAft>
                          <a:spcPts val="0"/>
                        </a:spcAft>
                        <a:buNone/>
                      </a:pPr>
                      <a:r>
                        <a:rPr lang="en" i="1"/>
                        <a:t>Location</a:t>
                      </a:r>
                      <a:endParaRPr i="1"/>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a:t>Verdun-sur-Meuse, France</a:t>
                      </a:r>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a:t>Somme River, France</a:t>
                      </a:r>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dk1"/>
                          </a:solidFill>
                        </a:rPr>
                        <a:t>Passendale, Belgium</a:t>
                      </a:r>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32900">
                <a:tc>
                  <a:txBody>
                    <a:bodyPr/>
                    <a:lstStyle/>
                    <a:p>
                      <a:pPr marL="0" lvl="0" indent="0" algn="ctr" rtl="0">
                        <a:spcBef>
                          <a:spcPts val="0"/>
                        </a:spcBef>
                        <a:spcAft>
                          <a:spcPts val="0"/>
                        </a:spcAft>
                        <a:buNone/>
                      </a:pPr>
                      <a:r>
                        <a:rPr lang="en" i="1"/>
                        <a:t>Involved parties</a:t>
                      </a:r>
                      <a:endParaRPr i="1"/>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a:t>French against German armies</a:t>
                      </a:r>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a:t>British and French against German armies</a:t>
                      </a:r>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dk1"/>
                          </a:solidFill>
                        </a:rPr>
                        <a:t>The Entente Powers against German armies</a:t>
                      </a:r>
                      <a:endParaRPr>
                        <a:solidFill>
                          <a:schemeClr val="dk1"/>
                        </a:solidFill>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856850">
                <a:tc>
                  <a:txBody>
                    <a:bodyPr/>
                    <a:lstStyle/>
                    <a:p>
                      <a:pPr marL="0" lvl="0" indent="0" algn="ctr" rtl="0">
                        <a:spcBef>
                          <a:spcPts val="0"/>
                        </a:spcBef>
                        <a:spcAft>
                          <a:spcPts val="0"/>
                        </a:spcAft>
                        <a:buNone/>
                      </a:pPr>
                      <a:r>
                        <a:rPr lang="en" i="1"/>
                        <a:t>Key description</a:t>
                      </a:r>
                      <a:endParaRPr i="1"/>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a:t>Longest and largest battle of the First World War on the Western Front</a:t>
                      </a:r>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a:t>One of the bloodiest battles during the First World War</a:t>
                      </a:r>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dk1"/>
                          </a:solidFill>
                        </a:rPr>
                        <a:t>Also known as the Third Battle of Ypres</a:t>
                      </a:r>
                      <a:endParaRPr>
                        <a:solidFill>
                          <a:schemeClr val="dk1"/>
                        </a:solidFill>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grpSp>
        <p:nvGrpSpPr>
          <p:cNvPr id="331" name="Google Shape;331;p28"/>
          <p:cNvGrpSpPr/>
          <p:nvPr/>
        </p:nvGrpSpPr>
        <p:grpSpPr>
          <a:xfrm>
            <a:off x="323074" y="443963"/>
            <a:ext cx="837539" cy="601477"/>
            <a:chOff x="1926350" y="995225"/>
            <a:chExt cx="428650" cy="356600"/>
          </a:xfrm>
        </p:grpSpPr>
        <p:sp>
          <p:nvSpPr>
            <p:cNvPr id="332" name="Google Shape;332;p28"/>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28"/>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28"/>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8"/>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6" name="Google Shape;336;p28"/>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17</a:t>
            </a:fld>
            <a:endParaRPr sz="1300" b="1">
              <a:solidFill>
                <a:srgbClr val="000000"/>
              </a:solidFill>
              <a:latin typeface="Work Sans"/>
              <a:ea typeface="Work Sans"/>
              <a:cs typeface="Work Sans"/>
              <a:sym typeface="Work Sans"/>
            </a:endParaRPr>
          </a:p>
        </p:txBody>
      </p:sp>
      <p:sp>
        <p:nvSpPr>
          <p:cNvPr id="337" name="Google Shape;337;p28"/>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solidFill>
                  <a:schemeClr val="dk1"/>
                </a:solidFill>
                <a:latin typeface="Roboto"/>
                <a:ea typeface="Roboto"/>
                <a:cs typeface="Roboto"/>
                <a:sym typeface="Roboto"/>
              </a:rPr>
              <a:t>The Western Front: </a:t>
            </a:r>
            <a:r>
              <a:rPr lang="en" sz="2000" b="1">
                <a:latin typeface="Roboto"/>
                <a:ea typeface="Roboto"/>
                <a:cs typeface="Roboto"/>
                <a:sym typeface="Roboto"/>
              </a:rPr>
              <a:t>key battles, including </a:t>
            </a:r>
            <a:br>
              <a:rPr lang="en" sz="2000" b="1">
                <a:latin typeface="Roboto"/>
                <a:ea typeface="Roboto"/>
                <a:cs typeface="Roboto"/>
                <a:sym typeface="Roboto"/>
              </a:rPr>
            </a:br>
            <a:r>
              <a:rPr lang="en" sz="2000" b="1">
                <a:latin typeface="Roboto"/>
                <a:ea typeface="Roboto"/>
                <a:cs typeface="Roboto"/>
                <a:sym typeface="Roboto"/>
              </a:rPr>
              <a:t>Verdun, the Somme and Passchendaele, the reasons for, the events and significance of these battles</a:t>
            </a:r>
            <a:endParaRPr sz="2000" b="1">
              <a:latin typeface="Roboto"/>
              <a:ea typeface="Roboto"/>
              <a:cs typeface="Roboto"/>
              <a:sym typeface="Roboto"/>
            </a:endParaRPr>
          </a:p>
        </p:txBody>
      </p:sp>
      <p:sp>
        <p:nvSpPr>
          <p:cNvPr id="338" name="Google Shape;338;p28"/>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8"/>
          <p:cNvSpPr txBox="1"/>
          <p:nvPr/>
        </p:nvSpPr>
        <p:spPr>
          <a:xfrm>
            <a:off x="420400" y="1613700"/>
            <a:ext cx="5439000" cy="8823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Roboto"/>
                <a:ea typeface="Roboto"/>
                <a:cs typeface="Roboto"/>
                <a:sym typeface="Roboto"/>
              </a:rPr>
              <a:t>In 1916, some of the longest battles were fought, such as the </a:t>
            </a:r>
            <a:r>
              <a:rPr lang="en" sz="1500" b="1">
                <a:latin typeface="Roboto"/>
                <a:ea typeface="Roboto"/>
                <a:cs typeface="Roboto"/>
                <a:sym typeface="Roboto"/>
              </a:rPr>
              <a:t>Battle of Verdun</a:t>
            </a:r>
            <a:r>
              <a:rPr lang="en" sz="1500">
                <a:latin typeface="Roboto"/>
                <a:ea typeface="Roboto"/>
                <a:cs typeface="Roboto"/>
                <a:sym typeface="Roboto"/>
              </a:rPr>
              <a:t> and the </a:t>
            </a:r>
            <a:r>
              <a:rPr lang="en" sz="1500" b="1">
                <a:latin typeface="Roboto"/>
                <a:ea typeface="Roboto"/>
                <a:cs typeface="Roboto"/>
                <a:sym typeface="Roboto"/>
              </a:rPr>
              <a:t>Battle of the Somme</a:t>
            </a:r>
            <a:r>
              <a:rPr lang="en" sz="1500">
                <a:latin typeface="Roboto"/>
                <a:ea typeface="Roboto"/>
                <a:cs typeface="Roboto"/>
                <a:sym typeface="Roboto"/>
              </a:rPr>
              <a:t>, where casualties reached close to a million.</a:t>
            </a:r>
            <a:endParaRPr sz="1500">
              <a:latin typeface="Roboto"/>
              <a:ea typeface="Roboto"/>
              <a:cs typeface="Roboto"/>
              <a:sym typeface="Roboto"/>
            </a:endParaRPr>
          </a:p>
        </p:txBody>
      </p:sp>
      <p:pic>
        <p:nvPicPr>
          <p:cNvPr id="340" name="Google Shape;340;p28"/>
          <p:cNvPicPr preferRelativeResize="0"/>
          <p:nvPr/>
        </p:nvPicPr>
        <p:blipFill rotWithShape="1">
          <a:blip r:embed="rId3">
            <a:alphaModFix/>
          </a:blip>
          <a:srcRect l="13051"/>
          <a:stretch/>
        </p:blipFill>
        <p:spPr>
          <a:xfrm>
            <a:off x="5991600" y="1566850"/>
            <a:ext cx="2794350" cy="2415020"/>
          </a:xfrm>
          <a:prstGeom prst="rect">
            <a:avLst/>
          </a:prstGeom>
          <a:noFill/>
          <a:ln w="19050" cap="flat" cmpd="sng">
            <a:solidFill>
              <a:srgbClr val="0000FF"/>
            </a:solidFill>
            <a:prstDash val="solid"/>
            <a:round/>
            <a:headEnd type="none" w="sm" len="sm"/>
            <a:tailEnd type="none" w="sm" len="sm"/>
          </a:ln>
        </p:spPr>
      </p:pic>
      <p:sp>
        <p:nvSpPr>
          <p:cNvPr id="341" name="Google Shape;341;p28"/>
          <p:cNvSpPr txBox="1"/>
          <p:nvPr/>
        </p:nvSpPr>
        <p:spPr>
          <a:xfrm>
            <a:off x="6223829" y="3957423"/>
            <a:ext cx="2529000" cy="26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German prisoners, Western Front, during World War I</a:t>
            </a:r>
            <a:endParaRPr sz="1000" b="1" i="1">
              <a:solidFill>
                <a:srgbClr val="FFFFFF"/>
              </a:solidFill>
              <a:highlight>
                <a:srgbClr val="0000FF"/>
              </a:highlight>
              <a:latin typeface="Roboto"/>
              <a:ea typeface="Roboto"/>
              <a:cs typeface="Roboto"/>
              <a:sym typeface="Roboto"/>
            </a:endParaRPr>
          </a:p>
        </p:txBody>
      </p:sp>
      <p:sp>
        <p:nvSpPr>
          <p:cNvPr id="342" name="Google Shape;342;p28"/>
          <p:cNvSpPr txBox="1"/>
          <p:nvPr/>
        </p:nvSpPr>
        <p:spPr>
          <a:xfrm>
            <a:off x="420400" y="2593225"/>
            <a:ext cx="5439000" cy="2195400"/>
          </a:xfrm>
          <a:prstGeom prst="rect">
            <a:avLst/>
          </a:prstGeom>
          <a:noFill/>
          <a:ln w="19050" cap="flat" cmpd="sng">
            <a:solidFill>
              <a:srgbClr val="4A86E8"/>
            </a:solidFill>
            <a:prstDash val="dot"/>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Roboto"/>
                <a:ea typeface="Roboto"/>
                <a:cs typeface="Roboto"/>
                <a:sym typeface="Roboto"/>
              </a:rPr>
              <a:t>Those two battles operated on brutal trench warfare, as well as the</a:t>
            </a:r>
            <a:r>
              <a:rPr lang="en" sz="1500" b="1">
                <a:latin typeface="Roboto"/>
                <a:ea typeface="Roboto"/>
                <a:cs typeface="Roboto"/>
                <a:sym typeface="Roboto"/>
              </a:rPr>
              <a:t> Battle of Passchendaele</a:t>
            </a:r>
            <a:r>
              <a:rPr lang="en" sz="1500">
                <a:latin typeface="Roboto"/>
                <a:ea typeface="Roboto"/>
                <a:cs typeface="Roboto"/>
                <a:sym typeface="Roboto"/>
              </a:rPr>
              <a:t> in 1917. This battle was initiated by British commander Sir Douglas Haig whose goal was to destroy the German submarine bases on the northeastern coast of Belgium. Succeeding battles such as the Battle of Menin Road, the Battle of Polygon Wood, and the Battle of Broodseinde </a:t>
            </a:r>
            <a:r>
              <a:rPr lang="en" sz="1500">
                <a:solidFill>
                  <a:schemeClr val="dk1"/>
                </a:solidFill>
                <a:latin typeface="Roboto"/>
                <a:ea typeface="Roboto"/>
                <a:cs typeface="Roboto"/>
                <a:sym typeface="Roboto"/>
              </a:rPr>
              <a:t>eventually established victory for the British and the Allied possession of the ridges of Ypres, which they evacuated the following year.</a:t>
            </a:r>
            <a:endParaRPr sz="1500">
              <a:latin typeface="Roboto"/>
              <a:ea typeface="Roboto"/>
              <a:cs typeface="Roboto"/>
              <a:sym typeface="Roboto"/>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pic>
        <p:nvPicPr>
          <p:cNvPr id="347" name="Google Shape;347;p29"/>
          <p:cNvPicPr preferRelativeResize="0"/>
          <p:nvPr/>
        </p:nvPicPr>
        <p:blipFill rotWithShape="1">
          <a:blip r:embed="rId3">
            <a:alphaModFix/>
          </a:blip>
          <a:srcRect b="19185"/>
          <a:stretch/>
        </p:blipFill>
        <p:spPr>
          <a:xfrm>
            <a:off x="169150" y="3629675"/>
            <a:ext cx="3175549" cy="1365550"/>
          </a:xfrm>
          <a:prstGeom prst="rect">
            <a:avLst/>
          </a:prstGeom>
          <a:noFill/>
          <a:ln>
            <a:noFill/>
          </a:ln>
        </p:spPr>
      </p:pic>
      <p:grpSp>
        <p:nvGrpSpPr>
          <p:cNvPr id="348" name="Google Shape;348;p29"/>
          <p:cNvGrpSpPr/>
          <p:nvPr/>
        </p:nvGrpSpPr>
        <p:grpSpPr>
          <a:xfrm>
            <a:off x="323074" y="443963"/>
            <a:ext cx="837539" cy="601477"/>
            <a:chOff x="1926350" y="995225"/>
            <a:chExt cx="428650" cy="356600"/>
          </a:xfrm>
        </p:grpSpPr>
        <p:sp>
          <p:nvSpPr>
            <p:cNvPr id="349" name="Google Shape;349;p29"/>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29"/>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9"/>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9"/>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3" name="Google Shape;353;p29"/>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18</a:t>
            </a:fld>
            <a:endParaRPr sz="1300" b="1">
              <a:solidFill>
                <a:srgbClr val="000000"/>
              </a:solidFill>
              <a:latin typeface="Work Sans"/>
              <a:ea typeface="Work Sans"/>
              <a:cs typeface="Work Sans"/>
              <a:sym typeface="Work Sans"/>
            </a:endParaRPr>
          </a:p>
        </p:txBody>
      </p:sp>
      <p:sp>
        <p:nvSpPr>
          <p:cNvPr id="354" name="Google Shape;354;p29"/>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The wider war: the war on other fronts</a:t>
            </a:r>
            <a:endParaRPr sz="2000" b="1">
              <a:latin typeface="Roboto"/>
              <a:ea typeface="Roboto"/>
              <a:cs typeface="Roboto"/>
              <a:sym typeface="Roboto"/>
            </a:endParaRPr>
          </a:p>
        </p:txBody>
      </p:sp>
      <p:sp>
        <p:nvSpPr>
          <p:cNvPr id="355" name="Google Shape;355;p29"/>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9"/>
          <p:cNvSpPr txBox="1"/>
          <p:nvPr/>
        </p:nvSpPr>
        <p:spPr>
          <a:xfrm>
            <a:off x="646900" y="1098650"/>
            <a:ext cx="7930500" cy="8037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Roboto"/>
                <a:ea typeface="Roboto"/>
                <a:cs typeface="Roboto"/>
                <a:sym typeface="Roboto"/>
              </a:rPr>
              <a:t>The </a:t>
            </a:r>
            <a:r>
              <a:rPr lang="en" sz="1500" b="1">
                <a:latin typeface="Roboto"/>
                <a:ea typeface="Roboto"/>
                <a:cs typeface="Roboto"/>
                <a:sym typeface="Roboto"/>
              </a:rPr>
              <a:t>Eastern Front </a:t>
            </a:r>
            <a:r>
              <a:rPr lang="en" sz="1500">
                <a:latin typeface="Roboto"/>
                <a:ea typeface="Roboto"/>
                <a:cs typeface="Roboto"/>
                <a:sym typeface="Roboto"/>
              </a:rPr>
              <a:t>was a theatre of war that encompassed the border between the Russian Empire and Romania, and the Austro-Hungarian Empire, the Ottoman Empire, the German Empire and Bulgaria.</a:t>
            </a:r>
            <a:endParaRPr sz="1500">
              <a:latin typeface="Roboto"/>
              <a:ea typeface="Roboto"/>
              <a:cs typeface="Roboto"/>
              <a:sym typeface="Roboto"/>
            </a:endParaRPr>
          </a:p>
        </p:txBody>
      </p:sp>
      <p:pic>
        <p:nvPicPr>
          <p:cNvPr id="357" name="Google Shape;357;p29"/>
          <p:cNvPicPr preferRelativeResize="0"/>
          <p:nvPr/>
        </p:nvPicPr>
        <p:blipFill>
          <a:blip r:embed="rId4">
            <a:alphaModFix/>
          </a:blip>
          <a:stretch>
            <a:fillRect/>
          </a:stretch>
        </p:blipFill>
        <p:spPr>
          <a:xfrm>
            <a:off x="3344700" y="1978625"/>
            <a:ext cx="2117700" cy="2908224"/>
          </a:xfrm>
          <a:prstGeom prst="rect">
            <a:avLst/>
          </a:prstGeom>
          <a:noFill/>
          <a:ln>
            <a:noFill/>
          </a:ln>
        </p:spPr>
      </p:pic>
      <p:sp>
        <p:nvSpPr>
          <p:cNvPr id="358" name="Google Shape;358;p29"/>
          <p:cNvSpPr txBox="1"/>
          <p:nvPr/>
        </p:nvSpPr>
        <p:spPr>
          <a:xfrm>
            <a:off x="323075" y="1978625"/>
            <a:ext cx="3021600" cy="1682100"/>
          </a:xfrm>
          <a:prstGeom prst="rect">
            <a:avLst/>
          </a:prstGeom>
          <a:noFill/>
          <a:ln w="19050" cap="flat" cmpd="sng">
            <a:solidFill>
              <a:srgbClr val="3C78D8"/>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1500">
                <a:solidFill>
                  <a:schemeClr val="dk1"/>
                </a:solidFill>
                <a:latin typeface="Roboto"/>
                <a:ea typeface="Roboto"/>
                <a:cs typeface="Roboto"/>
                <a:sym typeface="Roboto"/>
              </a:rPr>
              <a:t>The results of the war in the Eastern Front were dreadful. The government of Russia and every major country involved in the war collapsed. Over three million men died and nine million men were wounded in the battle. </a:t>
            </a:r>
            <a:endParaRPr sz="1500">
              <a:latin typeface="Roboto"/>
              <a:ea typeface="Roboto"/>
              <a:cs typeface="Roboto"/>
              <a:sym typeface="Roboto"/>
            </a:endParaRPr>
          </a:p>
        </p:txBody>
      </p:sp>
      <p:sp>
        <p:nvSpPr>
          <p:cNvPr id="359" name="Google Shape;359;p29"/>
          <p:cNvSpPr txBox="1"/>
          <p:nvPr/>
        </p:nvSpPr>
        <p:spPr>
          <a:xfrm>
            <a:off x="5462400" y="1978625"/>
            <a:ext cx="3414000" cy="2870700"/>
          </a:xfrm>
          <a:prstGeom prst="rect">
            <a:avLst/>
          </a:prstGeom>
          <a:noFill/>
          <a:ln w="19050" cap="flat" cmpd="sng">
            <a:solidFill>
              <a:srgbClr val="3C78D8"/>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500">
                <a:solidFill>
                  <a:schemeClr val="dk1"/>
                </a:solidFill>
                <a:latin typeface="Roboto"/>
                <a:ea typeface="Roboto"/>
                <a:cs typeface="Roboto"/>
                <a:sym typeface="Roboto"/>
              </a:rPr>
              <a:t>The war on the Eastern front started on August 17, 1914. Russian General Pavel Rennenkampf led the First Army in invading Eastern Prussia. It was followed by an attack of the Second Army under General Alexander Samsonov. Despite being unprepared for the attacks, the German armies planned a counterattack and succeeded in defeating both armies in the Battle of Masurian Lakes and</a:t>
            </a:r>
            <a:endParaRPr sz="1500">
              <a:solidFill>
                <a:schemeClr val="dk1"/>
              </a:solidFill>
              <a:latin typeface="Roboto"/>
              <a:ea typeface="Roboto"/>
              <a:cs typeface="Roboto"/>
              <a:sym typeface="Roboto"/>
            </a:endParaRPr>
          </a:p>
          <a:p>
            <a:pPr marL="0" lvl="0" indent="0" algn="l" rtl="0">
              <a:spcBef>
                <a:spcPts val="0"/>
              </a:spcBef>
              <a:spcAft>
                <a:spcPts val="0"/>
              </a:spcAft>
              <a:buNone/>
            </a:pPr>
            <a:r>
              <a:rPr lang="en" sz="1500">
                <a:solidFill>
                  <a:schemeClr val="dk1"/>
                </a:solidFill>
                <a:latin typeface="Roboto"/>
                <a:ea typeface="Roboto"/>
                <a:cs typeface="Roboto"/>
                <a:sym typeface="Roboto"/>
              </a:rPr>
              <a:t>the Battle of Tannenberg.</a:t>
            </a:r>
            <a:endParaRPr sz="1500">
              <a:latin typeface="Roboto"/>
              <a:ea typeface="Roboto"/>
              <a:cs typeface="Roboto"/>
              <a:sym typeface="Roboto"/>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grpSp>
        <p:nvGrpSpPr>
          <p:cNvPr id="364" name="Google Shape;364;p30"/>
          <p:cNvGrpSpPr/>
          <p:nvPr/>
        </p:nvGrpSpPr>
        <p:grpSpPr>
          <a:xfrm>
            <a:off x="323074" y="443963"/>
            <a:ext cx="837539" cy="601477"/>
            <a:chOff x="1926350" y="995225"/>
            <a:chExt cx="428650" cy="356600"/>
          </a:xfrm>
        </p:grpSpPr>
        <p:sp>
          <p:nvSpPr>
            <p:cNvPr id="365" name="Google Shape;365;p30"/>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30"/>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30"/>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30"/>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9" name="Google Shape;369;p30"/>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19</a:t>
            </a:fld>
            <a:endParaRPr sz="1300" b="1">
              <a:solidFill>
                <a:srgbClr val="000000"/>
              </a:solidFill>
              <a:latin typeface="Work Sans"/>
              <a:ea typeface="Work Sans"/>
              <a:cs typeface="Work Sans"/>
              <a:sym typeface="Work Sans"/>
            </a:endParaRPr>
          </a:p>
        </p:txBody>
      </p:sp>
      <p:sp>
        <p:nvSpPr>
          <p:cNvPr id="370" name="Google Shape;370;p30"/>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The wider war: the war on other fronts</a:t>
            </a:r>
            <a:endParaRPr sz="2000" b="1">
              <a:latin typeface="Roboto"/>
              <a:ea typeface="Roboto"/>
              <a:cs typeface="Roboto"/>
              <a:sym typeface="Roboto"/>
            </a:endParaRPr>
          </a:p>
        </p:txBody>
      </p:sp>
      <p:sp>
        <p:nvSpPr>
          <p:cNvPr id="371" name="Google Shape;371;p30"/>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30"/>
          <p:cNvSpPr txBox="1"/>
          <p:nvPr/>
        </p:nvSpPr>
        <p:spPr>
          <a:xfrm>
            <a:off x="323075" y="1084850"/>
            <a:ext cx="2934000" cy="3711600"/>
          </a:xfrm>
          <a:prstGeom prst="rect">
            <a:avLst/>
          </a:prstGeom>
          <a:noFill/>
          <a:ln w="19050" cap="flat" cmpd="sng">
            <a:solidFill>
              <a:srgbClr val="3C78D8"/>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500">
                <a:solidFill>
                  <a:schemeClr val="dk1"/>
                </a:solidFill>
                <a:latin typeface="Roboto"/>
                <a:ea typeface="Roboto"/>
                <a:cs typeface="Roboto"/>
                <a:sym typeface="Roboto"/>
              </a:rPr>
              <a:t>By 1915, the German and Austro-Hungarian armies caused heavy casualties for the Russians, leading it to retreat. Grand Duke Nicholas was replaced by Tsar Nicholas II as the commander-in-chief. In 1916, several of their offensives against the Germans failed. The next major offensive, known as the </a:t>
            </a:r>
            <a:r>
              <a:rPr lang="en" sz="1500" b="1">
                <a:solidFill>
                  <a:schemeClr val="dk1"/>
                </a:solidFill>
                <a:latin typeface="Roboto"/>
                <a:ea typeface="Roboto"/>
                <a:cs typeface="Roboto"/>
                <a:sym typeface="Roboto"/>
              </a:rPr>
              <a:t>Brusilov Offensive</a:t>
            </a:r>
            <a:r>
              <a:rPr lang="en" sz="1500">
                <a:solidFill>
                  <a:schemeClr val="dk1"/>
                </a:solidFill>
                <a:latin typeface="Roboto"/>
                <a:ea typeface="Roboto"/>
                <a:cs typeface="Roboto"/>
                <a:sym typeface="Roboto"/>
              </a:rPr>
              <a:t>, planned and led by General Aleksei Brusilov was successful against Austria-Hungary, and Russia made large gains.</a:t>
            </a:r>
            <a:endParaRPr sz="1500">
              <a:latin typeface="Roboto"/>
              <a:ea typeface="Roboto"/>
              <a:cs typeface="Roboto"/>
              <a:sym typeface="Roboto"/>
            </a:endParaRPr>
          </a:p>
        </p:txBody>
      </p:sp>
      <p:pic>
        <p:nvPicPr>
          <p:cNvPr id="373" name="Google Shape;373;p30"/>
          <p:cNvPicPr preferRelativeResize="0"/>
          <p:nvPr/>
        </p:nvPicPr>
        <p:blipFill rotWithShape="1">
          <a:blip r:embed="rId3">
            <a:alphaModFix/>
          </a:blip>
          <a:srcRect t="10104" r="4897"/>
          <a:stretch/>
        </p:blipFill>
        <p:spPr>
          <a:xfrm>
            <a:off x="3520300" y="823538"/>
            <a:ext cx="1626650" cy="2106249"/>
          </a:xfrm>
          <a:prstGeom prst="rect">
            <a:avLst/>
          </a:prstGeom>
          <a:noFill/>
          <a:ln w="19050" cap="flat" cmpd="sng">
            <a:solidFill>
              <a:srgbClr val="0000FF"/>
            </a:solidFill>
            <a:prstDash val="solid"/>
            <a:round/>
            <a:headEnd type="none" w="sm" len="sm"/>
            <a:tailEnd type="none" w="sm" len="sm"/>
          </a:ln>
        </p:spPr>
      </p:pic>
      <p:sp>
        <p:nvSpPr>
          <p:cNvPr id="374" name="Google Shape;374;p30"/>
          <p:cNvSpPr txBox="1"/>
          <p:nvPr/>
        </p:nvSpPr>
        <p:spPr>
          <a:xfrm>
            <a:off x="3333275" y="2898560"/>
            <a:ext cx="2000700" cy="270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General Aleksei Brusilov</a:t>
            </a:r>
            <a:endParaRPr sz="1000" b="1" i="1">
              <a:solidFill>
                <a:srgbClr val="FFFFFF"/>
              </a:solidFill>
              <a:highlight>
                <a:srgbClr val="0000FF"/>
              </a:highlight>
              <a:latin typeface="Roboto"/>
              <a:ea typeface="Roboto"/>
              <a:cs typeface="Roboto"/>
              <a:sym typeface="Roboto"/>
            </a:endParaRPr>
          </a:p>
        </p:txBody>
      </p:sp>
      <p:sp>
        <p:nvSpPr>
          <p:cNvPr id="375" name="Google Shape;375;p30"/>
          <p:cNvSpPr txBox="1"/>
          <p:nvPr/>
        </p:nvSpPr>
        <p:spPr>
          <a:xfrm>
            <a:off x="3379000" y="3225650"/>
            <a:ext cx="1924500" cy="1570500"/>
          </a:xfrm>
          <a:prstGeom prst="rect">
            <a:avLst/>
          </a:prstGeom>
          <a:noFill/>
          <a:ln w="19050" cap="flat" cmpd="sng">
            <a:solidFill>
              <a:srgbClr val="3C78D8"/>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500">
                <a:solidFill>
                  <a:schemeClr val="dk1"/>
                </a:solidFill>
                <a:latin typeface="Roboto"/>
                <a:ea typeface="Roboto"/>
                <a:cs typeface="Roboto"/>
                <a:sym typeface="Roboto"/>
              </a:rPr>
              <a:t>In August 1916, the Kingdom of Romania entered the war and invaded Transylvania instead of planning a defence.</a:t>
            </a:r>
            <a:endParaRPr sz="1500">
              <a:latin typeface="Roboto"/>
              <a:ea typeface="Roboto"/>
              <a:cs typeface="Roboto"/>
              <a:sym typeface="Roboto"/>
            </a:endParaRPr>
          </a:p>
        </p:txBody>
      </p:sp>
      <p:sp>
        <p:nvSpPr>
          <p:cNvPr id="376" name="Google Shape;376;p30"/>
          <p:cNvSpPr txBox="1"/>
          <p:nvPr/>
        </p:nvSpPr>
        <p:spPr>
          <a:xfrm>
            <a:off x="5398000" y="920675"/>
            <a:ext cx="3408600" cy="3504600"/>
          </a:xfrm>
          <a:prstGeom prst="rect">
            <a:avLst/>
          </a:prstGeom>
          <a:noFill/>
          <a:ln w="19050" cap="flat" cmpd="sng">
            <a:solidFill>
              <a:srgbClr val="3C78D8"/>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500">
                <a:solidFill>
                  <a:schemeClr val="dk1"/>
                </a:solidFill>
                <a:latin typeface="Roboto"/>
                <a:ea typeface="Roboto"/>
                <a:cs typeface="Roboto"/>
                <a:sym typeface="Roboto"/>
              </a:rPr>
              <a:t>Romania’s greedy invasion made way for the Germans’ counter-offensive resulting in the collapse of Romania into the Central Powers. The Russian Army's officer corps lost confidence in the progress of the war as the Germans had proven to be crafty and brutal opponents. In February 1917, a revolution began in Russia, which dethroned the Tsar and formed the Russian Provisional Government. Russia continued to fight alongside Romania and the Entente Powers until the republic was overthrown by the Bolsheviks in October 1917. </a:t>
            </a:r>
            <a:endParaRPr sz="1500">
              <a:solidFill>
                <a:schemeClr val="dk1"/>
              </a:solidFill>
              <a:latin typeface="Roboto"/>
              <a:ea typeface="Roboto"/>
              <a:cs typeface="Roboto"/>
              <a:sym typeface="Roboto"/>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3"/>
          <p:cNvSpPr txBox="1">
            <a:spLocks noGrp="1"/>
          </p:cNvSpPr>
          <p:nvPr>
            <p:ph type="body" idx="2"/>
          </p:nvPr>
        </p:nvSpPr>
        <p:spPr>
          <a:xfrm>
            <a:off x="4680227" y="2094275"/>
            <a:ext cx="3594600" cy="15534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Clr>
                <a:schemeClr val="dk1"/>
              </a:buClr>
              <a:buSzPts val="1100"/>
              <a:buFont typeface="Arial"/>
              <a:buNone/>
            </a:pPr>
            <a:r>
              <a:rPr lang="en" sz="1000">
                <a:solidFill>
                  <a:srgbClr val="000000"/>
                </a:solidFill>
                <a:latin typeface="Work Sans Medium"/>
                <a:ea typeface="Work Sans Medium"/>
                <a:cs typeface="Work Sans Medium"/>
                <a:sym typeface="Work Sans Medium"/>
              </a:rPr>
              <a:t>EDIT IN POWERPOINT®</a:t>
            </a:r>
            <a:endParaRPr sz="1000">
              <a:solidFill>
                <a:srgbClr val="000000"/>
              </a:solidFill>
              <a:latin typeface="Work Sans Medium"/>
              <a:ea typeface="Work Sans Medium"/>
              <a:cs typeface="Work Sans Medium"/>
              <a:sym typeface="Work Sans Medium"/>
            </a:endParaRPr>
          </a:p>
          <a:p>
            <a:pPr marL="0" lvl="0" indent="0" algn="l" rtl="0">
              <a:spcBef>
                <a:spcPts val="600"/>
              </a:spcBef>
              <a:spcAft>
                <a:spcPts val="0"/>
              </a:spcAft>
              <a:buClr>
                <a:schemeClr val="dk1"/>
              </a:buClr>
              <a:buSzPts val="1100"/>
              <a:buFont typeface="Arial"/>
              <a:buNone/>
            </a:pPr>
            <a:r>
              <a:rPr lang="en" sz="1000"/>
              <a:t>Click on File in the top left menu,choose the option that says</a:t>
            </a:r>
            <a:r>
              <a:rPr lang="en" sz="1000">
                <a:solidFill>
                  <a:srgbClr val="000000"/>
                </a:solidFill>
              </a:rPr>
              <a:t> </a:t>
            </a:r>
            <a:r>
              <a:rPr lang="en" sz="1000">
                <a:solidFill>
                  <a:srgbClr val="000000"/>
                </a:solidFill>
                <a:latin typeface="Work Sans Medium"/>
                <a:ea typeface="Work Sans Medium"/>
                <a:cs typeface="Work Sans Medium"/>
                <a:sym typeface="Work Sans Medium"/>
              </a:rPr>
              <a:t>"Download as" </a:t>
            </a:r>
            <a:r>
              <a:rPr lang="en" sz="1000" b="1">
                <a:solidFill>
                  <a:srgbClr val="000000"/>
                </a:solidFill>
                <a:latin typeface="Work Sans"/>
                <a:ea typeface="Work Sans"/>
                <a:cs typeface="Work Sans"/>
                <a:sym typeface="Work Sans"/>
              </a:rPr>
              <a:t>and then choose</a:t>
            </a:r>
            <a:r>
              <a:rPr lang="en" sz="1000">
                <a:solidFill>
                  <a:srgbClr val="000000"/>
                </a:solidFill>
                <a:latin typeface="Work Sans Medium"/>
                <a:ea typeface="Work Sans Medium"/>
                <a:cs typeface="Work Sans Medium"/>
                <a:sym typeface="Work Sans Medium"/>
              </a:rPr>
              <a:t> “Microsoft PowerPoint (.pptx)”</a:t>
            </a:r>
            <a:r>
              <a:rPr lang="en" sz="1000">
                <a:solidFill>
                  <a:srgbClr val="000000"/>
                </a:solidFill>
              </a:rPr>
              <a:t>. You will get a .pptx file that you can edit in PowerPoint. </a:t>
            </a:r>
            <a:endParaRPr sz="1000">
              <a:solidFill>
                <a:srgbClr val="000000"/>
              </a:solidFill>
            </a:endParaRPr>
          </a:p>
          <a:p>
            <a:pPr marL="0" lvl="0" indent="0" algn="l" rtl="0">
              <a:spcBef>
                <a:spcPts val="600"/>
              </a:spcBef>
              <a:spcAft>
                <a:spcPts val="0"/>
              </a:spcAft>
              <a:buClr>
                <a:schemeClr val="dk1"/>
              </a:buClr>
              <a:buSzPts val="1100"/>
              <a:buFont typeface="Arial"/>
              <a:buNone/>
            </a:pPr>
            <a:endParaRPr sz="1000">
              <a:solidFill>
                <a:srgbClr val="000000"/>
              </a:solidFill>
            </a:endParaRPr>
          </a:p>
          <a:p>
            <a:pPr marL="0" lvl="0" indent="0" algn="l" rtl="0">
              <a:spcBef>
                <a:spcPts val="600"/>
              </a:spcBef>
              <a:spcAft>
                <a:spcPts val="0"/>
              </a:spcAft>
              <a:buNone/>
            </a:pPr>
            <a:endParaRPr sz="1000">
              <a:solidFill>
                <a:srgbClr val="000000"/>
              </a:solidFill>
            </a:endParaRPr>
          </a:p>
        </p:txBody>
      </p:sp>
      <p:sp>
        <p:nvSpPr>
          <p:cNvPr id="76" name="Google Shape;76;p13"/>
          <p:cNvSpPr txBox="1">
            <a:spLocks noGrp="1"/>
          </p:cNvSpPr>
          <p:nvPr>
            <p:ph type="body" idx="1"/>
          </p:nvPr>
        </p:nvSpPr>
        <p:spPr>
          <a:xfrm>
            <a:off x="869150" y="2094275"/>
            <a:ext cx="3594600" cy="15534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sz="1000">
                <a:solidFill>
                  <a:srgbClr val="000000"/>
                </a:solidFill>
                <a:latin typeface="Work Sans Medium"/>
                <a:ea typeface="Work Sans Medium"/>
                <a:cs typeface="Work Sans Medium"/>
                <a:sym typeface="Work Sans Medium"/>
              </a:rPr>
              <a:t>EDIT IN GOOGLE SLIDES</a:t>
            </a:r>
            <a:endParaRPr sz="1000">
              <a:solidFill>
                <a:srgbClr val="000000"/>
              </a:solidFill>
              <a:latin typeface="Work Sans Medium"/>
              <a:ea typeface="Work Sans Medium"/>
              <a:cs typeface="Work Sans Medium"/>
              <a:sym typeface="Work Sans Medium"/>
            </a:endParaRPr>
          </a:p>
          <a:p>
            <a:pPr marL="0" lvl="0" indent="0" algn="l" rtl="0">
              <a:spcBef>
                <a:spcPts val="1000"/>
              </a:spcBef>
              <a:spcAft>
                <a:spcPts val="0"/>
              </a:spcAft>
              <a:buNone/>
            </a:pPr>
            <a:r>
              <a:rPr lang="en" sz="1000">
                <a:solidFill>
                  <a:srgbClr val="000000"/>
                </a:solidFill>
              </a:rPr>
              <a:t>Click on File in the top left menu and choose the option that says “</a:t>
            </a:r>
            <a:r>
              <a:rPr lang="en" sz="1000" b="1">
                <a:solidFill>
                  <a:srgbClr val="000000"/>
                </a:solidFill>
                <a:latin typeface="Work Sans"/>
                <a:ea typeface="Work Sans"/>
                <a:cs typeface="Work Sans"/>
                <a:sym typeface="Work Sans"/>
              </a:rPr>
              <a:t>Make a copy…”</a:t>
            </a:r>
            <a:r>
              <a:rPr lang="en" sz="1000">
                <a:solidFill>
                  <a:srgbClr val="000000"/>
                </a:solidFill>
              </a:rPr>
              <a:t>.</a:t>
            </a:r>
            <a:endParaRPr sz="1000">
              <a:solidFill>
                <a:srgbClr val="000000"/>
              </a:solidFill>
            </a:endParaRPr>
          </a:p>
          <a:p>
            <a:pPr marL="0" lvl="0" indent="0" algn="l" rtl="0">
              <a:spcBef>
                <a:spcPts val="1000"/>
              </a:spcBef>
              <a:spcAft>
                <a:spcPts val="0"/>
              </a:spcAft>
              <a:buNone/>
            </a:pPr>
            <a:r>
              <a:rPr lang="en" sz="1000">
                <a:solidFill>
                  <a:srgbClr val="000000"/>
                </a:solidFill>
              </a:rPr>
              <a:t>You will get a copy of this document on your Google Drive and will be able to edit, add or delete slides.</a:t>
            </a:r>
            <a:endParaRPr sz="1000">
              <a:solidFill>
                <a:srgbClr val="000000"/>
              </a:solidFill>
            </a:endParaRPr>
          </a:p>
          <a:p>
            <a:pPr marL="0" lvl="0" indent="0" algn="l" rtl="0">
              <a:spcBef>
                <a:spcPts val="1000"/>
              </a:spcBef>
              <a:spcAft>
                <a:spcPts val="1000"/>
              </a:spcAft>
              <a:buNone/>
            </a:pPr>
            <a:r>
              <a:rPr lang="en" sz="1000">
                <a:solidFill>
                  <a:srgbClr val="000000"/>
                </a:solidFill>
                <a:latin typeface="Work Sans Medium"/>
                <a:ea typeface="Work Sans Medium"/>
                <a:cs typeface="Work Sans Medium"/>
                <a:sym typeface="Work Sans Medium"/>
              </a:rPr>
              <a:t>You have to be signed into your Google account.</a:t>
            </a:r>
            <a:br>
              <a:rPr lang="en" sz="1000">
                <a:solidFill>
                  <a:srgbClr val="000000"/>
                </a:solidFill>
                <a:latin typeface="Work Sans Medium"/>
                <a:ea typeface="Work Sans Medium"/>
                <a:cs typeface="Work Sans Medium"/>
                <a:sym typeface="Work Sans Medium"/>
              </a:rPr>
            </a:br>
            <a:endParaRPr sz="1000">
              <a:solidFill>
                <a:srgbClr val="000000"/>
              </a:solidFill>
              <a:latin typeface="Work Sans Medium"/>
              <a:ea typeface="Work Sans Medium"/>
              <a:cs typeface="Work Sans Medium"/>
              <a:sym typeface="Work Sans Medium"/>
            </a:endParaRPr>
          </a:p>
        </p:txBody>
      </p:sp>
      <p:grpSp>
        <p:nvGrpSpPr>
          <p:cNvPr id="77" name="Google Shape;77;p13"/>
          <p:cNvGrpSpPr/>
          <p:nvPr/>
        </p:nvGrpSpPr>
        <p:grpSpPr>
          <a:xfrm>
            <a:off x="7245744" y="711703"/>
            <a:ext cx="1097515" cy="913074"/>
            <a:chOff x="1926350" y="995225"/>
            <a:chExt cx="428650" cy="356600"/>
          </a:xfrm>
        </p:grpSpPr>
        <p:sp>
          <p:nvSpPr>
            <p:cNvPr id="78" name="Google Shape;78;p13"/>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13"/>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13"/>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13"/>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 name="Google Shape;82;p13"/>
          <p:cNvSpPr txBox="1">
            <a:spLocks noGrp="1"/>
          </p:cNvSpPr>
          <p:nvPr>
            <p:ph type="sldNum" idx="12"/>
          </p:nvPr>
        </p:nvSpPr>
        <p:spPr>
          <a:xfrm>
            <a:off x="8327799" y="270078"/>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a:t>
            </a:fld>
            <a:endParaRPr/>
          </a:p>
        </p:txBody>
      </p:sp>
      <p:sp>
        <p:nvSpPr>
          <p:cNvPr id="83" name="Google Shape;83;p13"/>
          <p:cNvSpPr txBox="1">
            <a:spLocks noGrp="1"/>
          </p:cNvSpPr>
          <p:nvPr>
            <p:ph type="ctrTitle"/>
          </p:nvPr>
        </p:nvSpPr>
        <p:spPr>
          <a:xfrm>
            <a:off x="940250" y="947800"/>
            <a:ext cx="4950000"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Instructions for use</a:t>
            </a:r>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grpSp>
        <p:nvGrpSpPr>
          <p:cNvPr id="381" name="Google Shape;381;p31"/>
          <p:cNvGrpSpPr/>
          <p:nvPr/>
        </p:nvGrpSpPr>
        <p:grpSpPr>
          <a:xfrm>
            <a:off x="323074" y="443963"/>
            <a:ext cx="837539" cy="601477"/>
            <a:chOff x="1926350" y="995225"/>
            <a:chExt cx="428650" cy="356600"/>
          </a:xfrm>
        </p:grpSpPr>
        <p:sp>
          <p:nvSpPr>
            <p:cNvPr id="382" name="Google Shape;382;p31"/>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31"/>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1"/>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31"/>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6" name="Google Shape;386;p31"/>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20</a:t>
            </a:fld>
            <a:endParaRPr sz="1300" b="1">
              <a:solidFill>
                <a:srgbClr val="000000"/>
              </a:solidFill>
              <a:latin typeface="Work Sans"/>
              <a:ea typeface="Work Sans"/>
              <a:cs typeface="Work Sans"/>
              <a:sym typeface="Work Sans"/>
            </a:endParaRPr>
          </a:p>
        </p:txBody>
      </p:sp>
      <p:sp>
        <p:nvSpPr>
          <p:cNvPr id="387" name="Google Shape;387;p31"/>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The wider war: the war on other fronts</a:t>
            </a:r>
            <a:endParaRPr sz="2000" b="1">
              <a:latin typeface="Roboto"/>
              <a:ea typeface="Roboto"/>
              <a:cs typeface="Roboto"/>
              <a:sym typeface="Roboto"/>
            </a:endParaRPr>
          </a:p>
        </p:txBody>
      </p:sp>
      <p:sp>
        <p:nvSpPr>
          <p:cNvPr id="388" name="Google Shape;388;p31"/>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1"/>
          <p:cNvSpPr txBox="1"/>
          <p:nvPr/>
        </p:nvSpPr>
        <p:spPr>
          <a:xfrm>
            <a:off x="2867700" y="1045450"/>
            <a:ext cx="3165600" cy="3730200"/>
          </a:xfrm>
          <a:prstGeom prst="rect">
            <a:avLst/>
          </a:prstGeom>
          <a:noFill/>
          <a:ln w="19050" cap="flat" cmpd="sng">
            <a:solidFill>
              <a:srgbClr val="3C78D8"/>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500">
                <a:solidFill>
                  <a:schemeClr val="dk1"/>
                </a:solidFill>
                <a:latin typeface="Roboto"/>
                <a:ea typeface="Roboto"/>
                <a:cs typeface="Roboto"/>
                <a:sym typeface="Roboto"/>
              </a:rPr>
              <a:t>The newly founded Russian Republic was headed by Georgy Lvov who was succeeded by Alexander Kerensky. Kerensky supervised the </a:t>
            </a:r>
            <a:r>
              <a:rPr lang="en" sz="1500" b="1">
                <a:solidFill>
                  <a:schemeClr val="dk1"/>
                </a:solidFill>
                <a:latin typeface="Roboto"/>
                <a:ea typeface="Roboto"/>
                <a:cs typeface="Roboto"/>
                <a:sym typeface="Roboto"/>
              </a:rPr>
              <a:t>July Offensive,</a:t>
            </a:r>
            <a:r>
              <a:rPr lang="en" sz="1500">
                <a:solidFill>
                  <a:schemeClr val="dk1"/>
                </a:solidFill>
                <a:latin typeface="Roboto"/>
                <a:ea typeface="Roboto"/>
                <a:cs typeface="Roboto"/>
                <a:sym typeface="Roboto"/>
              </a:rPr>
              <a:t> which caused the collapse of the Russian Army. The new Bolshevik government of Russia signed the </a:t>
            </a:r>
            <a:r>
              <a:rPr lang="en" sz="1500" b="1">
                <a:solidFill>
                  <a:schemeClr val="dk1"/>
                </a:solidFill>
                <a:latin typeface="Roboto"/>
                <a:ea typeface="Roboto"/>
                <a:cs typeface="Roboto"/>
                <a:sym typeface="Roboto"/>
              </a:rPr>
              <a:t>Treaty of Brest-Litovsk</a:t>
            </a:r>
            <a:r>
              <a:rPr lang="en" sz="1500">
                <a:solidFill>
                  <a:schemeClr val="dk1"/>
                </a:solidFill>
                <a:latin typeface="Roboto"/>
                <a:ea typeface="Roboto"/>
                <a:cs typeface="Roboto"/>
                <a:sym typeface="Roboto"/>
              </a:rPr>
              <a:t> with the Central Powers, which ended Russia's participation in the First World War. Romania also signed a similar treaty and was forced to retreat. Both of the treaties were rescinded when the Central Powers surrendered in November 1918.</a:t>
            </a:r>
            <a:endParaRPr sz="1500">
              <a:solidFill>
                <a:schemeClr val="dk1"/>
              </a:solidFill>
              <a:latin typeface="Roboto"/>
              <a:ea typeface="Roboto"/>
              <a:cs typeface="Roboto"/>
              <a:sym typeface="Roboto"/>
            </a:endParaRPr>
          </a:p>
        </p:txBody>
      </p:sp>
      <p:pic>
        <p:nvPicPr>
          <p:cNvPr id="390" name="Google Shape;390;p31"/>
          <p:cNvPicPr preferRelativeResize="0"/>
          <p:nvPr/>
        </p:nvPicPr>
        <p:blipFill>
          <a:blip r:embed="rId3">
            <a:alphaModFix/>
          </a:blip>
          <a:stretch>
            <a:fillRect/>
          </a:stretch>
        </p:blipFill>
        <p:spPr>
          <a:xfrm>
            <a:off x="387450" y="1107400"/>
            <a:ext cx="2365475" cy="3140000"/>
          </a:xfrm>
          <a:prstGeom prst="rect">
            <a:avLst/>
          </a:prstGeom>
          <a:noFill/>
          <a:ln w="19050" cap="flat" cmpd="sng">
            <a:solidFill>
              <a:srgbClr val="0000FF"/>
            </a:solidFill>
            <a:prstDash val="solid"/>
            <a:round/>
            <a:headEnd type="none" w="sm" len="sm"/>
            <a:tailEnd type="none" w="sm" len="sm"/>
          </a:ln>
        </p:spPr>
      </p:pic>
      <p:sp>
        <p:nvSpPr>
          <p:cNvPr id="391" name="Google Shape;391;p31"/>
          <p:cNvSpPr txBox="1"/>
          <p:nvPr/>
        </p:nvSpPr>
        <p:spPr>
          <a:xfrm>
            <a:off x="387450" y="4247400"/>
            <a:ext cx="2365500" cy="60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Alexander Kerensky,</a:t>
            </a:r>
            <a:endParaRPr sz="1000" b="1" i="1">
              <a:solidFill>
                <a:srgbClr val="FFFFFF"/>
              </a:solidFill>
              <a:highlight>
                <a:srgbClr val="0000FF"/>
              </a:highlight>
              <a:latin typeface="Roboto"/>
              <a:ea typeface="Roboto"/>
              <a:cs typeface="Roboto"/>
              <a:sym typeface="Roboto"/>
            </a:endParaRPr>
          </a:p>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Minister-Chairman of the </a:t>
            </a:r>
            <a:endParaRPr sz="1000" b="1" i="1">
              <a:solidFill>
                <a:srgbClr val="FFFFFF"/>
              </a:solidFill>
              <a:highlight>
                <a:srgbClr val="0000FF"/>
              </a:highlight>
              <a:latin typeface="Roboto"/>
              <a:ea typeface="Roboto"/>
              <a:cs typeface="Roboto"/>
              <a:sym typeface="Roboto"/>
            </a:endParaRPr>
          </a:p>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Russian Provisional Government</a:t>
            </a:r>
            <a:endParaRPr sz="1000" b="1" i="1">
              <a:solidFill>
                <a:srgbClr val="FFFFFF"/>
              </a:solidFill>
              <a:highlight>
                <a:srgbClr val="0000FF"/>
              </a:highlight>
              <a:latin typeface="Roboto"/>
              <a:ea typeface="Roboto"/>
              <a:cs typeface="Roboto"/>
              <a:sym typeface="Roboto"/>
            </a:endParaRPr>
          </a:p>
        </p:txBody>
      </p:sp>
      <p:pic>
        <p:nvPicPr>
          <p:cNvPr id="392" name="Google Shape;392;p31"/>
          <p:cNvPicPr preferRelativeResize="0"/>
          <p:nvPr/>
        </p:nvPicPr>
        <p:blipFill>
          <a:blip r:embed="rId4">
            <a:alphaModFix/>
          </a:blip>
          <a:stretch>
            <a:fillRect/>
          </a:stretch>
        </p:blipFill>
        <p:spPr>
          <a:xfrm>
            <a:off x="6209475" y="919725"/>
            <a:ext cx="2629724" cy="1972301"/>
          </a:xfrm>
          <a:prstGeom prst="rect">
            <a:avLst/>
          </a:prstGeom>
          <a:noFill/>
          <a:ln w="19050" cap="flat" cmpd="sng">
            <a:solidFill>
              <a:srgbClr val="0000FF"/>
            </a:solidFill>
            <a:prstDash val="solid"/>
            <a:round/>
            <a:headEnd type="none" w="sm" len="sm"/>
            <a:tailEnd type="none" w="sm" len="sm"/>
          </a:ln>
        </p:spPr>
      </p:pic>
      <p:sp>
        <p:nvSpPr>
          <p:cNvPr id="393" name="Google Shape;393;p31"/>
          <p:cNvSpPr txBox="1"/>
          <p:nvPr/>
        </p:nvSpPr>
        <p:spPr>
          <a:xfrm>
            <a:off x="5969450" y="2908075"/>
            <a:ext cx="3118800" cy="338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First two pages of the Treaty of Brest-Litovsk</a:t>
            </a:r>
            <a:endParaRPr sz="1000" b="1" i="1">
              <a:solidFill>
                <a:srgbClr val="FFFFFF"/>
              </a:solidFill>
              <a:highlight>
                <a:srgbClr val="0000FF"/>
              </a:highlight>
              <a:latin typeface="Roboto"/>
              <a:ea typeface="Roboto"/>
              <a:cs typeface="Roboto"/>
              <a:sym typeface="Roboto"/>
            </a:endParaRPr>
          </a:p>
        </p:txBody>
      </p:sp>
      <p:sp>
        <p:nvSpPr>
          <p:cNvPr id="394" name="Google Shape;394;p31"/>
          <p:cNvSpPr txBox="1"/>
          <p:nvPr/>
        </p:nvSpPr>
        <p:spPr>
          <a:xfrm>
            <a:off x="6148050" y="3211725"/>
            <a:ext cx="2088600" cy="1563900"/>
          </a:xfrm>
          <a:prstGeom prst="rect">
            <a:avLst/>
          </a:prstGeom>
          <a:solidFill>
            <a:srgbClr val="000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Roboto"/>
                <a:ea typeface="Roboto"/>
                <a:cs typeface="Roboto"/>
                <a:sym typeface="Roboto"/>
              </a:rPr>
              <a:t>The </a:t>
            </a:r>
            <a:r>
              <a:rPr lang="en" sz="1500" b="1">
                <a:solidFill>
                  <a:srgbClr val="FFFFFF"/>
                </a:solidFill>
                <a:latin typeface="Roboto"/>
                <a:ea typeface="Roboto"/>
                <a:cs typeface="Roboto"/>
                <a:sym typeface="Roboto"/>
              </a:rPr>
              <a:t>Bolsheviks</a:t>
            </a:r>
            <a:r>
              <a:rPr lang="en" sz="1500">
                <a:solidFill>
                  <a:srgbClr val="FFFFFF"/>
                </a:solidFill>
                <a:latin typeface="Roboto"/>
                <a:ea typeface="Roboto"/>
                <a:cs typeface="Roboto"/>
                <a:sym typeface="Roboto"/>
              </a:rPr>
              <a:t> was a major faction of the Marxist Russian Social Democratic Labour Party led by Vladimir Lenin.</a:t>
            </a:r>
            <a:endParaRPr sz="1500">
              <a:solidFill>
                <a:srgbClr val="FFFFFF"/>
              </a:solidFill>
              <a:latin typeface="Roboto"/>
              <a:ea typeface="Roboto"/>
              <a:cs typeface="Roboto"/>
              <a:sym typeface="Roboto"/>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pic>
        <p:nvPicPr>
          <p:cNvPr id="399" name="Google Shape;399;p32"/>
          <p:cNvPicPr preferRelativeResize="0"/>
          <p:nvPr/>
        </p:nvPicPr>
        <p:blipFill>
          <a:blip r:embed="rId3">
            <a:alphaModFix/>
          </a:blip>
          <a:stretch>
            <a:fillRect/>
          </a:stretch>
        </p:blipFill>
        <p:spPr>
          <a:xfrm>
            <a:off x="6444475" y="714375"/>
            <a:ext cx="2488825" cy="3583200"/>
          </a:xfrm>
          <a:prstGeom prst="rect">
            <a:avLst/>
          </a:prstGeom>
          <a:noFill/>
          <a:ln>
            <a:noFill/>
          </a:ln>
        </p:spPr>
      </p:pic>
      <p:grpSp>
        <p:nvGrpSpPr>
          <p:cNvPr id="400" name="Google Shape;400;p32"/>
          <p:cNvGrpSpPr/>
          <p:nvPr/>
        </p:nvGrpSpPr>
        <p:grpSpPr>
          <a:xfrm>
            <a:off x="323074" y="443963"/>
            <a:ext cx="837539" cy="601477"/>
            <a:chOff x="1926350" y="995225"/>
            <a:chExt cx="428650" cy="356600"/>
          </a:xfrm>
        </p:grpSpPr>
        <p:sp>
          <p:nvSpPr>
            <p:cNvPr id="401" name="Google Shape;401;p32"/>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32"/>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2"/>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2"/>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5" name="Google Shape;405;p32"/>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21</a:t>
            </a:fld>
            <a:endParaRPr sz="1300" b="1">
              <a:solidFill>
                <a:srgbClr val="000000"/>
              </a:solidFill>
              <a:latin typeface="Work Sans"/>
              <a:ea typeface="Work Sans"/>
              <a:cs typeface="Work Sans"/>
              <a:sym typeface="Work Sans"/>
            </a:endParaRPr>
          </a:p>
        </p:txBody>
      </p:sp>
      <p:sp>
        <p:nvSpPr>
          <p:cNvPr id="406" name="Google Shape;406;p32"/>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The wider war: Gallipoli and its failure</a:t>
            </a:r>
            <a:endParaRPr sz="2000" b="1">
              <a:latin typeface="Roboto"/>
              <a:ea typeface="Roboto"/>
              <a:cs typeface="Roboto"/>
              <a:sym typeface="Roboto"/>
            </a:endParaRPr>
          </a:p>
        </p:txBody>
      </p:sp>
      <p:sp>
        <p:nvSpPr>
          <p:cNvPr id="407" name="Google Shape;407;p32"/>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32"/>
          <p:cNvSpPr/>
          <p:nvPr/>
        </p:nvSpPr>
        <p:spPr>
          <a:xfrm>
            <a:off x="340700" y="1931800"/>
            <a:ext cx="2356200" cy="2942400"/>
          </a:xfrm>
          <a:prstGeom prst="rightArrowCallout">
            <a:avLst>
              <a:gd name="adj1" fmla="val 25000"/>
              <a:gd name="adj2" fmla="val 20542"/>
              <a:gd name="adj3" fmla="val 10026"/>
              <a:gd name="adj4" fmla="val 84323"/>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rPr>
              <a:t>In 1915, the Allied Powers decided to launch naval ships into the </a:t>
            </a:r>
            <a:r>
              <a:rPr lang="en">
                <a:solidFill>
                  <a:schemeClr val="lt1"/>
                </a:solidFill>
              </a:rPr>
              <a:t>Dardanelles Straits.</a:t>
            </a:r>
            <a:r>
              <a:rPr lang="en">
                <a:solidFill>
                  <a:srgbClr val="FFFFFF"/>
                </a:solidFill>
              </a:rPr>
              <a:t> The goal was to link up with the Russians so they could join forces against Turkey and force the latter to retreat. On March 18, 1915, 18 battleships of the Allies entered the Dardanelles Straits.</a:t>
            </a:r>
            <a:endParaRPr>
              <a:solidFill>
                <a:srgbClr val="FFFFFF"/>
              </a:solidFill>
            </a:endParaRPr>
          </a:p>
        </p:txBody>
      </p:sp>
      <p:sp>
        <p:nvSpPr>
          <p:cNvPr id="409" name="Google Shape;409;p32"/>
          <p:cNvSpPr/>
          <p:nvPr/>
        </p:nvSpPr>
        <p:spPr>
          <a:xfrm>
            <a:off x="2696900" y="1931800"/>
            <a:ext cx="2919300" cy="2942400"/>
          </a:xfrm>
          <a:prstGeom prst="rightArrowCallout">
            <a:avLst>
              <a:gd name="adj1" fmla="val 23296"/>
              <a:gd name="adj2" fmla="val 20542"/>
              <a:gd name="adj3" fmla="val 11485"/>
              <a:gd name="adj4" fmla="val 85479"/>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rPr>
              <a:t>The failed naval attack led to the preparation of a land invasion under the command of General Ian Hamilton. On April 25, 1915, the Allied Powers launched their invasion of the Gallipoli Peninsula. The Allies made progress but the Turks also gathered their own troops. The Allies launched more troops at Suvla Bay, but Ottoman troops came in time and bolstered their defences.</a:t>
            </a:r>
            <a:endParaRPr>
              <a:solidFill>
                <a:srgbClr val="FFFFFF"/>
              </a:solidFill>
            </a:endParaRPr>
          </a:p>
        </p:txBody>
      </p:sp>
      <p:sp>
        <p:nvSpPr>
          <p:cNvPr id="410" name="Google Shape;410;p32"/>
          <p:cNvSpPr/>
          <p:nvPr/>
        </p:nvSpPr>
        <p:spPr>
          <a:xfrm>
            <a:off x="5616250" y="1931800"/>
            <a:ext cx="1908900" cy="29424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rPr>
              <a:t>Because of the increasing number of Allied casualties, the British government authorised the evacuation to begin from Suvla Bay. More than 140 000 Allied casualties were recorded and an estimated 250 000 Turkish casualties.</a:t>
            </a:r>
            <a:endParaRPr>
              <a:solidFill>
                <a:srgbClr val="FFFFFF"/>
              </a:solidFill>
            </a:endParaRPr>
          </a:p>
        </p:txBody>
      </p:sp>
      <p:sp>
        <p:nvSpPr>
          <p:cNvPr id="411" name="Google Shape;411;p32"/>
          <p:cNvSpPr txBox="1"/>
          <p:nvPr/>
        </p:nvSpPr>
        <p:spPr>
          <a:xfrm>
            <a:off x="340700" y="1561600"/>
            <a:ext cx="1908900" cy="2973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500" b="1" i="1">
                <a:latin typeface="Roboto"/>
                <a:ea typeface="Roboto"/>
                <a:cs typeface="Roboto"/>
                <a:sym typeface="Roboto"/>
              </a:rPr>
              <a:t>LAUNCH</a:t>
            </a:r>
            <a:endParaRPr sz="1500" b="1" i="1">
              <a:latin typeface="Roboto"/>
              <a:ea typeface="Roboto"/>
              <a:cs typeface="Roboto"/>
              <a:sym typeface="Roboto"/>
            </a:endParaRPr>
          </a:p>
        </p:txBody>
      </p:sp>
      <p:sp>
        <p:nvSpPr>
          <p:cNvPr id="412" name="Google Shape;412;p32"/>
          <p:cNvSpPr txBox="1"/>
          <p:nvPr/>
        </p:nvSpPr>
        <p:spPr>
          <a:xfrm>
            <a:off x="2771975" y="1561600"/>
            <a:ext cx="1908900" cy="2973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500" b="1" i="1">
                <a:latin typeface="Roboto"/>
                <a:ea typeface="Roboto"/>
                <a:cs typeface="Roboto"/>
                <a:sym typeface="Roboto"/>
              </a:rPr>
              <a:t>LAND INVASION</a:t>
            </a:r>
            <a:endParaRPr sz="1500" b="1" i="1">
              <a:latin typeface="Roboto"/>
              <a:ea typeface="Roboto"/>
              <a:cs typeface="Roboto"/>
              <a:sym typeface="Roboto"/>
            </a:endParaRPr>
          </a:p>
        </p:txBody>
      </p:sp>
      <p:sp>
        <p:nvSpPr>
          <p:cNvPr id="413" name="Google Shape;413;p32"/>
          <p:cNvSpPr txBox="1"/>
          <p:nvPr/>
        </p:nvSpPr>
        <p:spPr>
          <a:xfrm>
            <a:off x="5544550" y="1561575"/>
            <a:ext cx="1908900" cy="2973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500" b="1" i="1">
                <a:latin typeface="Roboto"/>
                <a:ea typeface="Roboto"/>
                <a:cs typeface="Roboto"/>
                <a:sym typeface="Roboto"/>
              </a:rPr>
              <a:t>EVACUATION</a:t>
            </a:r>
            <a:endParaRPr sz="1500" b="1" i="1">
              <a:latin typeface="Roboto"/>
              <a:ea typeface="Roboto"/>
              <a:cs typeface="Roboto"/>
              <a:sym typeface="Roboto"/>
            </a:endParaRPr>
          </a:p>
        </p:txBody>
      </p:sp>
      <p:sp>
        <p:nvSpPr>
          <p:cNvPr id="414" name="Google Shape;414;p32"/>
          <p:cNvSpPr txBox="1"/>
          <p:nvPr/>
        </p:nvSpPr>
        <p:spPr>
          <a:xfrm>
            <a:off x="1216475" y="719175"/>
            <a:ext cx="5479800" cy="7695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Roboto"/>
                <a:ea typeface="Roboto"/>
                <a:cs typeface="Roboto"/>
                <a:sym typeface="Roboto"/>
              </a:rPr>
              <a:t>The </a:t>
            </a:r>
            <a:r>
              <a:rPr lang="en" sz="1500" b="1">
                <a:latin typeface="Roboto"/>
                <a:ea typeface="Roboto"/>
                <a:cs typeface="Roboto"/>
                <a:sym typeface="Roboto"/>
              </a:rPr>
              <a:t>Gallipoli Campaign</a:t>
            </a:r>
            <a:r>
              <a:rPr lang="en" sz="1500">
                <a:latin typeface="Roboto"/>
                <a:ea typeface="Roboto"/>
                <a:cs typeface="Roboto"/>
                <a:sym typeface="Roboto"/>
              </a:rPr>
              <a:t> was an operation by the Allied Powers against Turkey to control the sea route from Europe to Russia through the Dardanelles and to capture Constantinople.</a:t>
            </a:r>
            <a:endParaRPr sz="1500">
              <a:latin typeface="Roboto"/>
              <a:ea typeface="Roboto"/>
              <a:cs typeface="Roboto"/>
              <a:sym typeface="Roboto"/>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grpSp>
        <p:nvGrpSpPr>
          <p:cNvPr id="419" name="Google Shape;419;p33"/>
          <p:cNvGrpSpPr/>
          <p:nvPr/>
        </p:nvGrpSpPr>
        <p:grpSpPr>
          <a:xfrm>
            <a:off x="323074" y="443963"/>
            <a:ext cx="837539" cy="601477"/>
            <a:chOff x="1926350" y="995225"/>
            <a:chExt cx="428650" cy="356600"/>
          </a:xfrm>
        </p:grpSpPr>
        <p:sp>
          <p:nvSpPr>
            <p:cNvPr id="420" name="Google Shape;420;p33"/>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3"/>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3"/>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3"/>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4" name="Google Shape;424;p33"/>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22</a:t>
            </a:fld>
            <a:endParaRPr sz="1300" b="1">
              <a:solidFill>
                <a:srgbClr val="000000"/>
              </a:solidFill>
              <a:latin typeface="Work Sans"/>
              <a:ea typeface="Work Sans"/>
              <a:cs typeface="Work Sans"/>
              <a:sym typeface="Work Sans"/>
            </a:endParaRPr>
          </a:p>
        </p:txBody>
      </p:sp>
      <p:sp>
        <p:nvSpPr>
          <p:cNvPr id="425" name="Google Shape;425;p33"/>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The wider war: Gallipoli and its failure</a:t>
            </a:r>
            <a:endParaRPr sz="2000" b="1">
              <a:latin typeface="Roboto"/>
              <a:ea typeface="Roboto"/>
              <a:cs typeface="Roboto"/>
              <a:sym typeface="Roboto"/>
            </a:endParaRPr>
          </a:p>
        </p:txBody>
      </p:sp>
      <p:sp>
        <p:nvSpPr>
          <p:cNvPr id="426" name="Google Shape;426;p33"/>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27" name="Google Shape;427;p33"/>
          <p:cNvPicPr preferRelativeResize="0"/>
          <p:nvPr/>
        </p:nvPicPr>
        <p:blipFill>
          <a:blip r:embed="rId3">
            <a:alphaModFix/>
          </a:blip>
          <a:stretch>
            <a:fillRect/>
          </a:stretch>
        </p:blipFill>
        <p:spPr>
          <a:xfrm>
            <a:off x="323075" y="1234725"/>
            <a:ext cx="2114850" cy="2649056"/>
          </a:xfrm>
          <a:prstGeom prst="rect">
            <a:avLst/>
          </a:prstGeom>
          <a:noFill/>
          <a:ln w="19050" cap="flat" cmpd="sng">
            <a:solidFill>
              <a:srgbClr val="0000FF"/>
            </a:solidFill>
            <a:prstDash val="solid"/>
            <a:round/>
            <a:headEnd type="none" w="sm" len="sm"/>
            <a:tailEnd type="none" w="sm" len="sm"/>
          </a:ln>
        </p:spPr>
      </p:pic>
      <p:sp>
        <p:nvSpPr>
          <p:cNvPr id="428" name="Google Shape;428;p33"/>
          <p:cNvSpPr txBox="1"/>
          <p:nvPr/>
        </p:nvSpPr>
        <p:spPr>
          <a:xfrm>
            <a:off x="428929" y="3981823"/>
            <a:ext cx="19032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World War I soldiers in a trench during the Gallipoli campaign in Turkey, 1915</a:t>
            </a:r>
            <a:endParaRPr sz="1000" b="1" i="1">
              <a:solidFill>
                <a:srgbClr val="FFFFFF"/>
              </a:solidFill>
              <a:highlight>
                <a:srgbClr val="0000FF"/>
              </a:highlight>
              <a:latin typeface="Roboto"/>
              <a:ea typeface="Roboto"/>
              <a:cs typeface="Roboto"/>
              <a:sym typeface="Roboto"/>
            </a:endParaRPr>
          </a:p>
        </p:txBody>
      </p:sp>
      <p:pic>
        <p:nvPicPr>
          <p:cNvPr id="429" name="Google Shape;429;p33"/>
          <p:cNvPicPr preferRelativeResize="0"/>
          <p:nvPr/>
        </p:nvPicPr>
        <p:blipFill>
          <a:blip r:embed="rId4">
            <a:alphaModFix/>
          </a:blip>
          <a:stretch>
            <a:fillRect/>
          </a:stretch>
        </p:blipFill>
        <p:spPr>
          <a:xfrm>
            <a:off x="2563725" y="1158525"/>
            <a:ext cx="4149325" cy="2919335"/>
          </a:xfrm>
          <a:prstGeom prst="rect">
            <a:avLst/>
          </a:prstGeom>
          <a:noFill/>
          <a:ln w="19050" cap="flat" cmpd="sng">
            <a:solidFill>
              <a:srgbClr val="0000FF"/>
            </a:solidFill>
            <a:prstDash val="solid"/>
            <a:round/>
            <a:headEnd type="none" w="sm" len="sm"/>
            <a:tailEnd type="none" w="sm" len="sm"/>
          </a:ln>
        </p:spPr>
      </p:pic>
      <p:sp>
        <p:nvSpPr>
          <p:cNvPr id="430" name="Google Shape;430;p33"/>
          <p:cNvSpPr txBox="1"/>
          <p:nvPr/>
        </p:nvSpPr>
        <p:spPr>
          <a:xfrm>
            <a:off x="3587393" y="4077851"/>
            <a:ext cx="2220300" cy="50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Gallipoli Peninsula, Ottoman Empire, 1915</a:t>
            </a:r>
            <a:endParaRPr sz="1000" b="1" i="1">
              <a:solidFill>
                <a:srgbClr val="FFFFFF"/>
              </a:solidFill>
              <a:highlight>
                <a:srgbClr val="0000FF"/>
              </a:highlight>
              <a:latin typeface="Roboto"/>
              <a:ea typeface="Roboto"/>
              <a:cs typeface="Roboto"/>
              <a:sym typeface="Roboto"/>
            </a:endParaRPr>
          </a:p>
        </p:txBody>
      </p:sp>
      <p:pic>
        <p:nvPicPr>
          <p:cNvPr id="431" name="Google Shape;431;p33"/>
          <p:cNvPicPr preferRelativeResize="0"/>
          <p:nvPr/>
        </p:nvPicPr>
        <p:blipFill>
          <a:blip r:embed="rId5">
            <a:alphaModFix/>
          </a:blip>
          <a:stretch>
            <a:fillRect/>
          </a:stretch>
        </p:blipFill>
        <p:spPr>
          <a:xfrm>
            <a:off x="6944650" y="1158525"/>
            <a:ext cx="1671130" cy="1394692"/>
          </a:xfrm>
          <a:prstGeom prst="rect">
            <a:avLst/>
          </a:prstGeom>
          <a:noFill/>
          <a:ln w="19050" cap="flat" cmpd="sng">
            <a:solidFill>
              <a:srgbClr val="0000FF"/>
            </a:solidFill>
            <a:prstDash val="solid"/>
            <a:round/>
            <a:headEnd type="none" w="sm" len="sm"/>
            <a:tailEnd type="none" w="sm" len="sm"/>
          </a:ln>
        </p:spPr>
      </p:pic>
      <p:pic>
        <p:nvPicPr>
          <p:cNvPr id="432" name="Google Shape;432;p33"/>
          <p:cNvPicPr preferRelativeResize="0"/>
          <p:nvPr/>
        </p:nvPicPr>
        <p:blipFill>
          <a:blip r:embed="rId6">
            <a:alphaModFix/>
          </a:blip>
          <a:stretch>
            <a:fillRect/>
          </a:stretch>
        </p:blipFill>
        <p:spPr>
          <a:xfrm>
            <a:off x="6944650" y="2691820"/>
            <a:ext cx="1679050" cy="1386030"/>
          </a:xfrm>
          <a:prstGeom prst="rect">
            <a:avLst/>
          </a:prstGeom>
          <a:noFill/>
          <a:ln w="19050" cap="flat" cmpd="sng">
            <a:solidFill>
              <a:srgbClr val="0000FF"/>
            </a:solidFill>
            <a:prstDash val="solid"/>
            <a:round/>
            <a:headEnd type="none" w="sm" len="sm"/>
            <a:tailEnd type="none" w="sm" len="sm"/>
          </a:ln>
        </p:spPr>
      </p:pic>
      <p:sp>
        <p:nvSpPr>
          <p:cNvPr id="433" name="Google Shape;433;p33"/>
          <p:cNvSpPr txBox="1"/>
          <p:nvPr/>
        </p:nvSpPr>
        <p:spPr>
          <a:xfrm>
            <a:off x="6665493" y="4084526"/>
            <a:ext cx="2220300" cy="50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Photos of the Gallipoli Campaign</a:t>
            </a:r>
            <a:endParaRPr sz="1000" b="1" i="1">
              <a:solidFill>
                <a:srgbClr val="FFFFFF"/>
              </a:solidFill>
              <a:highlight>
                <a:srgbClr val="0000FF"/>
              </a:highlight>
              <a:latin typeface="Roboto"/>
              <a:ea typeface="Roboto"/>
              <a:cs typeface="Roboto"/>
              <a:sym typeface="Roboto"/>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grpSp>
        <p:nvGrpSpPr>
          <p:cNvPr id="438" name="Google Shape;438;p34"/>
          <p:cNvGrpSpPr/>
          <p:nvPr/>
        </p:nvGrpSpPr>
        <p:grpSpPr>
          <a:xfrm>
            <a:off x="323074" y="443963"/>
            <a:ext cx="837539" cy="601477"/>
            <a:chOff x="1926350" y="995225"/>
            <a:chExt cx="428650" cy="356600"/>
          </a:xfrm>
        </p:grpSpPr>
        <p:sp>
          <p:nvSpPr>
            <p:cNvPr id="439" name="Google Shape;439;p34"/>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4"/>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34"/>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34"/>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3" name="Google Shape;443;p34"/>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23</a:t>
            </a:fld>
            <a:endParaRPr sz="1300" b="1">
              <a:solidFill>
                <a:srgbClr val="000000"/>
              </a:solidFill>
              <a:latin typeface="Work Sans"/>
              <a:ea typeface="Work Sans"/>
              <a:cs typeface="Work Sans"/>
              <a:sym typeface="Work Sans"/>
            </a:endParaRPr>
          </a:p>
        </p:txBody>
      </p:sp>
      <p:sp>
        <p:nvSpPr>
          <p:cNvPr id="444" name="Google Shape;444;p34"/>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The wider war: the events and significance of the war at sea, including Jutland, the U-Boat campaign and convoys</a:t>
            </a:r>
            <a:endParaRPr sz="2000" b="1">
              <a:latin typeface="Roboto"/>
              <a:ea typeface="Roboto"/>
              <a:cs typeface="Roboto"/>
              <a:sym typeface="Roboto"/>
            </a:endParaRPr>
          </a:p>
        </p:txBody>
      </p:sp>
      <p:sp>
        <p:nvSpPr>
          <p:cNvPr id="445" name="Google Shape;445;p34"/>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46" name="Google Shape;446;p34"/>
          <p:cNvPicPr preferRelativeResize="0"/>
          <p:nvPr/>
        </p:nvPicPr>
        <p:blipFill>
          <a:blip r:embed="rId3">
            <a:alphaModFix/>
          </a:blip>
          <a:stretch>
            <a:fillRect/>
          </a:stretch>
        </p:blipFill>
        <p:spPr>
          <a:xfrm>
            <a:off x="280925" y="1326550"/>
            <a:ext cx="3555949" cy="1987664"/>
          </a:xfrm>
          <a:prstGeom prst="rect">
            <a:avLst/>
          </a:prstGeom>
          <a:noFill/>
          <a:ln w="19050" cap="flat" cmpd="sng">
            <a:solidFill>
              <a:srgbClr val="0000FF"/>
            </a:solidFill>
            <a:prstDash val="solid"/>
            <a:round/>
            <a:headEnd type="none" w="sm" len="sm"/>
            <a:tailEnd type="none" w="sm" len="sm"/>
          </a:ln>
        </p:spPr>
      </p:pic>
      <p:sp>
        <p:nvSpPr>
          <p:cNvPr id="447" name="Google Shape;447;p34"/>
          <p:cNvSpPr txBox="1"/>
          <p:nvPr/>
        </p:nvSpPr>
        <p:spPr>
          <a:xfrm>
            <a:off x="110550" y="3299550"/>
            <a:ext cx="3896700" cy="420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Dreadnoughts of the High Seas Fleet steam in a line of battle</a:t>
            </a:r>
            <a:endParaRPr sz="1000" b="1" i="1">
              <a:solidFill>
                <a:srgbClr val="FFFFFF"/>
              </a:solidFill>
              <a:highlight>
                <a:srgbClr val="0000FF"/>
              </a:highlight>
              <a:latin typeface="Roboto"/>
              <a:ea typeface="Roboto"/>
              <a:cs typeface="Roboto"/>
              <a:sym typeface="Roboto"/>
            </a:endParaRPr>
          </a:p>
        </p:txBody>
      </p:sp>
      <p:sp>
        <p:nvSpPr>
          <p:cNvPr id="448" name="Google Shape;448;p34"/>
          <p:cNvSpPr txBox="1"/>
          <p:nvPr/>
        </p:nvSpPr>
        <p:spPr>
          <a:xfrm>
            <a:off x="323075" y="3595325"/>
            <a:ext cx="3555900" cy="12864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Roboto"/>
                <a:ea typeface="Roboto"/>
                <a:cs typeface="Roboto"/>
                <a:sym typeface="Roboto"/>
              </a:rPr>
              <a:t>The </a:t>
            </a:r>
            <a:r>
              <a:rPr lang="en" sz="1500" b="1">
                <a:latin typeface="Roboto"/>
                <a:ea typeface="Roboto"/>
                <a:cs typeface="Roboto"/>
                <a:sym typeface="Roboto"/>
              </a:rPr>
              <a:t>Battle of Jutland </a:t>
            </a:r>
            <a:r>
              <a:rPr lang="en" sz="1500">
                <a:latin typeface="Roboto"/>
                <a:ea typeface="Roboto"/>
                <a:cs typeface="Roboto"/>
                <a:sym typeface="Roboto"/>
              </a:rPr>
              <a:t>was the only major naval encounter between the main British and German battle fleets, which involved 250 ships and 100,000 men.</a:t>
            </a:r>
            <a:endParaRPr sz="1500">
              <a:latin typeface="Roboto"/>
              <a:ea typeface="Roboto"/>
              <a:cs typeface="Roboto"/>
              <a:sym typeface="Roboto"/>
            </a:endParaRPr>
          </a:p>
        </p:txBody>
      </p:sp>
      <p:sp>
        <p:nvSpPr>
          <p:cNvPr id="449" name="Google Shape;449;p34"/>
          <p:cNvSpPr txBox="1"/>
          <p:nvPr/>
        </p:nvSpPr>
        <p:spPr>
          <a:xfrm>
            <a:off x="4007250" y="1045450"/>
            <a:ext cx="2825400" cy="3799500"/>
          </a:xfrm>
          <a:prstGeom prst="rect">
            <a:avLst/>
          </a:prstGeom>
          <a:noFill/>
          <a:ln w="19050" cap="flat" cmpd="sng">
            <a:solidFill>
              <a:srgbClr val="3C78D8"/>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500">
                <a:solidFill>
                  <a:schemeClr val="dk1"/>
                </a:solidFill>
                <a:latin typeface="Roboto"/>
                <a:ea typeface="Roboto"/>
                <a:cs typeface="Roboto"/>
                <a:sym typeface="Roboto"/>
              </a:rPr>
              <a:t>Even before the World War began, Britain’s Royal Navy was regarded as the most superior. Despite this reputation, the Imperial German Navy made efforts to match this naval power. Germany’s destructive fleet of U-boat submarines reinforced this ambition. The German navy did not confront the British navy for over a year after the Battle of Dogger Bank in January 1915 where the Germans were ambushed by the British in the North Sea.</a:t>
            </a:r>
            <a:endParaRPr sz="1500">
              <a:latin typeface="Roboto"/>
              <a:ea typeface="Roboto"/>
              <a:cs typeface="Roboto"/>
              <a:sym typeface="Roboto"/>
            </a:endParaRPr>
          </a:p>
        </p:txBody>
      </p:sp>
      <p:sp>
        <p:nvSpPr>
          <p:cNvPr id="450" name="Google Shape;450;p34"/>
          <p:cNvSpPr txBox="1"/>
          <p:nvPr/>
        </p:nvSpPr>
        <p:spPr>
          <a:xfrm>
            <a:off x="6905375" y="1045450"/>
            <a:ext cx="1894200" cy="3208800"/>
          </a:xfrm>
          <a:prstGeom prst="rect">
            <a:avLst/>
          </a:prstGeom>
          <a:noFill/>
          <a:ln w="19050" cap="flat" cmpd="sng">
            <a:solidFill>
              <a:srgbClr val="3C78D8"/>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500">
                <a:solidFill>
                  <a:schemeClr val="dk1"/>
                </a:solidFill>
                <a:latin typeface="Roboto"/>
                <a:ea typeface="Roboto"/>
                <a:cs typeface="Roboto"/>
                <a:sym typeface="Roboto"/>
              </a:rPr>
              <a:t>In May 1916, the largest naval engagement of the First World War occurred: the Battle of Jutland. The British naval fleet was intact after the battle and Germany made no further advancements to break the naval blockade.</a:t>
            </a:r>
            <a:endParaRPr sz="1500">
              <a:latin typeface="Roboto"/>
              <a:ea typeface="Roboto"/>
              <a:cs typeface="Roboto"/>
              <a:sym typeface="Roboto"/>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35"/>
          <p:cNvSpPr txBox="1"/>
          <p:nvPr/>
        </p:nvSpPr>
        <p:spPr>
          <a:xfrm>
            <a:off x="309400" y="3241200"/>
            <a:ext cx="5355900" cy="1603800"/>
          </a:xfrm>
          <a:prstGeom prst="rect">
            <a:avLst/>
          </a:prstGeom>
          <a:noFill/>
          <a:ln w="19050" cap="flat" cmpd="sng">
            <a:solidFill>
              <a:srgbClr val="3C78D8"/>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500">
                <a:solidFill>
                  <a:schemeClr val="dk1"/>
                </a:solidFill>
                <a:latin typeface="Roboto"/>
                <a:ea typeface="Roboto"/>
                <a:cs typeface="Roboto"/>
                <a:sym typeface="Roboto"/>
              </a:rPr>
              <a:t>The Allied Powers successfully defended against the German offensive and launched their counter-offensive within three days. Germany was forced to abort their planned offensive in the Flanders region after the Allied counter-offensive cost them many casualties. The tide turned against Germany and toward the Allies. The Allies regained much of France and Belgium in the succeeding months.</a:t>
            </a:r>
            <a:endParaRPr sz="1500">
              <a:latin typeface="Roboto"/>
              <a:ea typeface="Roboto"/>
              <a:cs typeface="Roboto"/>
              <a:sym typeface="Roboto"/>
            </a:endParaRPr>
          </a:p>
        </p:txBody>
      </p:sp>
      <p:grpSp>
        <p:nvGrpSpPr>
          <p:cNvPr id="456" name="Google Shape;456;p35"/>
          <p:cNvGrpSpPr/>
          <p:nvPr/>
        </p:nvGrpSpPr>
        <p:grpSpPr>
          <a:xfrm>
            <a:off x="323074" y="443963"/>
            <a:ext cx="837539" cy="601477"/>
            <a:chOff x="1926350" y="995225"/>
            <a:chExt cx="428650" cy="356600"/>
          </a:xfrm>
        </p:grpSpPr>
        <p:sp>
          <p:nvSpPr>
            <p:cNvPr id="457" name="Google Shape;457;p35"/>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35"/>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35"/>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35"/>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1" name="Google Shape;461;p35"/>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24</a:t>
            </a:fld>
            <a:endParaRPr sz="1300" b="1">
              <a:solidFill>
                <a:srgbClr val="000000"/>
              </a:solidFill>
              <a:latin typeface="Work Sans"/>
              <a:ea typeface="Work Sans"/>
              <a:cs typeface="Work Sans"/>
              <a:sym typeface="Work Sans"/>
            </a:endParaRPr>
          </a:p>
        </p:txBody>
      </p:sp>
      <p:sp>
        <p:nvSpPr>
          <p:cNvPr id="462" name="Google Shape;462;p35"/>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The wider war: the events and significance of the war at sea, including Jutland, the U-Boat campaign and convoys</a:t>
            </a:r>
            <a:endParaRPr sz="2000" b="1">
              <a:latin typeface="Roboto"/>
              <a:ea typeface="Roboto"/>
              <a:cs typeface="Roboto"/>
              <a:sym typeface="Roboto"/>
            </a:endParaRPr>
          </a:p>
        </p:txBody>
      </p:sp>
      <p:sp>
        <p:nvSpPr>
          <p:cNvPr id="463" name="Google Shape;463;p35"/>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64" name="Google Shape;464;p35"/>
          <p:cNvPicPr preferRelativeResize="0"/>
          <p:nvPr/>
        </p:nvPicPr>
        <p:blipFill>
          <a:blip r:embed="rId3">
            <a:alphaModFix/>
          </a:blip>
          <a:stretch>
            <a:fillRect/>
          </a:stretch>
        </p:blipFill>
        <p:spPr>
          <a:xfrm>
            <a:off x="5553700" y="1045450"/>
            <a:ext cx="3081226" cy="1954810"/>
          </a:xfrm>
          <a:prstGeom prst="rect">
            <a:avLst/>
          </a:prstGeom>
          <a:noFill/>
          <a:ln w="19050" cap="flat" cmpd="sng">
            <a:solidFill>
              <a:srgbClr val="0000FF"/>
            </a:solidFill>
            <a:prstDash val="solid"/>
            <a:round/>
            <a:headEnd type="none" w="sm" len="sm"/>
            <a:tailEnd type="none" w="sm" len="sm"/>
          </a:ln>
        </p:spPr>
      </p:pic>
      <p:sp>
        <p:nvSpPr>
          <p:cNvPr id="465" name="Google Shape;465;p35"/>
          <p:cNvSpPr txBox="1"/>
          <p:nvPr/>
        </p:nvSpPr>
        <p:spPr>
          <a:xfrm>
            <a:off x="5603181" y="3000260"/>
            <a:ext cx="2982300" cy="41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Sinking of the Linda Blanche out of Liverpool by SM U-21</a:t>
            </a:r>
            <a:endParaRPr sz="1000" b="1" i="1">
              <a:solidFill>
                <a:srgbClr val="FFFFFF"/>
              </a:solidFill>
              <a:highlight>
                <a:srgbClr val="0000FF"/>
              </a:highlight>
              <a:latin typeface="Roboto"/>
              <a:ea typeface="Roboto"/>
              <a:cs typeface="Roboto"/>
              <a:sym typeface="Roboto"/>
            </a:endParaRPr>
          </a:p>
        </p:txBody>
      </p:sp>
      <p:sp>
        <p:nvSpPr>
          <p:cNvPr id="466" name="Google Shape;466;p35"/>
          <p:cNvSpPr txBox="1"/>
          <p:nvPr/>
        </p:nvSpPr>
        <p:spPr>
          <a:xfrm>
            <a:off x="385600" y="1286000"/>
            <a:ext cx="4730100" cy="880200"/>
          </a:xfrm>
          <a:prstGeom prst="rect">
            <a:avLst/>
          </a:prstGeom>
          <a:noFill/>
          <a:ln w="19050" cap="flat" cmpd="sng">
            <a:solidFill>
              <a:srgbClr val="3C78D8"/>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500">
                <a:solidFill>
                  <a:schemeClr val="dk1"/>
                </a:solidFill>
                <a:latin typeface="Roboto"/>
                <a:ea typeface="Roboto"/>
                <a:cs typeface="Roboto"/>
                <a:sym typeface="Roboto"/>
              </a:rPr>
              <a:t>After Germany’s failure at the Battle of Jutland, they continued with unrestricted submarine warfare on February 1, 1917. </a:t>
            </a:r>
            <a:endParaRPr sz="1500">
              <a:solidFill>
                <a:schemeClr val="dk1"/>
              </a:solidFill>
              <a:latin typeface="Roboto"/>
              <a:ea typeface="Roboto"/>
              <a:cs typeface="Roboto"/>
              <a:sym typeface="Roboto"/>
            </a:endParaRPr>
          </a:p>
        </p:txBody>
      </p:sp>
      <p:sp>
        <p:nvSpPr>
          <p:cNvPr id="467" name="Google Shape;467;p35"/>
          <p:cNvSpPr txBox="1"/>
          <p:nvPr/>
        </p:nvSpPr>
        <p:spPr>
          <a:xfrm>
            <a:off x="385650" y="2263600"/>
            <a:ext cx="4730100" cy="8802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chemeClr val="dk1"/>
                </a:solidFill>
                <a:latin typeface="Roboto"/>
                <a:ea typeface="Roboto"/>
                <a:cs typeface="Roboto"/>
                <a:sym typeface="Roboto"/>
              </a:rPr>
              <a:t>It was on July 15, 1918, that Germany launched what became the last German offensive of the First World War in</a:t>
            </a:r>
            <a:r>
              <a:rPr lang="en" sz="1500">
                <a:latin typeface="Roboto"/>
                <a:ea typeface="Roboto"/>
                <a:cs typeface="Roboto"/>
                <a:sym typeface="Roboto"/>
              </a:rPr>
              <a:t> the </a:t>
            </a:r>
            <a:r>
              <a:rPr lang="en" sz="1500" b="1">
                <a:latin typeface="Roboto"/>
                <a:ea typeface="Roboto"/>
                <a:cs typeface="Roboto"/>
                <a:sym typeface="Roboto"/>
              </a:rPr>
              <a:t>Second Battle of the Marne.</a:t>
            </a:r>
            <a:endParaRPr sz="1500">
              <a:latin typeface="Roboto"/>
              <a:ea typeface="Roboto"/>
              <a:cs typeface="Roboto"/>
              <a:sym typeface="Roboto"/>
            </a:endParaRPr>
          </a:p>
        </p:txBody>
      </p:sp>
      <p:sp>
        <p:nvSpPr>
          <p:cNvPr id="468" name="Google Shape;468;p35"/>
          <p:cNvSpPr txBox="1"/>
          <p:nvPr/>
        </p:nvSpPr>
        <p:spPr>
          <a:xfrm>
            <a:off x="5852075" y="3483100"/>
            <a:ext cx="2460600" cy="1320600"/>
          </a:xfrm>
          <a:prstGeom prst="rect">
            <a:avLst/>
          </a:prstGeom>
          <a:solidFill>
            <a:srgbClr val="000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Roboto"/>
                <a:ea typeface="Roboto"/>
                <a:cs typeface="Roboto"/>
                <a:sym typeface="Roboto"/>
              </a:rPr>
              <a:t>The </a:t>
            </a:r>
            <a:r>
              <a:rPr lang="en" sz="1500" b="1">
                <a:solidFill>
                  <a:srgbClr val="FFFFFF"/>
                </a:solidFill>
                <a:latin typeface="Roboto"/>
                <a:ea typeface="Roboto"/>
                <a:cs typeface="Roboto"/>
                <a:sym typeface="Roboto"/>
              </a:rPr>
              <a:t>Second Battle of the Marne,</a:t>
            </a:r>
            <a:r>
              <a:rPr lang="en" sz="1500">
                <a:solidFill>
                  <a:srgbClr val="FFFFFF"/>
                </a:solidFill>
                <a:latin typeface="Roboto"/>
                <a:ea typeface="Roboto"/>
                <a:cs typeface="Roboto"/>
                <a:sym typeface="Roboto"/>
              </a:rPr>
              <a:t> which lasted from July 15 to August 6, 1918, led to the collapse of the Central Powers.</a:t>
            </a:r>
            <a:endParaRPr sz="1500">
              <a:solidFill>
                <a:srgbClr val="FFFFFF"/>
              </a:solidFill>
              <a:latin typeface="Roboto"/>
              <a:ea typeface="Roboto"/>
              <a:cs typeface="Roboto"/>
              <a:sym typeface="Roboto"/>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36"/>
          <p:cNvSpPr/>
          <p:nvPr/>
        </p:nvSpPr>
        <p:spPr>
          <a:xfrm>
            <a:off x="7176800" y="1205650"/>
            <a:ext cx="1718400" cy="3675300"/>
          </a:xfrm>
          <a:prstGeom prst="foldedCorner">
            <a:avLst>
              <a:gd name="adj" fmla="val 16667"/>
            </a:avLst>
          </a:prstGeom>
          <a:solidFill>
            <a:schemeClr val="lt1"/>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36"/>
          <p:cNvSpPr/>
          <p:nvPr/>
        </p:nvSpPr>
        <p:spPr>
          <a:xfrm>
            <a:off x="4890800" y="1205650"/>
            <a:ext cx="2216700" cy="3675300"/>
          </a:xfrm>
          <a:prstGeom prst="foldedCorner">
            <a:avLst>
              <a:gd name="adj" fmla="val 16667"/>
            </a:avLst>
          </a:prstGeom>
          <a:solidFill>
            <a:schemeClr val="lt1"/>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36"/>
          <p:cNvSpPr txBox="1">
            <a:spLocks noGrp="1"/>
          </p:cNvSpPr>
          <p:nvPr>
            <p:ph type="sldNum" idx="12"/>
          </p:nvPr>
        </p:nvSpPr>
        <p:spPr>
          <a:xfrm>
            <a:off x="8346474" y="260728"/>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25</a:t>
            </a:fld>
            <a:endParaRPr/>
          </a:p>
        </p:txBody>
      </p:sp>
      <p:sp>
        <p:nvSpPr>
          <p:cNvPr id="476" name="Google Shape;476;p36"/>
          <p:cNvSpPr txBox="1"/>
          <p:nvPr/>
        </p:nvSpPr>
        <p:spPr>
          <a:xfrm>
            <a:off x="1197575" y="494650"/>
            <a:ext cx="23415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Glossary of Terms</a:t>
            </a:r>
            <a:endParaRPr sz="2000" b="1">
              <a:latin typeface="Roboto"/>
              <a:ea typeface="Roboto"/>
              <a:cs typeface="Roboto"/>
              <a:sym typeface="Roboto"/>
            </a:endParaRPr>
          </a:p>
        </p:txBody>
      </p:sp>
      <p:sp>
        <p:nvSpPr>
          <p:cNvPr id="477" name="Google Shape;477;p36"/>
          <p:cNvSpPr/>
          <p:nvPr/>
        </p:nvSpPr>
        <p:spPr>
          <a:xfrm>
            <a:off x="3539200" y="618375"/>
            <a:ext cx="5470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36"/>
          <p:cNvSpPr/>
          <p:nvPr/>
        </p:nvSpPr>
        <p:spPr>
          <a:xfrm>
            <a:off x="318798" y="321830"/>
            <a:ext cx="878656" cy="802184"/>
          </a:xfrm>
          <a:custGeom>
            <a:avLst/>
            <a:gdLst/>
            <a:ahLst/>
            <a:cxnLst/>
            <a:rect l="l" t="t" r="r" b="b"/>
            <a:pathLst>
              <a:path w="16072" h="16071" extrusionOk="0">
                <a:moveTo>
                  <a:pt x="8036" y="0"/>
                </a:moveTo>
                <a:lnTo>
                  <a:pt x="7938" y="24"/>
                </a:lnTo>
                <a:lnTo>
                  <a:pt x="7792" y="98"/>
                </a:lnTo>
                <a:lnTo>
                  <a:pt x="7328" y="366"/>
                </a:lnTo>
                <a:lnTo>
                  <a:pt x="7059" y="537"/>
                </a:lnTo>
                <a:lnTo>
                  <a:pt x="6766" y="757"/>
                </a:lnTo>
                <a:lnTo>
                  <a:pt x="6448" y="977"/>
                </a:lnTo>
                <a:lnTo>
                  <a:pt x="6155" y="1246"/>
                </a:lnTo>
                <a:lnTo>
                  <a:pt x="5887" y="1514"/>
                </a:lnTo>
                <a:lnTo>
                  <a:pt x="5643" y="1807"/>
                </a:lnTo>
                <a:lnTo>
                  <a:pt x="5447" y="2100"/>
                </a:lnTo>
                <a:lnTo>
                  <a:pt x="5374" y="2247"/>
                </a:lnTo>
                <a:lnTo>
                  <a:pt x="5325" y="2418"/>
                </a:lnTo>
                <a:lnTo>
                  <a:pt x="5276" y="2564"/>
                </a:lnTo>
                <a:lnTo>
                  <a:pt x="5252" y="2711"/>
                </a:lnTo>
                <a:lnTo>
                  <a:pt x="5252" y="2858"/>
                </a:lnTo>
                <a:lnTo>
                  <a:pt x="5276" y="3029"/>
                </a:lnTo>
                <a:lnTo>
                  <a:pt x="5325" y="3175"/>
                </a:lnTo>
                <a:lnTo>
                  <a:pt x="5398" y="3322"/>
                </a:lnTo>
                <a:lnTo>
                  <a:pt x="5496" y="3468"/>
                </a:lnTo>
                <a:lnTo>
                  <a:pt x="5618" y="3615"/>
                </a:lnTo>
                <a:lnTo>
                  <a:pt x="5814" y="3761"/>
                </a:lnTo>
                <a:lnTo>
                  <a:pt x="6009" y="3859"/>
                </a:lnTo>
                <a:lnTo>
                  <a:pt x="6204" y="3957"/>
                </a:lnTo>
                <a:lnTo>
                  <a:pt x="6424" y="4005"/>
                </a:lnTo>
                <a:lnTo>
                  <a:pt x="6644" y="4054"/>
                </a:lnTo>
                <a:lnTo>
                  <a:pt x="6864" y="4152"/>
                </a:lnTo>
                <a:lnTo>
                  <a:pt x="7059" y="4250"/>
                </a:lnTo>
                <a:lnTo>
                  <a:pt x="7254" y="4421"/>
                </a:lnTo>
                <a:lnTo>
                  <a:pt x="7425" y="4616"/>
                </a:lnTo>
                <a:lnTo>
                  <a:pt x="7523" y="4836"/>
                </a:lnTo>
                <a:lnTo>
                  <a:pt x="7596" y="5080"/>
                </a:lnTo>
                <a:lnTo>
                  <a:pt x="7621" y="5373"/>
                </a:lnTo>
                <a:lnTo>
                  <a:pt x="7596" y="5569"/>
                </a:lnTo>
                <a:lnTo>
                  <a:pt x="7572" y="5788"/>
                </a:lnTo>
                <a:lnTo>
                  <a:pt x="7499" y="5984"/>
                </a:lnTo>
                <a:lnTo>
                  <a:pt x="7425" y="6179"/>
                </a:lnTo>
                <a:lnTo>
                  <a:pt x="7328" y="6374"/>
                </a:lnTo>
                <a:lnTo>
                  <a:pt x="7206" y="6570"/>
                </a:lnTo>
                <a:lnTo>
                  <a:pt x="7059" y="6741"/>
                </a:lnTo>
                <a:lnTo>
                  <a:pt x="6913" y="6912"/>
                </a:lnTo>
                <a:lnTo>
                  <a:pt x="6742" y="7058"/>
                </a:lnTo>
                <a:lnTo>
                  <a:pt x="6571" y="7205"/>
                </a:lnTo>
                <a:lnTo>
                  <a:pt x="6400" y="7303"/>
                </a:lnTo>
                <a:lnTo>
                  <a:pt x="6204" y="7425"/>
                </a:lnTo>
                <a:lnTo>
                  <a:pt x="6009" y="7498"/>
                </a:lnTo>
                <a:lnTo>
                  <a:pt x="5789" y="7571"/>
                </a:lnTo>
                <a:lnTo>
                  <a:pt x="5569" y="7596"/>
                </a:lnTo>
                <a:lnTo>
                  <a:pt x="5374" y="7620"/>
                </a:lnTo>
                <a:lnTo>
                  <a:pt x="5105" y="7596"/>
                </a:lnTo>
                <a:lnTo>
                  <a:pt x="4861" y="7522"/>
                </a:lnTo>
                <a:lnTo>
                  <a:pt x="4617" y="7425"/>
                </a:lnTo>
                <a:lnTo>
                  <a:pt x="4421" y="7254"/>
                </a:lnTo>
                <a:lnTo>
                  <a:pt x="4250" y="7058"/>
                </a:lnTo>
                <a:lnTo>
                  <a:pt x="4128" y="6839"/>
                </a:lnTo>
                <a:lnTo>
                  <a:pt x="4055" y="6619"/>
                </a:lnTo>
                <a:lnTo>
                  <a:pt x="3982" y="6399"/>
                </a:lnTo>
                <a:lnTo>
                  <a:pt x="3933" y="6204"/>
                </a:lnTo>
                <a:lnTo>
                  <a:pt x="3860" y="6008"/>
                </a:lnTo>
                <a:lnTo>
                  <a:pt x="3762" y="5813"/>
                </a:lnTo>
                <a:lnTo>
                  <a:pt x="3615" y="5617"/>
                </a:lnTo>
                <a:lnTo>
                  <a:pt x="3469" y="5495"/>
                </a:lnTo>
                <a:lnTo>
                  <a:pt x="3322" y="5398"/>
                </a:lnTo>
                <a:lnTo>
                  <a:pt x="3176" y="5324"/>
                </a:lnTo>
                <a:lnTo>
                  <a:pt x="3029" y="5275"/>
                </a:lnTo>
                <a:lnTo>
                  <a:pt x="2858" y="5251"/>
                </a:lnTo>
                <a:lnTo>
                  <a:pt x="2712" y="5251"/>
                </a:lnTo>
                <a:lnTo>
                  <a:pt x="2565" y="5275"/>
                </a:lnTo>
                <a:lnTo>
                  <a:pt x="2419" y="5324"/>
                </a:lnTo>
                <a:lnTo>
                  <a:pt x="2248" y="5373"/>
                </a:lnTo>
                <a:lnTo>
                  <a:pt x="2101" y="5446"/>
                </a:lnTo>
                <a:lnTo>
                  <a:pt x="1808" y="5642"/>
                </a:lnTo>
                <a:lnTo>
                  <a:pt x="1515" y="5886"/>
                </a:lnTo>
                <a:lnTo>
                  <a:pt x="1246" y="6155"/>
                </a:lnTo>
                <a:lnTo>
                  <a:pt x="978" y="6448"/>
                </a:lnTo>
                <a:lnTo>
                  <a:pt x="758" y="6765"/>
                </a:lnTo>
                <a:lnTo>
                  <a:pt x="538" y="7058"/>
                </a:lnTo>
                <a:lnTo>
                  <a:pt x="367" y="7327"/>
                </a:lnTo>
                <a:lnTo>
                  <a:pt x="99" y="7791"/>
                </a:lnTo>
                <a:lnTo>
                  <a:pt x="25" y="7938"/>
                </a:lnTo>
                <a:lnTo>
                  <a:pt x="1" y="8035"/>
                </a:lnTo>
                <a:lnTo>
                  <a:pt x="25" y="8231"/>
                </a:lnTo>
                <a:lnTo>
                  <a:pt x="74" y="8402"/>
                </a:lnTo>
                <a:lnTo>
                  <a:pt x="172" y="8597"/>
                </a:lnTo>
                <a:lnTo>
                  <a:pt x="294" y="8744"/>
                </a:lnTo>
                <a:lnTo>
                  <a:pt x="587" y="9012"/>
                </a:lnTo>
                <a:lnTo>
                  <a:pt x="880" y="9256"/>
                </a:lnTo>
                <a:lnTo>
                  <a:pt x="1417" y="9696"/>
                </a:lnTo>
                <a:lnTo>
                  <a:pt x="1906" y="10062"/>
                </a:lnTo>
                <a:lnTo>
                  <a:pt x="2101" y="10233"/>
                </a:lnTo>
                <a:lnTo>
                  <a:pt x="2297" y="10404"/>
                </a:lnTo>
                <a:lnTo>
                  <a:pt x="2419" y="10575"/>
                </a:lnTo>
                <a:lnTo>
                  <a:pt x="2541" y="10746"/>
                </a:lnTo>
                <a:lnTo>
                  <a:pt x="2590" y="10917"/>
                </a:lnTo>
                <a:lnTo>
                  <a:pt x="2590" y="11113"/>
                </a:lnTo>
                <a:lnTo>
                  <a:pt x="2541" y="11308"/>
                </a:lnTo>
                <a:lnTo>
                  <a:pt x="2443" y="11528"/>
                </a:lnTo>
                <a:lnTo>
                  <a:pt x="2272" y="11772"/>
                </a:lnTo>
                <a:lnTo>
                  <a:pt x="2004" y="12041"/>
                </a:lnTo>
                <a:lnTo>
                  <a:pt x="1833" y="12212"/>
                </a:lnTo>
                <a:lnTo>
                  <a:pt x="1637" y="12309"/>
                </a:lnTo>
                <a:lnTo>
                  <a:pt x="1417" y="12383"/>
                </a:lnTo>
                <a:lnTo>
                  <a:pt x="1222" y="12431"/>
                </a:lnTo>
                <a:lnTo>
                  <a:pt x="1002" y="12480"/>
                </a:lnTo>
                <a:lnTo>
                  <a:pt x="782" y="12578"/>
                </a:lnTo>
                <a:lnTo>
                  <a:pt x="587" y="12700"/>
                </a:lnTo>
                <a:lnTo>
                  <a:pt x="367" y="12871"/>
                </a:lnTo>
                <a:lnTo>
                  <a:pt x="196" y="13066"/>
                </a:lnTo>
                <a:lnTo>
                  <a:pt x="99" y="13286"/>
                </a:lnTo>
                <a:lnTo>
                  <a:pt x="25" y="13530"/>
                </a:lnTo>
                <a:lnTo>
                  <a:pt x="1" y="13799"/>
                </a:lnTo>
                <a:lnTo>
                  <a:pt x="25" y="14019"/>
                </a:lnTo>
                <a:lnTo>
                  <a:pt x="50" y="14239"/>
                </a:lnTo>
                <a:lnTo>
                  <a:pt x="123" y="14434"/>
                </a:lnTo>
                <a:lnTo>
                  <a:pt x="221" y="14654"/>
                </a:lnTo>
                <a:lnTo>
                  <a:pt x="318" y="14825"/>
                </a:lnTo>
                <a:lnTo>
                  <a:pt x="440" y="15020"/>
                </a:lnTo>
                <a:lnTo>
                  <a:pt x="563" y="15191"/>
                </a:lnTo>
                <a:lnTo>
                  <a:pt x="709" y="15362"/>
                </a:lnTo>
                <a:lnTo>
                  <a:pt x="880" y="15509"/>
                </a:lnTo>
                <a:lnTo>
                  <a:pt x="1051" y="15631"/>
                </a:lnTo>
                <a:lnTo>
                  <a:pt x="1246" y="15753"/>
                </a:lnTo>
                <a:lnTo>
                  <a:pt x="1442" y="15875"/>
                </a:lnTo>
                <a:lnTo>
                  <a:pt x="1637" y="15948"/>
                </a:lnTo>
                <a:lnTo>
                  <a:pt x="1857" y="16022"/>
                </a:lnTo>
                <a:lnTo>
                  <a:pt x="2052" y="16046"/>
                </a:lnTo>
                <a:lnTo>
                  <a:pt x="2272" y="16070"/>
                </a:lnTo>
                <a:lnTo>
                  <a:pt x="2541" y="16046"/>
                </a:lnTo>
                <a:lnTo>
                  <a:pt x="2785" y="15973"/>
                </a:lnTo>
                <a:lnTo>
                  <a:pt x="3005" y="15875"/>
                </a:lnTo>
                <a:lnTo>
                  <a:pt x="3200" y="15704"/>
                </a:lnTo>
                <a:lnTo>
                  <a:pt x="3371" y="15509"/>
                </a:lnTo>
                <a:lnTo>
                  <a:pt x="3493" y="15289"/>
                </a:lnTo>
                <a:lnTo>
                  <a:pt x="3567" y="15094"/>
                </a:lnTo>
                <a:lnTo>
                  <a:pt x="3615" y="14874"/>
                </a:lnTo>
                <a:lnTo>
                  <a:pt x="3689" y="14654"/>
                </a:lnTo>
                <a:lnTo>
                  <a:pt x="3762" y="14459"/>
                </a:lnTo>
                <a:lnTo>
                  <a:pt x="3860" y="14239"/>
                </a:lnTo>
                <a:lnTo>
                  <a:pt x="4031" y="14068"/>
                </a:lnTo>
                <a:lnTo>
                  <a:pt x="4299" y="13824"/>
                </a:lnTo>
                <a:lnTo>
                  <a:pt x="4544" y="13628"/>
                </a:lnTo>
                <a:lnTo>
                  <a:pt x="4763" y="13530"/>
                </a:lnTo>
                <a:lnTo>
                  <a:pt x="4959" y="13482"/>
                </a:lnTo>
                <a:lnTo>
                  <a:pt x="5154" y="13482"/>
                </a:lnTo>
                <a:lnTo>
                  <a:pt x="5325" y="13530"/>
                </a:lnTo>
                <a:lnTo>
                  <a:pt x="5496" y="13653"/>
                </a:lnTo>
                <a:lnTo>
                  <a:pt x="5667" y="13775"/>
                </a:lnTo>
                <a:lnTo>
                  <a:pt x="5838" y="13970"/>
                </a:lnTo>
                <a:lnTo>
                  <a:pt x="6009" y="14165"/>
                </a:lnTo>
                <a:lnTo>
                  <a:pt x="6375" y="14654"/>
                </a:lnTo>
                <a:lnTo>
                  <a:pt x="6815" y="15191"/>
                </a:lnTo>
                <a:lnTo>
                  <a:pt x="7059" y="15484"/>
                </a:lnTo>
                <a:lnTo>
                  <a:pt x="7328" y="15777"/>
                </a:lnTo>
                <a:lnTo>
                  <a:pt x="7474" y="15899"/>
                </a:lnTo>
                <a:lnTo>
                  <a:pt x="7670" y="15997"/>
                </a:lnTo>
                <a:lnTo>
                  <a:pt x="7841" y="16046"/>
                </a:lnTo>
                <a:lnTo>
                  <a:pt x="8036" y="16070"/>
                </a:lnTo>
                <a:lnTo>
                  <a:pt x="8134" y="16046"/>
                </a:lnTo>
                <a:lnTo>
                  <a:pt x="8280" y="15973"/>
                </a:lnTo>
                <a:lnTo>
                  <a:pt x="8744" y="15704"/>
                </a:lnTo>
                <a:lnTo>
                  <a:pt x="9013" y="15533"/>
                </a:lnTo>
                <a:lnTo>
                  <a:pt x="9306" y="15313"/>
                </a:lnTo>
                <a:lnTo>
                  <a:pt x="9623" y="15094"/>
                </a:lnTo>
                <a:lnTo>
                  <a:pt x="9917" y="14825"/>
                </a:lnTo>
                <a:lnTo>
                  <a:pt x="10185" y="14556"/>
                </a:lnTo>
                <a:lnTo>
                  <a:pt x="10429" y="14263"/>
                </a:lnTo>
                <a:lnTo>
                  <a:pt x="10625" y="13970"/>
                </a:lnTo>
                <a:lnTo>
                  <a:pt x="10698" y="13824"/>
                </a:lnTo>
                <a:lnTo>
                  <a:pt x="10747" y="13653"/>
                </a:lnTo>
                <a:lnTo>
                  <a:pt x="10796" y="13506"/>
                </a:lnTo>
                <a:lnTo>
                  <a:pt x="10820" y="13359"/>
                </a:lnTo>
                <a:lnTo>
                  <a:pt x="10820" y="13213"/>
                </a:lnTo>
                <a:lnTo>
                  <a:pt x="10796" y="13042"/>
                </a:lnTo>
                <a:lnTo>
                  <a:pt x="10747" y="12895"/>
                </a:lnTo>
                <a:lnTo>
                  <a:pt x="10674" y="12749"/>
                </a:lnTo>
                <a:lnTo>
                  <a:pt x="10576" y="12602"/>
                </a:lnTo>
                <a:lnTo>
                  <a:pt x="10454" y="12456"/>
                </a:lnTo>
                <a:lnTo>
                  <a:pt x="10258" y="12309"/>
                </a:lnTo>
                <a:lnTo>
                  <a:pt x="10063" y="12212"/>
                </a:lnTo>
                <a:lnTo>
                  <a:pt x="9868" y="12138"/>
                </a:lnTo>
                <a:lnTo>
                  <a:pt x="9648" y="12065"/>
                </a:lnTo>
                <a:lnTo>
                  <a:pt x="9428" y="12016"/>
                </a:lnTo>
                <a:lnTo>
                  <a:pt x="9208" y="11919"/>
                </a:lnTo>
                <a:lnTo>
                  <a:pt x="9013" y="11821"/>
                </a:lnTo>
                <a:lnTo>
                  <a:pt x="8818" y="11650"/>
                </a:lnTo>
                <a:lnTo>
                  <a:pt x="8647" y="11454"/>
                </a:lnTo>
                <a:lnTo>
                  <a:pt x="8549" y="11235"/>
                </a:lnTo>
                <a:lnTo>
                  <a:pt x="8476" y="10990"/>
                </a:lnTo>
                <a:lnTo>
                  <a:pt x="8451" y="10697"/>
                </a:lnTo>
                <a:lnTo>
                  <a:pt x="8476" y="10502"/>
                </a:lnTo>
                <a:lnTo>
                  <a:pt x="8500" y="10282"/>
                </a:lnTo>
                <a:lnTo>
                  <a:pt x="8573" y="10087"/>
                </a:lnTo>
                <a:lnTo>
                  <a:pt x="8647" y="9891"/>
                </a:lnTo>
                <a:lnTo>
                  <a:pt x="8744" y="9696"/>
                </a:lnTo>
                <a:lnTo>
                  <a:pt x="8866" y="9501"/>
                </a:lnTo>
                <a:lnTo>
                  <a:pt x="9013" y="9330"/>
                </a:lnTo>
                <a:lnTo>
                  <a:pt x="9159" y="9159"/>
                </a:lnTo>
                <a:lnTo>
                  <a:pt x="9330" y="9012"/>
                </a:lnTo>
                <a:lnTo>
                  <a:pt x="9501" y="8890"/>
                </a:lnTo>
                <a:lnTo>
                  <a:pt x="9672" y="8768"/>
                </a:lnTo>
                <a:lnTo>
                  <a:pt x="9868" y="8646"/>
                </a:lnTo>
                <a:lnTo>
                  <a:pt x="10063" y="8573"/>
                </a:lnTo>
                <a:lnTo>
                  <a:pt x="10283" y="8499"/>
                </a:lnTo>
                <a:lnTo>
                  <a:pt x="10503" y="8475"/>
                </a:lnTo>
                <a:lnTo>
                  <a:pt x="10698" y="8450"/>
                </a:lnTo>
                <a:lnTo>
                  <a:pt x="10967" y="8475"/>
                </a:lnTo>
                <a:lnTo>
                  <a:pt x="11211" y="8548"/>
                </a:lnTo>
                <a:lnTo>
                  <a:pt x="11455" y="8646"/>
                </a:lnTo>
                <a:lnTo>
                  <a:pt x="11651" y="8817"/>
                </a:lnTo>
                <a:lnTo>
                  <a:pt x="11822" y="9012"/>
                </a:lnTo>
                <a:lnTo>
                  <a:pt x="11944" y="9232"/>
                </a:lnTo>
                <a:lnTo>
                  <a:pt x="12017" y="9452"/>
                </a:lnTo>
                <a:lnTo>
                  <a:pt x="12090" y="9672"/>
                </a:lnTo>
                <a:lnTo>
                  <a:pt x="12139" y="9867"/>
                </a:lnTo>
                <a:lnTo>
                  <a:pt x="12212" y="10062"/>
                </a:lnTo>
                <a:lnTo>
                  <a:pt x="12310" y="10258"/>
                </a:lnTo>
                <a:lnTo>
                  <a:pt x="12457" y="10453"/>
                </a:lnTo>
                <a:lnTo>
                  <a:pt x="12603" y="10575"/>
                </a:lnTo>
                <a:lnTo>
                  <a:pt x="12750" y="10673"/>
                </a:lnTo>
                <a:lnTo>
                  <a:pt x="12896" y="10746"/>
                </a:lnTo>
                <a:lnTo>
                  <a:pt x="13043" y="10795"/>
                </a:lnTo>
                <a:lnTo>
                  <a:pt x="13214" y="10819"/>
                </a:lnTo>
                <a:lnTo>
                  <a:pt x="13360" y="10819"/>
                </a:lnTo>
                <a:lnTo>
                  <a:pt x="13507" y="10795"/>
                </a:lnTo>
                <a:lnTo>
                  <a:pt x="13653" y="10746"/>
                </a:lnTo>
                <a:lnTo>
                  <a:pt x="13824" y="10697"/>
                </a:lnTo>
                <a:lnTo>
                  <a:pt x="13971" y="10624"/>
                </a:lnTo>
                <a:lnTo>
                  <a:pt x="14264" y="10429"/>
                </a:lnTo>
                <a:lnTo>
                  <a:pt x="14557" y="10184"/>
                </a:lnTo>
                <a:lnTo>
                  <a:pt x="14826" y="9916"/>
                </a:lnTo>
                <a:lnTo>
                  <a:pt x="15094" y="9623"/>
                </a:lnTo>
                <a:lnTo>
                  <a:pt x="15314" y="9305"/>
                </a:lnTo>
                <a:lnTo>
                  <a:pt x="15534" y="9012"/>
                </a:lnTo>
                <a:lnTo>
                  <a:pt x="15705" y="8744"/>
                </a:lnTo>
                <a:lnTo>
                  <a:pt x="15973" y="8279"/>
                </a:lnTo>
                <a:lnTo>
                  <a:pt x="16047" y="8133"/>
                </a:lnTo>
                <a:lnTo>
                  <a:pt x="16071" y="8035"/>
                </a:lnTo>
                <a:lnTo>
                  <a:pt x="16047" y="7840"/>
                </a:lnTo>
                <a:lnTo>
                  <a:pt x="15998" y="7669"/>
                </a:lnTo>
                <a:lnTo>
                  <a:pt x="15900" y="7474"/>
                </a:lnTo>
                <a:lnTo>
                  <a:pt x="15778" y="7327"/>
                </a:lnTo>
                <a:lnTo>
                  <a:pt x="15485" y="7058"/>
                </a:lnTo>
                <a:lnTo>
                  <a:pt x="15192" y="6814"/>
                </a:lnTo>
                <a:lnTo>
                  <a:pt x="14655" y="6374"/>
                </a:lnTo>
                <a:lnTo>
                  <a:pt x="14166" y="6008"/>
                </a:lnTo>
                <a:lnTo>
                  <a:pt x="13971" y="5837"/>
                </a:lnTo>
                <a:lnTo>
                  <a:pt x="13775" y="5666"/>
                </a:lnTo>
                <a:lnTo>
                  <a:pt x="13653" y="5495"/>
                </a:lnTo>
                <a:lnTo>
                  <a:pt x="13531" y="5324"/>
                </a:lnTo>
                <a:lnTo>
                  <a:pt x="13482" y="5153"/>
                </a:lnTo>
                <a:lnTo>
                  <a:pt x="13482" y="4958"/>
                </a:lnTo>
                <a:lnTo>
                  <a:pt x="13531" y="4763"/>
                </a:lnTo>
                <a:lnTo>
                  <a:pt x="13629" y="4543"/>
                </a:lnTo>
                <a:lnTo>
                  <a:pt x="13800" y="4299"/>
                </a:lnTo>
                <a:lnTo>
                  <a:pt x="14068" y="4030"/>
                </a:lnTo>
                <a:lnTo>
                  <a:pt x="14239" y="3859"/>
                </a:lnTo>
                <a:lnTo>
                  <a:pt x="14435" y="3761"/>
                </a:lnTo>
                <a:lnTo>
                  <a:pt x="14655" y="3688"/>
                </a:lnTo>
                <a:lnTo>
                  <a:pt x="14850" y="3639"/>
                </a:lnTo>
                <a:lnTo>
                  <a:pt x="15070" y="3590"/>
                </a:lnTo>
                <a:lnTo>
                  <a:pt x="15290" y="3493"/>
                </a:lnTo>
                <a:lnTo>
                  <a:pt x="15485" y="3370"/>
                </a:lnTo>
                <a:lnTo>
                  <a:pt x="15705" y="3199"/>
                </a:lnTo>
                <a:lnTo>
                  <a:pt x="15876" y="3004"/>
                </a:lnTo>
                <a:lnTo>
                  <a:pt x="15973" y="2784"/>
                </a:lnTo>
                <a:lnTo>
                  <a:pt x="16047" y="2540"/>
                </a:lnTo>
                <a:lnTo>
                  <a:pt x="16071" y="2271"/>
                </a:lnTo>
                <a:lnTo>
                  <a:pt x="16047" y="2052"/>
                </a:lnTo>
                <a:lnTo>
                  <a:pt x="16022" y="1832"/>
                </a:lnTo>
                <a:lnTo>
                  <a:pt x="15949" y="1636"/>
                </a:lnTo>
                <a:lnTo>
                  <a:pt x="15851" y="1417"/>
                </a:lnTo>
                <a:lnTo>
                  <a:pt x="15754" y="1246"/>
                </a:lnTo>
                <a:lnTo>
                  <a:pt x="15632" y="1050"/>
                </a:lnTo>
                <a:lnTo>
                  <a:pt x="15509" y="879"/>
                </a:lnTo>
                <a:lnTo>
                  <a:pt x="15363" y="708"/>
                </a:lnTo>
                <a:lnTo>
                  <a:pt x="15192" y="562"/>
                </a:lnTo>
                <a:lnTo>
                  <a:pt x="15021" y="440"/>
                </a:lnTo>
                <a:lnTo>
                  <a:pt x="14826" y="318"/>
                </a:lnTo>
                <a:lnTo>
                  <a:pt x="14630" y="195"/>
                </a:lnTo>
                <a:lnTo>
                  <a:pt x="14435" y="122"/>
                </a:lnTo>
                <a:lnTo>
                  <a:pt x="14215" y="49"/>
                </a:lnTo>
                <a:lnTo>
                  <a:pt x="14020" y="24"/>
                </a:lnTo>
                <a:lnTo>
                  <a:pt x="13800" y="0"/>
                </a:lnTo>
                <a:lnTo>
                  <a:pt x="13531" y="24"/>
                </a:lnTo>
                <a:lnTo>
                  <a:pt x="13287" y="98"/>
                </a:lnTo>
                <a:lnTo>
                  <a:pt x="13067" y="195"/>
                </a:lnTo>
                <a:lnTo>
                  <a:pt x="12872" y="366"/>
                </a:lnTo>
                <a:lnTo>
                  <a:pt x="12701" y="562"/>
                </a:lnTo>
                <a:lnTo>
                  <a:pt x="12579" y="782"/>
                </a:lnTo>
                <a:lnTo>
                  <a:pt x="12505" y="977"/>
                </a:lnTo>
                <a:lnTo>
                  <a:pt x="12457" y="1197"/>
                </a:lnTo>
                <a:lnTo>
                  <a:pt x="12383" y="1417"/>
                </a:lnTo>
                <a:lnTo>
                  <a:pt x="12310" y="1612"/>
                </a:lnTo>
                <a:lnTo>
                  <a:pt x="12212" y="1832"/>
                </a:lnTo>
                <a:lnTo>
                  <a:pt x="12041" y="2003"/>
                </a:lnTo>
                <a:lnTo>
                  <a:pt x="11773" y="2271"/>
                </a:lnTo>
                <a:lnTo>
                  <a:pt x="11528" y="2442"/>
                </a:lnTo>
                <a:lnTo>
                  <a:pt x="11309" y="2540"/>
                </a:lnTo>
                <a:lnTo>
                  <a:pt x="11113" y="2589"/>
                </a:lnTo>
                <a:lnTo>
                  <a:pt x="10918" y="2589"/>
                </a:lnTo>
                <a:lnTo>
                  <a:pt x="10747" y="2540"/>
                </a:lnTo>
                <a:lnTo>
                  <a:pt x="10576" y="2418"/>
                </a:lnTo>
                <a:lnTo>
                  <a:pt x="10405" y="2296"/>
                </a:lnTo>
                <a:lnTo>
                  <a:pt x="10234" y="2100"/>
                </a:lnTo>
                <a:lnTo>
                  <a:pt x="10063" y="1905"/>
                </a:lnTo>
                <a:lnTo>
                  <a:pt x="9697" y="1417"/>
                </a:lnTo>
                <a:lnTo>
                  <a:pt x="9257" y="879"/>
                </a:lnTo>
                <a:lnTo>
                  <a:pt x="9013" y="586"/>
                </a:lnTo>
                <a:lnTo>
                  <a:pt x="8744" y="293"/>
                </a:lnTo>
                <a:lnTo>
                  <a:pt x="8598" y="171"/>
                </a:lnTo>
                <a:lnTo>
                  <a:pt x="8402" y="73"/>
                </a:lnTo>
                <a:lnTo>
                  <a:pt x="8231" y="24"/>
                </a:lnTo>
                <a:lnTo>
                  <a:pt x="8036"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36"/>
          <p:cNvSpPr/>
          <p:nvPr/>
        </p:nvSpPr>
        <p:spPr>
          <a:xfrm>
            <a:off x="290663" y="1205650"/>
            <a:ext cx="1920600" cy="3675300"/>
          </a:xfrm>
          <a:prstGeom prst="foldedCorner">
            <a:avLst>
              <a:gd name="adj" fmla="val 16667"/>
            </a:avLst>
          </a:prstGeom>
          <a:solidFill>
            <a:schemeClr val="lt1"/>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36"/>
          <p:cNvSpPr/>
          <p:nvPr/>
        </p:nvSpPr>
        <p:spPr>
          <a:xfrm>
            <a:off x="233475" y="1273725"/>
            <a:ext cx="1794300" cy="350100"/>
          </a:xfrm>
          <a:prstGeom prst="rect">
            <a:avLst/>
          </a:prstGeom>
          <a:solidFill>
            <a:srgbClr val="1155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500">
                <a:solidFill>
                  <a:schemeClr val="lt1"/>
                </a:solidFill>
                <a:latin typeface="Roboto"/>
                <a:ea typeface="Roboto"/>
                <a:cs typeface="Roboto"/>
                <a:sym typeface="Roboto"/>
              </a:rPr>
              <a:t>Trench warfare</a:t>
            </a:r>
            <a:endParaRPr sz="1500">
              <a:solidFill>
                <a:schemeClr val="lt1"/>
              </a:solidFill>
              <a:latin typeface="Roboto"/>
              <a:ea typeface="Roboto"/>
              <a:cs typeface="Roboto"/>
              <a:sym typeface="Roboto"/>
            </a:endParaRPr>
          </a:p>
        </p:txBody>
      </p:sp>
      <p:sp>
        <p:nvSpPr>
          <p:cNvPr id="481" name="Google Shape;481;p36"/>
          <p:cNvSpPr txBox="1"/>
          <p:nvPr/>
        </p:nvSpPr>
        <p:spPr>
          <a:xfrm>
            <a:off x="290663" y="1615625"/>
            <a:ext cx="1872000" cy="110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350">
                <a:solidFill>
                  <a:schemeClr val="dk1"/>
                </a:solidFill>
                <a:latin typeface="Roboto"/>
                <a:ea typeface="Roboto"/>
                <a:cs typeface="Roboto"/>
                <a:sym typeface="Roboto"/>
              </a:rPr>
              <a:t>Land warfare where troops protect themselves from offensive firearm and artillery attacks through building huge networks of trenches, underground, and dugout systems.</a:t>
            </a:r>
            <a:endParaRPr sz="1350"/>
          </a:p>
        </p:txBody>
      </p:sp>
      <p:sp>
        <p:nvSpPr>
          <p:cNvPr id="482" name="Google Shape;482;p36"/>
          <p:cNvSpPr/>
          <p:nvPr/>
        </p:nvSpPr>
        <p:spPr>
          <a:xfrm>
            <a:off x="233475" y="3712125"/>
            <a:ext cx="1794300" cy="350100"/>
          </a:xfrm>
          <a:prstGeom prst="rect">
            <a:avLst/>
          </a:prstGeom>
          <a:solidFill>
            <a:srgbClr val="1155C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r>
              <a:rPr lang="en" sz="1500">
                <a:solidFill>
                  <a:schemeClr val="lt1"/>
                </a:solidFill>
                <a:latin typeface="Roboto"/>
                <a:ea typeface="Roboto"/>
                <a:cs typeface="Roboto"/>
                <a:sym typeface="Roboto"/>
              </a:rPr>
              <a:t>No Man’s Land</a:t>
            </a:r>
            <a:endParaRPr sz="1500">
              <a:solidFill>
                <a:schemeClr val="lt1"/>
              </a:solidFill>
              <a:latin typeface="Roboto"/>
              <a:ea typeface="Roboto"/>
              <a:cs typeface="Roboto"/>
              <a:sym typeface="Roboto"/>
            </a:endParaRPr>
          </a:p>
        </p:txBody>
      </p:sp>
      <p:sp>
        <p:nvSpPr>
          <p:cNvPr id="483" name="Google Shape;483;p36"/>
          <p:cNvSpPr/>
          <p:nvPr/>
        </p:nvSpPr>
        <p:spPr>
          <a:xfrm>
            <a:off x="2287744" y="1205650"/>
            <a:ext cx="2525400" cy="3675300"/>
          </a:xfrm>
          <a:prstGeom prst="foldedCorner">
            <a:avLst>
              <a:gd name="adj" fmla="val 16667"/>
            </a:avLst>
          </a:prstGeom>
          <a:solidFill>
            <a:schemeClr val="lt1"/>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36"/>
          <p:cNvSpPr/>
          <p:nvPr/>
        </p:nvSpPr>
        <p:spPr>
          <a:xfrm>
            <a:off x="2211550" y="1273725"/>
            <a:ext cx="2070900" cy="350100"/>
          </a:xfrm>
          <a:prstGeom prst="rect">
            <a:avLst/>
          </a:prstGeom>
          <a:solidFill>
            <a:srgbClr val="1155C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r>
              <a:rPr lang="en" sz="1500">
                <a:solidFill>
                  <a:schemeClr val="lt1"/>
                </a:solidFill>
                <a:latin typeface="Roboto"/>
                <a:ea typeface="Roboto"/>
                <a:cs typeface="Roboto"/>
                <a:sym typeface="Roboto"/>
              </a:rPr>
              <a:t>Attrition warfare</a:t>
            </a:r>
            <a:endParaRPr sz="1500">
              <a:solidFill>
                <a:schemeClr val="lt1"/>
              </a:solidFill>
              <a:latin typeface="Roboto"/>
              <a:ea typeface="Roboto"/>
              <a:cs typeface="Roboto"/>
              <a:sym typeface="Roboto"/>
            </a:endParaRPr>
          </a:p>
        </p:txBody>
      </p:sp>
      <p:sp>
        <p:nvSpPr>
          <p:cNvPr id="485" name="Google Shape;485;p36"/>
          <p:cNvSpPr txBox="1"/>
          <p:nvPr/>
        </p:nvSpPr>
        <p:spPr>
          <a:xfrm>
            <a:off x="7185150" y="2950125"/>
            <a:ext cx="1562400" cy="5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300">
                <a:solidFill>
                  <a:schemeClr val="dk1"/>
                </a:solidFill>
                <a:latin typeface="Roboto"/>
                <a:ea typeface="Roboto"/>
                <a:cs typeface="Roboto"/>
                <a:sym typeface="Roboto"/>
              </a:rPr>
              <a:t>A major faction of the Marxist Russian Social Democratic Labour Party led by Vladimir Lenin.</a:t>
            </a:r>
            <a:endParaRPr sz="1300"/>
          </a:p>
        </p:txBody>
      </p:sp>
      <p:sp>
        <p:nvSpPr>
          <p:cNvPr id="486" name="Google Shape;486;p36"/>
          <p:cNvSpPr/>
          <p:nvPr/>
        </p:nvSpPr>
        <p:spPr>
          <a:xfrm>
            <a:off x="2184200" y="2489413"/>
            <a:ext cx="2359500" cy="350100"/>
          </a:xfrm>
          <a:prstGeom prst="rect">
            <a:avLst/>
          </a:prstGeom>
          <a:solidFill>
            <a:srgbClr val="1155C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r>
              <a:rPr lang="en" sz="1500">
                <a:solidFill>
                  <a:schemeClr val="lt1"/>
                </a:solidFill>
                <a:latin typeface="Roboto"/>
                <a:ea typeface="Roboto"/>
                <a:cs typeface="Roboto"/>
                <a:sym typeface="Roboto"/>
              </a:rPr>
              <a:t>The Schlieffen Plan</a:t>
            </a:r>
            <a:endParaRPr sz="1500">
              <a:solidFill>
                <a:schemeClr val="lt1"/>
              </a:solidFill>
              <a:latin typeface="Roboto"/>
              <a:ea typeface="Roboto"/>
              <a:cs typeface="Roboto"/>
              <a:sym typeface="Roboto"/>
            </a:endParaRPr>
          </a:p>
        </p:txBody>
      </p:sp>
      <p:sp>
        <p:nvSpPr>
          <p:cNvPr id="487" name="Google Shape;487;p36"/>
          <p:cNvSpPr/>
          <p:nvPr/>
        </p:nvSpPr>
        <p:spPr>
          <a:xfrm>
            <a:off x="4824800" y="1273725"/>
            <a:ext cx="2070900" cy="350100"/>
          </a:xfrm>
          <a:prstGeom prst="rect">
            <a:avLst/>
          </a:prstGeom>
          <a:solidFill>
            <a:srgbClr val="1155C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r>
              <a:rPr lang="en" sz="1500">
                <a:solidFill>
                  <a:schemeClr val="lt1"/>
                </a:solidFill>
                <a:latin typeface="Roboto"/>
                <a:ea typeface="Roboto"/>
                <a:cs typeface="Roboto"/>
                <a:sym typeface="Roboto"/>
              </a:rPr>
              <a:t>The Eastern Front</a:t>
            </a:r>
            <a:endParaRPr sz="1500">
              <a:solidFill>
                <a:schemeClr val="lt1"/>
              </a:solidFill>
              <a:latin typeface="Roboto"/>
              <a:ea typeface="Roboto"/>
              <a:cs typeface="Roboto"/>
              <a:sym typeface="Roboto"/>
            </a:endParaRPr>
          </a:p>
        </p:txBody>
      </p:sp>
      <p:sp>
        <p:nvSpPr>
          <p:cNvPr id="488" name="Google Shape;488;p36"/>
          <p:cNvSpPr txBox="1"/>
          <p:nvPr/>
        </p:nvSpPr>
        <p:spPr>
          <a:xfrm>
            <a:off x="4860500" y="1547625"/>
            <a:ext cx="2277300" cy="5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a:solidFill>
                  <a:schemeClr val="dk1"/>
                </a:solidFill>
                <a:latin typeface="Roboto"/>
                <a:ea typeface="Roboto"/>
                <a:cs typeface="Roboto"/>
                <a:sym typeface="Roboto"/>
              </a:rPr>
              <a:t>Encompassed the border between the Russian Empire and Romania, and the Austro-Hungarian Empire, the Ottoman Empire, the German Empire and Bulgaria.</a:t>
            </a:r>
            <a:endParaRPr sz="1300">
              <a:solidFill>
                <a:schemeClr val="dk1"/>
              </a:solidFill>
              <a:latin typeface="Roboto"/>
              <a:ea typeface="Roboto"/>
              <a:cs typeface="Roboto"/>
              <a:sym typeface="Roboto"/>
            </a:endParaRPr>
          </a:p>
          <a:p>
            <a:pPr marL="0" lvl="0" indent="0" algn="l" rtl="0">
              <a:spcBef>
                <a:spcPts val="0"/>
              </a:spcBef>
              <a:spcAft>
                <a:spcPts val="0"/>
              </a:spcAft>
              <a:buClr>
                <a:schemeClr val="dk1"/>
              </a:buClr>
              <a:buSzPts val="1100"/>
              <a:buFont typeface="Arial"/>
              <a:buNone/>
            </a:pPr>
            <a:endParaRPr sz="1300">
              <a:solidFill>
                <a:schemeClr val="dk1"/>
              </a:solidFill>
              <a:latin typeface="Roboto"/>
              <a:ea typeface="Roboto"/>
              <a:cs typeface="Roboto"/>
              <a:sym typeface="Roboto"/>
            </a:endParaRPr>
          </a:p>
        </p:txBody>
      </p:sp>
      <p:sp>
        <p:nvSpPr>
          <p:cNvPr id="489" name="Google Shape;489;p36"/>
          <p:cNvSpPr/>
          <p:nvPr/>
        </p:nvSpPr>
        <p:spPr>
          <a:xfrm>
            <a:off x="4824800" y="3178725"/>
            <a:ext cx="2070900" cy="350100"/>
          </a:xfrm>
          <a:prstGeom prst="rect">
            <a:avLst/>
          </a:prstGeom>
          <a:solidFill>
            <a:srgbClr val="1155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chemeClr val="lt1"/>
                </a:solidFill>
                <a:latin typeface="Roboto"/>
                <a:ea typeface="Roboto"/>
                <a:cs typeface="Roboto"/>
                <a:sym typeface="Roboto"/>
              </a:rPr>
              <a:t>Gallipoli Campaign</a:t>
            </a:r>
            <a:endParaRPr>
              <a:solidFill>
                <a:schemeClr val="lt1"/>
              </a:solidFill>
              <a:latin typeface="Roboto"/>
              <a:ea typeface="Roboto"/>
              <a:cs typeface="Roboto"/>
              <a:sym typeface="Roboto"/>
            </a:endParaRPr>
          </a:p>
        </p:txBody>
      </p:sp>
      <p:sp>
        <p:nvSpPr>
          <p:cNvPr id="490" name="Google Shape;490;p36"/>
          <p:cNvSpPr txBox="1"/>
          <p:nvPr/>
        </p:nvSpPr>
        <p:spPr>
          <a:xfrm>
            <a:off x="4860500" y="3452625"/>
            <a:ext cx="2277300" cy="128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An operation by the Allied Powers against Turkey to control the sea route from Europe to Russia and to capture Constantinople.</a:t>
            </a:r>
            <a:endParaRPr/>
          </a:p>
        </p:txBody>
      </p:sp>
      <p:sp>
        <p:nvSpPr>
          <p:cNvPr id="491" name="Google Shape;491;p36"/>
          <p:cNvSpPr txBox="1"/>
          <p:nvPr/>
        </p:nvSpPr>
        <p:spPr>
          <a:xfrm>
            <a:off x="2360375" y="1546475"/>
            <a:ext cx="2453100" cy="132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300">
                <a:solidFill>
                  <a:schemeClr val="dk1"/>
                </a:solidFill>
                <a:latin typeface="Roboto"/>
                <a:ea typeface="Roboto"/>
                <a:cs typeface="Roboto"/>
                <a:sym typeface="Roboto"/>
              </a:rPr>
              <a:t>A military strategy to win a war by exhausting the enemy through continuous losses in manpower and resources.</a:t>
            </a:r>
            <a:endParaRPr sz="1300"/>
          </a:p>
        </p:txBody>
      </p:sp>
      <p:sp>
        <p:nvSpPr>
          <p:cNvPr id="492" name="Google Shape;492;p36"/>
          <p:cNvSpPr/>
          <p:nvPr/>
        </p:nvSpPr>
        <p:spPr>
          <a:xfrm>
            <a:off x="7110800" y="1273725"/>
            <a:ext cx="1718400" cy="350100"/>
          </a:xfrm>
          <a:prstGeom prst="rect">
            <a:avLst/>
          </a:prstGeom>
          <a:solidFill>
            <a:srgbClr val="1155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300">
                <a:solidFill>
                  <a:schemeClr val="lt1"/>
                </a:solidFill>
                <a:latin typeface="Roboto"/>
                <a:ea typeface="Roboto"/>
                <a:cs typeface="Roboto"/>
                <a:sym typeface="Roboto"/>
              </a:rPr>
              <a:t>U-Boat Campaign</a:t>
            </a:r>
            <a:endParaRPr sz="1300">
              <a:solidFill>
                <a:schemeClr val="lt1"/>
              </a:solidFill>
              <a:latin typeface="Roboto"/>
              <a:ea typeface="Roboto"/>
              <a:cs typeface="Roboto"/>
              <a:sym typeface="Roboto"/>
            </a:endParaRPr>
          </a:p>
        </p:txBody>
      </p:sp>
      <p:sp>
        <p:nvSpPr>
          <p:cNvPr id="493" name="Google Shape;493;p36"/>
          <p:cNvSpPr txBox="1"/>
          <p:nvPr/>
        </p:nvSpPr>
        <p:spPr>
          <a:xfrm>
            <a:off x="7184825" y="1586275"/>
            <a:ext cx="1718400" cy="90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a:t>Naval campaign fought by German U-boats against the Allied Power routes.</a:t>
            </a:r>
            <a:endParaRPr sz="1300"/>
          </a:p>
        </p:txBody>
      </p:sp>
      <p:sp>
        <p:nvSpPr>
          <p:cNvPr id="494" name="Google Shape;494;p36"/>
          <p:cNvSpPr txBox="1"/>
          <p:nvPr/>
        </p:nvSpPr>
        <p:spPr>
          <a:xfrm>
            <a:off x="2286400" y="2778525"/>
            <a:ext cx="2359500" cy="5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500">
                <a:solidFill>
                  <a:schemeClr val="dk1"/>
                </a:solidFill>
                <a:latin typeface="Roboto"/>
                <a:ea typeface="Roboto"/>
                <a:cs typeface="Roboto"/>
                <a:sym typeface="Roboto"/>
              </a:rPr>
              <a:t>A battle plan created by General Alfred von Schlieffen to defeat France and Russia. </a:t>
            </a:r>
            <a:endParaRPr sz="1300"/>
          </a:p>
        </p:txBody>
      </p:sp>
      <p:sp>
        <p:nvSpPr>
          <p:cNvPr id="495" name="Google Shape;495;p36"/>
          <p:cNvSpPr/>
          <p:nvPr/>
        </p:nvSpPr>
        <p:spPr>
          <a:xfrm>
            <a:off x="7108950" y="2600025"/>
            <a:ext cx="1718400" cy="350100"/>
          </a:xfrm>
          <a:prstGeom prst="rect">
            <a:avLst/>
          </a:prstGeom>
          <a:solidFill>
            <a:srgbClr val="1155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300">
                <a:solidFill>
                  <a:schemeClr val="lt1"/>
                </a:solidFill>
                <a:latin typeface="Roboto"/>
                <a:ea typeface="Roboto"/>
                <a:cs typeface="Roboto"/>
                <a:sym typeface="Roboto"/>
              </a:rPr>
              <a:t>Bolsheviks</a:t>
            </a:r>
            <a:endParaRPr sz="1300">
              <a:solidFill>
                <a:schemeClr val="lt1"/>
              </a:solidFill>
              <a:latin typeface="Roboto"/>
              <a:ea typeface="Roboto"/>
              <a:cs typeface="Roboto"/>
              <a:sym typeface="Roboto"/>
            </a:endParaRPr>
          </a:p>
        </p:txBody>
      </p:sp>
      <p:sp>
        <p:nvSpPr>
          <p:cNvPr id="496" name="Google Shape;496;p36"/>
          <p:cNvSpPr/>
          <p:nvPr/>
        </p:nvSpPr>
        <p:spPr>
          <a:xfrm>
            <a:off x="2211550" y="3797075"/>
            <a:ext cx="2070900" cy="350100"/>
          </a:xfrm>
          <a:prstGeom prst="rect">
            <a:avLst/>
          </a:prstGeom>
          <a:solidFill>
            <a:srgbClr val="1155C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r>
              <a:rPr lang="en" sz="1500">
                <a:solidFill>
                  <a:schemeClr val="lt1"/>
                </a:solidFill>
                <a:latin typeface="Roboto"/>
                <a:ea typeface="Roboto"/>
                <a:cs typeface="Roboto"/>
                <a:sym typeface="Roboto"/>
              </a:rPr>
              <a:t>The Western Front</a:t>
            </a:r>
            <a:endParaRPr sz="1500">
              <a:solidFill>
                <a:schemeClr val="lt1"/>
              </a:solidFill>
              <a:latin typeface="Roboto"/>
              <a:ea typeface="Roboto"/>
              <a:cs typeface="Roboto"/>
              <a:sym typeface="Roboto"/>
            </a:endParaRPr>
          </a:p>
        </p:txBody>
      </p:sp>
      <p:sp>
        <p:nvSpPr>
          <p:cNvPr id="497" name="Google Shape;497;p36"/>
          <p:cNvSpPr txBox="1"/>
          <p:nvPr/>
        </p:nvSpPr>
        <p:spPr>
          <a:xfrm>
            <a:off x="2327500" y="4070975"/>
            <a:ext cx="2277300" cy="5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chemeClr val="dk1"/>
                </a:solidFill>
                <a:latin typeface="Roboto"/>
                <a:ea typeface="Roboto"/>
                <a:cs typeface="Roboto"/>
                <a:sym typeface="Roboto"/>
              </a:rPr>
              <a:t>Encompassed the frontier built through France and Belgium.</a:t>
            </a:r>
            <a:endParaRPr sz="1300"/>
          </a:p>
        </p:txBody>
      </p:sp>
      <p:sp>
        <p:nvSpPr>
          <p:cNvPr id="498" name="Google Shape;498;p36"/>
          <p:cNvSpPr txBox="1"/>
          <p:nvPr/>
        </p:nvSpPr>
        <p:spPr>
          <a:xfrm>
            <a:off x="261900" y="4005575"/>
            <a:ext cx="2022300" cy="110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latin typeface="Roboto"/>
                <a:ea typeface="Roboto"/>
                <a:cs typeface="Roboto"/>
                <a:sym typeface="Roboto"/>
              </a:rPr>
              <a:t>The stretch of land between two opposing trench lines.</a:t>
            </a:r>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pic>
        <p:nvPicPr>
          <p:cNvPr id="503" name="Google Shape;503;p37"/>
          <p:cNvPicPr preferRelativeResize="0"/>
          <p:nvPr/>
        </p:nvPicPr>
        <p:blipFill>
          <a:blip r:embed="rId3">
            <a:alphaModFix/>
          </a:blip>
          <a:stretch>
            <a:fillRect/>
          </a:stretch>
        </p:blipFill>
        <p:spPr>
          <a:xfrm>
            <a:off x="2627150" y="1686398"/>
            <a:ext cx="2153226" cy="3046789"/>
          </a:xfrm>
          <a:prstGeom prst="rect">
            <a:avLst/>
          </a:prstGeom>
          <a:noFill/>
          <a:ln w="9525" cap="flat" cmpd="sng">
            <a:solidFill>
              <a:srgbClr val="000000"/>
            </a:solidFill>
            <a:prstDash val="solid"/>
            <a:round/>
            <a:headEnd type="none" w="sm" len="sm"/>
            <a:tailEnd type="none" w="sm" len="sm"/>
          </a:ln>
        </p:spPr>
      </p:pic>
      <p:sp>
        <p:nvSpPr>
          <p:cNvPr id="504" name="Google Shape;504;p37"/>
          <p:cNvSpPr txBox="1">
            <a:spLocks noGrp="1"/>
          </p:cNvSpPr>
          <p:nvPr>
            <p:ph type="sldNum" idx="12"/>
          </p:nvPr>
        </p:nvSpPr>
        <p:spPr>
          <a:xfrm>
            <a:off x="8337124" y="270078"/>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26</a:t>
            </a:fld>
            <a:endParaRPr/>
          </a:p>
        </p:txBody>
      </p:sp>
      <p:grpSp>
        <p:nvGrpSpPr>
          <p:cNvPr id="505" name="Google Shape;505;p37"/>
          <p:cNvGrpSpPr/>
          <p:nvPr/>
        </p:nvGrpSpPr>
        <p:grpSpPr>
          <a:xfrm>
            <a:off x="366560" y="350726"/>
            <a:ext cx="605901" cy="709463"/>
            <a:chOff x="584925" y="238125"/>
            <a:chExt cx="415200" cy="525100"/>
          </a:xfrm>
        </p:grpSpPr>
        <p:sp>
          <p:nvSpPr>
            <p:cNvPr id="506" name="Google Shape;506;p37"/>
            <p:cNvSpPr/>
            <p:nvPr/>
          </p:nvSpPr>
          <p:spPr>
            <a:xfrm>
              <a:off x="621550" y="299175"/>
              <a:ext cx="378575" cy="464050"/>
            </a:xfrm>
            <a:custGeom>
              <a:avLst/>
              <a:gdLst/>
              <a:ahLst/>
              <a:cxnLst/>
              <a:rect l="l" t="t" r="r" b="b"/>
              <a:pathLst>
                <a:path w="15143" h="18562" extrusionOk="0">
                  <a:moveTo>
                    <a:pt x="14166" y="0"/>
                  </a:moveTo>
                  <a:lnTo>
                    <a:pt x="14166" y="16755"/>
                  </a:lnTo>
                  <a:lnTo>
                    <a:pt x="14141" y="16926"/>
                  </a:lnTo>
                  <a:lnTo>
                    <a:pt x="14093" y="17072"/>
                  </a:lnTo>
                  <a:lnTo>
                    <a:pt x="14044" y="17194"/>
                  </a:lnTo>
                  <a:lnTo>
                    <a:pt x="13946" y="17341"/>
                  </a:lnTo>
                  <a:lnTo>
                    <a:pt x="13824" y="17438"/>
                  </a:lnTo>
                  <a:lnTo>
                    <a:pt x="13677" y="17512"/>
                  </a:lnTo>
                  <a:lnTo>
                    <a:pt x="13531" y="17561"/>
                  </a:lnTo>
                  <a:lnTo>
                    <a:pt x="13384" y="17585"/>
                  </a:lnTo>
                  <a:lnTo>
                    <a:pt x="0" y="17585"/>
                  </a:lnTo>
                  <a:lnTo>
                    <a:pt x="0" y="17731"/>
                  </a:lnTo>
                  <a:lnTo>
                    <a:pt x="25" y="17902"/>
                  </a:lnTo>
                  <a:lnTo>
                    <a:pt x="74" y="18049"/>
                  </a:lnTo>
                  <a:lnTo>
                    <a:pt x="123" y="18171"/>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71"/>
                  </a:lnTo>
                  <a:lnTo>
                    <a:pt x="15069" y="18049"/>
                  </a:lnTo>
                  <a:lnTo>
                    <a:pt x="15118" y="17902"/>
                  </a:lnTo>
                  <a:lnTo>
                    <a:pt x="15143" y="17731"/>
                  </a:lnTo>
                  <a:lnTo>
                    <a:pt x="15143" y="733"/>
                  </a:lnTo>
                  <a:lnTo>
                    <a:pt x="15118" y="586"/>
                  </a:lnTo>
                  <a:lnTo>
                    <a:pt x="15069" y="440"/>
                  </a:lnTo>
                  <a:lnTo>
                    <a:pt x="15021" y="318"/>
                  </a:lnTo>
                  <a:lnTo>
                    <a:pt x="14923" y="196"/>
                  </a:lnTo>
                  <a:lnTo>
                    <a:pt x="14801" y="122"/>
                  </a:lnTo>
                  <a:lnTo>
                    <a:pt x="14654" y="49"/>
                  </a:lnTo>
                  <a:lnTo>
                    <a:pt x="14508" y="25"/>
                  </a:lnTo>
                  <a:lnTo>
                    <a:pt x="14361"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37"/>
            <p:cNvSpPr/>
            <p:nvPr/>
          </p:nvSpPr>
          <p:spPr>
            <a:xfrm>
              <a:off x="633750" y="238125"/>
              <a:ext cx="29350" cy="63500"/>
            </a:xfrm>
            <a:custGeom>
              <a:avLst/>
              <a:gdLst/>
              <a:ahLst/>
              <a:cxnLst/>
              <a:rect l="l" t="t" r="r" b="b"/>
              <a:pathLst>
                <a:path w="1174" h="2540" extrusionOk="0">
                  <a:moveTo>
                    <a:pt x="392" y="0"/>
                  </a:moveTo>
                  <a:lnTo>
                    <a:pt x="294" y="49"/>
                  </a:lnTo>
                  <a:lnTo>
                    <a:pt x="221" y="73"/>
                  </a:lnTo>
                  <a:lnTo>
                    <a:pt x="147" y="147"/>
                  </a:lnTo>
                  <a:lnTo>
                    <a:pt x="74" y="220"/>
                  </a:lnTo>
                  <a:lnTo>
                    <a:pt x="50" y="293"/>
                  </a:lnTo>
                  <a:lnTo>
                    <a:pt x="1" y="391"/>
                  </a:lnTo>
                  <a:lnTo>
                    <a:pt x="1" y="488"/>
                  </a:lnTo>
                  <a:lnTo>
                    <a:pt x="1" y="2052"/>
                  </a:lnTo>
                  <a:lnTo>
                    <a:pt x="1" y="2149"/>
                  </a:lnTo>
                  <a:lnTo>
                    <a:pt x="50" y="2247"/>
                  </a:lnTo>
                  <a:lnTo>
                    <a:pt x="74" y="2320"/>
                  </a:lnTo>
                  <a:lnTo>
                    <a:pt x="147" y="2393"/>
                  </a:lnTo>
                  <a:lnTo>
                    <a:pt x="221" y="2467"/>
                  </a:lnTo>
                  <a:lnTo>
                    <a:pt x="294" y="2491"/>
                  </a:lnTo>
                  <a:lnTo>
                    <a:pt x="392" y="2540"/>
                  </a:lnTo>
                  <a:lnTo>
                    <a:pt x="782"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37"/>
            <p:cNvSpPr/>
            <p:nvPr/>
          </p:nvSpPr>
          <p:spPr>
            <a:xfrm>
              <a:off x="716800" y="238125"/>
              <a:ext cx="29325" cy="63500"/>
            </a:xfrm>
            <a:custGeom>
              <a:avLst/>
              <a:gdLst/>
              <a:ahLst/>
              <a:cxnLst/>
              <a:rect l="l" t="t" r="r" b="b"/>
              <a:pathLst>
                <a:path w="1173" h="2540" extrusionOk="0">
                  <a:moveTo>
                    <a:pt x="391" y="0"/>
                  </a:moveTo>
                  <a:lnTo>
                    <a:pt x="294" y="49"/>
                  </a:lnTo>
                  <a:lnTo>
                    <a:pt x="220" y="73"/>
                  </a:lnTo>
                  <a:lnTo>
                    <a:pt x="147" y="147"/>
                  </a:lnTo>
                  <a:lnTo>
                    <a:pt x="74" y="220"/>
                  </a:lnTo>
                  <a:lnTo>
                    <a:pt x="49" y="293"/>
                  </a:lnTo>
                  <a:lnTo>
                    <a:pt x="0" y="391"/>
                  </a:lnTo>
                  <a:lnTo>
                    <a:pt x="0" y="488"/>
                  </a:lnTo>
                  <a:lnTo>
                    <a:pt x="0" y="2052"/>
                  </a:lnTo>
                  <a:lnTo>
                    <a:pt x="0"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099" y="2320"/>
                  </a:lnTo>
                  <a:lnTo>
                    <a:pt x="1124" y="2247"/>
                  </a:lnTo>
                  <a:lnTo>
                    <a:pt x="1173" y="2149"/>
                  </a:lnTo>
                  <a:lnTo>
                    <a:pt x="1173" y="2052"/>
                  </a:lnTo>
                  <a:lnTo>
                    <a:pt x="1173" y="488"/>
                  </a:lnTo>
                  <a:lnTo>
                    <a:pt x="1173" y="391"/>
                  </a:lnTo>
                  <a:lnTo>
                    <a:pt x="1124" y="293"/>
                  </a:lnTo>
                  <a:lnTo>
                    <a:pt x="1099" y="220"/>
                  </a:lnTo>
                  <a:lnTo>
                    <a:pt x="1026" y="147"/>
                  </a:lnTo>
                  <a:lnTo>
                    <a:pt x="953" y="73"/>
                  </a:lnTo>
                  <a:lnTo>
                    <a:pt x="880" y="49"/>
                  </a:lnTo>
                  <a:lnTo>
                    <a:pt x="78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37"/>
            <p:cNvSpPr/>
            <p:nvPr/>
          </p:nvSpPr>
          <p:spPr>
            <a:xfrm>
              <a:off x="799825" y="238125"/>
              <a:ext cx="29350" cy="63500"/>
            </a:xfrm>
            <a:custGeom>
              <a:avLst/>
              <a:gdLst/>
              <a:ahLst/>
              <a:cxnLst/>
              <a:rect l="l" t="t" r="r" b="b"/>
              <a:pathLst>
                <a:path w="1174" h="2540" extrusionOk="0">
                  <a:moveTo>
                    <a:pt x="392" y="0"/>
                  </a:moveTo>
                  <a:lnTo>
                    <a:pt x="294" y="49"/>
                  </a:lnTo>
                  <a:lnTo>
                    <a:pt x="221" y="73"/>
                  </a:lnTo>
                  <a:lnTo>
                    <a:pt x="148" y="147"/>
                  </a:lnTo>
                  <a:lnTo>
                    <a:pt x="74" y="220"/>
                  </a:lnTo>
                  <a:lnTo>
                    <a:pt x="50" y="293"/>
                  </a:lnTo>
                  <a:lnTo>
                    <a:pt x="1" y="391"/>
                  </a:lnTo>
                  <a:lnTo>
                    <a:pt x="1" y="488"/>
                  </a:lnTo>
                  <a:lnTo>
                    <a:pt x="1" y="2052"/>
                  </a:lnTo>
                  <a:lnTo>
                    <a:pt x="1" y="2149"/>
                  </a:lnTo>
                  <a:lnTo>
                    <a:pt x="50" y="2247"/>
                  </a:lnTo>
                  <a:lnTo>
                    <a:pt x="74" y="2320"/>
                  </a:lnTo>
                  <a:lnTo>
                    <a:pt x="148" y="2393"/>
                  </a:lnTo>
                  <a:lnTo>
                    <a:pt x="221" y="2467"/>
                  </a:lnTo>
                  <a:lnTo>
                    <a:pt x="294" y="2491"/>
                  </a:lnTo>
                  <a:lnTo>
                    <a:pt x="392" y="2540"/>
                  </a:lnTo>
                  <a:lnTo>
                    <a:pt x="783"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3"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37"/>
            <p:cNvSpPr/>
            <p:nvPr/>
          </p:nvSpPr>
          <p:spPr>
            <a:xfrm>
              <a:off x="882875" y="238125"/>
              <a:ext cx="29325" cy="63500"/>
            </a:xfrm>
            <a:custGeom>
              <a:avLst/>
              <a:gdLst/>
              <a:ahLst/>
              <a:cxnLst/>
              <a:rect l="l" t="t" r="r" b="b"/>
              <a:pathLst>
                <a:path w="1173" h="2540" extrusionOk="0">
                  <a:moveTo>
                    <a:pt x="391" y="0"/>
                  </a:moveTo>
                  <a:lnTo>
                    <a:pt x="294" y="49"/>
                  </a:lnTo>
                  <a:lnTo>
                    <a:pt x="220" y="73"/>
                  </a:lnTo>
                  <a:lnTo>
                    <a:pt x="147" y="147"/>
                  </a:lnTo>
                  <a:lnTo>
                    <a:pt x="74" y="220"/>
                  </a:lnTo>
                  <a:lnTo>
                    <a:pt x="49" y="293"/>
                  </a:lnTo>
                  <a:lnTo>
                    <a:pt x="1" y="391"/>
                  </a:lnTo>
                  <a:lnTo>
                    <a:pt x="1" y="488"/>
                  </a:lnTo>
                  <a:lnTo>
                    <a:pt x="1" y="2052"/>
                  </a:lnTo>
                  <a:lnTo>
                    <a:pt x="1"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100" y="2320"/>
                  </a:lnTo>
                  <a:lnTo>
                    <a:pt x="1124" y="2247"/>
                  </a:lnTo>
                  <a:lnTo>
                    <a:pt x="1173" y="2149"/>
                  </a:lnTo>
                  <a:lnTo>
                    <a:pt x="1173" y="2052"/>
                  </a:lnTo>
                  <a:lnTo>
                    <a:pt x="1173" y="488"/>
                  </a:lnTo>
                  <a:lnTo>
                    <a:pt x="1173" y="391"/>
                  </a:lnTo>
                  <a:lnTo>
                    <a:pt x="1124" y="293"/>
                  </a:lnTo>
                  <a:lnTo>
                    <a:pt x="1100" y="220"/>
                  </a:lnTo>
                  <a:lnTo>
                    <a:pt x="1026" y="147"/>
                  </a:lnTo>
                  <a:lnTo>
                    <a:pt x="953" y="73"/>
                  </a:lnTo>
                  <a:lnTo>
                    <a:pt x="880" y="49"/>
                  </a:lnTo>
                  <a:lnTo>
                    <a:pt x="78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37"/>
            <p:cNvSpPr/>
            <p:nvPr/>
          </p:nvSpPr>
          <p:spPr>
            <a:xfrm>
              <a:off x="584925" y="261325"/>
              <a:ext cx="378575" cy="464050"/>
            </a:xfrm>
            <a:custGeom>
              <a:avLst/>
              <a:gdLst/>
              <a:ahLst/>
              <a:cxnLst/>
              <a:rect l="l" t="t" r="r" b="b"/>
              <a:pathLst>
                <a:path w="15143" h="18562" extrusionOk="0">
                  <a:moveTo>
                    <a:pt x="2540" y="171"/>
                  </a:moveTo>
                  <a:lnTo>
                    <a:pt x="2711" y="195"/>
                  </a:lnTo>
                  <a:lnTo>
                    <a:pt x="2882" y="244"/>
                  </a:lnTo>
                  <a:lnTo>
                    <a:pt x="3053" y="318"/>
                  </a:lnTo>
                  <a:lnTo>
                    <a:pt x="3175" y="440"/>
                  </a:lnTo>
                  <a:lnTo>
                    <a:pt x="3297" y="562"/>
                  </a:lnTo>
                  <a:lnTo>
                    <a:pt x="3370" y="733"/>
                  </a:lnTo>
                  <a:lnTo>
                    <a:pt x="3419" y="904"/>
                  </a:lnTo>
                  <a:lnTo>
                    <a:pt x="3444" y="1075"/>
                  </a:lnTo>
                  <a:lnTo>
                    <a:pt x="3419" y="1246"/>
                  </a:lnTo>
                  <a:lnTo>
                    <a:pt x="3370" y="1417"/>
                  </a:lnTo>
                  <a:lnTo>
                    <a:pt x="3297" y="1588"/>
                  </a:lnTo>
                  <a:lnTo>
                    <a:pt x="3175" y="1710"/>
                  </a:lnTo>
                  <a:lnTo>
                    <a:pt x="3053" y="1832"/>
                  </a:lnTo>
                  <a:lnTo>
                    <a:pt x="2882" y="1905"/>
                  </a:lnTo>
                  <a:lnTo>
                    <a:pt x="2711" y="1954"/>
                  </a:lnTo>
                  <a:lnTo>
                    <a:pt x="2540" y="1978"/>
                  </a:lnTo>
                  <a:lnTo>
                    <a:pt x="2369" y="1954"/>
                  </a:lnTo>
                  <a:lnTo>
                    <a:pt x="2198" y="1905"/>
                  </a:lnTo>
                  <a:lnTo>
                    <a:pt x="2027" y="1832"/>
                  </a:lnTo>
                  <a:lnTo>
                    <a:pt x="1905" y="1710"/>
                  </a:lnTo>
                  <a:lnTo>
                    <a:pt x="1783" y="1588"/>
                  </a:lnTo>
                  <a:lnTo>
                    <a:pt x="1710" y="1417"/>
                  </a:lnTo>
                  <a:lnTo>
                    <a:pt x="1661" y="1246"/>
                  </a:lnTo>
                  <a:lnTo>
                    <a:pt x="1636" y="1075"/>
                  </a:lnTo>
                  <a:lnTo>
                    <a:pt x="1661" y="904"/>
                  </a:lnTo>
                  <a:lnTo>
                    <a:pt x="1710" y="733"/>
                  </a:lnTo>
                  <a:lnTo>
                    <a:pt x="1783" y="562"/>
                  </a:lnTo>
                  <a:lnTo>
                    <a:pt x="1905" y="440"/>
                  </a:lnTo>
                  <a:lnTo>
                    <a:pt x="2027" y="318"/>
                  </a:lnTo>
                  <a:lnTo>
                    <a:pt x="2198" y="244"/>
                  </a:lnTo>
                  <a:lnTo>
                    <a:pt x="2369" y="195"/>
                  </a:lnTo>
                  <a:lnTo>
                    <a:pt x="2540" y="171"/>
                  </a:lnTo>
                  <a:close/>
                  <a:moveTo>
                    <a:pt x="5862" y="171"/>
                  </a:moveTo>
                  <a:lnTo>
                    <a:pt x="6033" y="195"/>
                  </a:lnTo>
                  <a:lnTo>
                    <a:pt x="6204" y="244"/>
                  </a:lnTo>
                  <a:lnTo>
                    <a:pt x="6374" y="318"/>
                  </a:lnTo>
                  <a:lnTo>
                    <a:pt x="6497" y="440"/>
                  </a:lnTo>
                  <a:lnTo>
                    <a:pt x="6619" y="562"/>
                  </a:lnTo>
                  <a:lnTo>
                    <a:pt x="6692" y="733"/>
                  </a:lnTo>
                  <a:lnTo>
                    <a:pt x="6741" y="904"/>
                  </a:lnTo>
                  <a:lnTo>
                    <a:pt x="6765" y="1075"/>
                  </a:lnTo>
                  <a:lnTo>
                    <a:pt x="6741" y="1246"/>
                  </a:lnTo>
                  <a:lnTo>
                    <a:pt x="6692" y="1417"/>
                  </a:lnTo>
                  <a:lnTo>
                    <a:pt x="6619" y="1588"/>
                  </a:lnTo>
                  <a:lnTo>
                    <a:pt x="6497" y="1710"/>
                  </a:lnTo>
                  <a:lnTo>
                    <a:pt x="6374" y="1832"/>
                  </a:lnTo>
                  <a:lnTo>
                    <a:pt x="6204" y="1905"/>
                  </a:lnTo>
                  <a:lnTo>
                    <a:pt x="6033" y="1954"/>
                  </a:lnTo>
                  <a:lnTo>
                    <a:pt x="5862" y="1978"/>
                  </a:lnTo>
                  <a:lnTo>
                    <a:pt x="5691" y="1954"/>
                  </a:lnTo>
                  <a:lnTo>
                    <a:pt x="5520" y="1905"/>
                  </a:lnTo>
                  <a:lnTo>
                    <a:pt x="5349" y="1832"/>
                  </a:lnTo>
                  <a:lnTo>
                    <a:pt x="5227" y="1710"/>
                  </a:lnTo>
                  <a:lnTo>
                    <a:pt x="5104" y="1588"/>
                  </a:lnTo>
                  <a:lnTo>
                    <a:pt x="5031" y="1417"/>
                  </a:lnTo>
                  <a:lnTo>
                    <a:pt x="4982" y="1246"/>
                  </a:lnTo>
                  <a:lnTo>
                    <a:pt x="4958" y="1075"/>
                  </a:lnTo>
                  <a:lnTo>
                    <a:pt x="4982" y="904"/>
                  </a:lnTo>
                  <a:lnTo>
                    <a:pt x="5031" y="733"/>
                  </a:lnTo>
                  <a:lnTo>
                    <a:pt x="5104" y="562"/>
                  </a:lnTo>
                  <a:lnTo>
                    <a:pt x="5227" y="440"/>
                  </a:lnTo>
                  <a:lnTo>
                    <a:pt x="5349" y="318"/>
                  </a:lnTo>
                  <a:lnTo>
                    <a:pt x="5520" y="244"/>
                  </a:lnTo>
                  <a:lnTo>
                    <a:pt x="5691" y="195"/>
                  </a:lnTo>
                  <a:lnTo>
                    <a:pt x="5862" y="171"/>
                  </a:lnTo>
                  <a:close/>
                  <a:moveTo>
                    <a:pt x="9183" y="171"/>
                  </a:moveTo>
                  <a:lnTo>
                    <a:pt x="9354" y="195"/>
                  </a:lnTo>
                  <a:lnTo>
                    <a:pt x="9525" y="244"/>
                  </a:lnTo>
                  <a:lnTo>
                    <a:pt x="9696" y="318"/>
                  </a:lnTo>
                  <a:lnTo>
                    <a:pt x="9818" y="440"/>
                  </a:lnTo>
                  <a:lnTo>
                    <a:pt x="9940" y="562"/>
                  </a:lnTo>
                  <a:lnTo>
                    <a:pt x="10014" y="733"/>
                  </a:lnTo>
                  <a:lnTo>
                    <a:pt x="10062" y="904"/>
                  </a:lnTo>
                  <a:lnTo>
                    <a:pt x="10087" y="1075"/>
                  </a:lnTo>
                  <a:lnTo>
                    <a:pt x="10062" y="1246"/>
                  </a:lnTo>
                  <a:lnTo>
                    <a:pt x="10014" y="1417"/>
                  </a:lnTo>
                  <a:lnTo>
                    <a:pt x="9940" y="1588"/>
                  </a:lnTo>
                  <a:lnTo>
                    <a:pt x="9818" y="1710"/>
                  </a:lnTo>
                  <a:lnTo>
                    <a:pt x="9696" y="1832"/>
                  </a:lnTo>
                  <a:lnTo>
                    <a:pt x="9525" y="1905"/>
                  </a:lnTo>
                  <a:lnTo>
                    <a:pt x="9354" y="1954"/>
                  </a:lnTo>
                  <a:lnTo>
                    <a:pt x="9183" y="1978"/>
                  </a:lnTo>
                  <a:lnTo>
                    <a:pt x="9012" y="1954"/>
                  </a:lnTo>
                  <a:lnTo>
                    <a:pt x="8841" y="1905"/>
                  </a:lnTo>
                  <a:lnTo>
                    <a:pt x="8670" y="1832"/>
                  </a:lnTo>
                  <a:lnTo>
                    <a:pt x="8548" y="1710"/>
                  </a:lnTo>
                  <a:lnTo>
                    <a:pt x="8426" y="1588"/>
                  </a:lnTo>
                  <a:lnTo>
                    <a:pt x="8353" y="1417"/>
                  </a:lnTo>
                  <a:lnTo>
                    <a:pt x="8304" y="1246"/>
                  </a:lnTo>
                  <a:lnTo>
                    <a:pt x="8279" y="1075"/>
                  </a:lnTo>
                  <a:lnTo>
                    <a:pt x="8304" y="904"/>
                  </a:lnTo>
                  <a:lnTo>
                    <a:pt x="8353" y="733"/>
                  </a:lnTo>
                  <a:lnTo>
                    <a:pt x="8426" y="562"/>
                  </a:lnTo>
                  <a:lnTo>
                    <a:pt x="8548" y="440"/>
                  </a:lnTo>
                  <a:lnTo>
                    <a:pt x="8670" y="318"/>
                  </a:lnTo>
                  <a:lnTo>
                    <a:pt x="8841" y="244"/>
                  </a:lnTo>
                  <a:lnTo>
                    <a:pt x="9012" y="195"/>
                  </a:lnTo>
                  <a:lnTo>
                    <a:pt x="9183" y="171"/>
                  </a:lnTo>
                  <a:close/>
                  <a:moveTo>
                    <a:pt x="12505" y="171"/>
                  </a:moveTo>
                  <a:lnTo>
                    <a:pt x="12676" y="195"/>
                  </a:lnTo>
                  <a:lnTo>
                    <a:pt x="12847" y="244"/>
                  </a:lnTo>
                  <a:lnTo>
                    <a:pt x="13018" y="318"/>
                  </a:lnTo>
                  <a:lnTo>
                    <a:pt x="13140" y="440"/>
                  </a:lnTo>
                  <a:lnTo>
                    <a:pt x="13262" y="562"/>
                  </a:lnTo>
                  <a:lnTo>
                    <a:pt x="13335" y="733"/>
                  </a:lnTo>
                  <a:lnTo>
                    <a:pt x="13384" y="904"/>
                  </a:lnTo>
                  <a:lnTo>
                    <a:pt x="13408" y="1075"/>
                  </a:lnTo>
                  <a:lnTo>
                    <a:pt x="13384" y="1246"/>
                  </a:lnTo>
                  <a:lnTo>
                    <a:pt x="13335" y="1417"/>
                  </a:lnTo>
                  <a:lnTo>
                    <a:pt x="13262" y="1588"/>
                  </a:lnTo>
                  <a:lnTo>
                    <a:pt x="13140" y="1710"/>
                  </a:lnTo>
                  <a:lnTo>
                    <a:pt x="13018" y="1832"/>
                  </a:lnTo>
                  <a:lnTo>
                    <a:pt x="12847" y="1905"/>
                  </a:lnTo>
                  <a:lnTo>
                    <a:pt x="12676" y="1954"/>
                  </a:lnTo>
                  <a:lnTo>
                    <a:pt x="12505" y="1978"/>
                  </a:lnTo>
                  <a:lnTo>
                    <a:pt x="12334" y="1954"/>
                  </a:lnTo>
                  <a:lnTo>
                    <a:pt x="12163" y="1905"/>
                  </a:lnTo>
                  <a:lnTo>
                    <a:pt x="11992" y="1832"/>
                  </a:lnTo>
                  <a:lnTo>
                    <a:pt x="11870" y="1710"/>
                  </a:lnTo>
                  <a:lnTo>
                    <a:pt x="11748" y="1588"/>
                  </a:lnTo>
                  <a:lnTo>
                    <a:pt x="11674" y="1417"/>
                  </a:lnTo>
                  <a:lnTo>
                    <a:pt x="11625" y="1246"/>
                  </a:lnTo>
                  <a:lnTo>
                    <a:pt x="11601" y="1075"/>
                  </a:lnTo>
                  <a:lnTo>
                    <a:pt x="11625" y="904"/>
                  </a:lnTo>
                  <a:lnTo>
                    <a:pt x="11674" y="733"/>
                  </a:lnTo>
                  <a:lnTo>
                    <a:pt x="11748" y="562"/>
                  </a:lnTo>
                  <a:lnTo>
                    <a:pt x="11870" y="440"/>
                  </a:lnTo>
                  <a:lnTo>
                    <a:pt x="11992" y="318"/>
                  </a:lnTo>
                  <a:lnTo>
                    <a:pt x="12163" y="244"/>
                  </a:lnTo>
                  <a:lnTo>
                    <a:pt x="12334" y="195"/>
                  </a:lnTo>
                  <a:lnTo>
                    <a:pt x="12505" y="171"/>
                  </a:lnTo>
                  <a:close/>
                  <a:moveTo>
                    <a:pt x="13091" y="5520"/>
                  </a:moveTo>
                  <a:lnTo>
                    <a:pt x="13189" y="5544"/>
                  </a:lnTo>
                  <a:lnTo>
                    <a:pt x="13262" y="5593"/>
                  </a:lnTo>
                  <a:lnTo>
                    <a:pt x="13311" y="5666"/>
                  </a:lnTo>
                  <a:lnTo>
                    <a:pt x="13335" y="5764"/>
                  </a:lnTo>
                  <a:lnTo>
                    <a:pt x="13311" y="5862"/>
                  </a:lnTo>
                  <a:lnTo>
                    <a:pt x="13262" y="5935"/>
                  </a:lnTo>
                  <a:lnTo>
                    <a:pt x="13189" y="5984"/>
                  </a:lnTo>
                  <a:lnTo>
                    <a:pt x="13091" y="6008"/>
                  </a:lnTo>
                  <a:lnTo>
                    <a:pt x="1954" y="6008"/>
                  </a:lnTo>
                  <a:lnTo>
                    <a:pt x="1856" y="5984"/>
                  </a:lnTo>
                  <a:lnTo>
                    <a:pt x="1783" y="5935"/>
                  </a:lnTo>
                  <a:lnTo>
                    <a:pt x="1734" y="5862"/>
                  </a:lnTo>
                  <a:lnTo>
                    <a:pt x="1710" y="5764"/>
                  </a:lnTo>
                  <a:lnTo>
                    <a:pt x="1734" y="5666"/>
                  </a:lnTo>
                  <a:lnTo>
                    <a:pt x="1783" y="5593"/>
                  </a:lnTo>
                  <a:lnTo>
                    <a:pt x="1856" y="5544"/>
                  </a:lnTo>
                  <a:lnTo>
                    <a:pt x="1954" y="5520"/>
                  </a:lnTo>
                  <a:close/>
                  <a:moveTo>
                    <a:pt x="13189" y="7840"/>
                  </a:moveTo>
                  <a:lnTo>
                    <a:pt x="13262" y="7913"/>
                  </a:lnTo>
                  <a:lnTo>
                    <a:pt x="13311" y="7986"/>
                  </a:lnTo>
                  <a:lnTo>
                    <a:pt x="13335" y="8084"/>
                  </a:lnTo>
                  <a:lnTo>
                    <a:pt x="13311" y="8182"/>
                  </a:lnTo>
                  <a:lnTo>
                    <a:pt x="13262" y="8255"/>
                  </a:lnTo>
                  <a:lnTo>
                    <a:pt x="13189" y="8304"/>
                  </a:lnTo>
                  <a:lnTo>
                    <a:pt x="13091" y="8328"/>
                  </a:lnTo>
                  <a:lnTo>
                    <a:pt x="1954" y="8328"/>
                  </a:lnTo>
                  <a:lnTo>
                    <a:pt x="1856" y="8304"/>
                  </a:lnTo>
                  <a:lnTo>
                    <a:pt x="1783" y="8255"/>
                  </a:lnTo>
                  <a:lnTo>
                    <a:pt x="1734" y="8182"/>
                  </a:lnTo>
                  <a:lnTo>
                    <a:pt x="1710" y="8084"/>
                  </a:lnTo>
                  <a:lnTo>
                    <a:pt x="1734" y="7986"/>
                  </a:lnTo>
                  <a:lnTo>
                    <a:pt x="1783" y="7913"/>
                  </a:lnTo>
                  <a:lnTo>
                    <a:pt x="1856" y="7840"/>
                  </a:lnTo>
                  <a:close/>
                  <a:moveTo>
                    <a:pt x="13091" y="10136"/>
                  </a:moveTo>
                  <a:lnTo>
                    <a:pt x="13189" y="10160"/>
                  </a:lnTo>
                  <a:lnTo>
                    <a:pt x="13262" y="10209"/>
                  </a:lnTo>
                  <a:lnTo>
                    <a:pt x="13311" y="10282"/>
                  </a:lnTo>
                  <a:lnTo>
                    <a:pt x="13335" y="10380"/>
                  </a:lnTo>
                  <a:lnTo>
                    <a:pt x="13311" y="10478"/>
                  </a:lnTo>
                  <a:lnTo>
                    <a:pt x="13262" y="10551"/>
                  </a:lnTo>
                  <a:lnTo>
                    <a:pt x="13189" y="10600"/>
                  </a:lnTo>
                  <a:lnTo>
                    <a:pt x="13091" y="10624"/>
                  </a:lnTo>
                  <a:lnTo>
                    <a:pt x="1954" y="10624"/>
                  </a:lnTo>
                  <a:lnTo>
                    <a:pt x="1856" y="10600"/>
                  </a:lnTo>
                  <a:lnTo>
                    <a:pt x="1783" y="10551"/>
                  </a:lnTo>
                  <a:lnTo>
                    <a:pt x="1734" y="10478"/>
                  </a:lnTo>
                  <a:lnTo>
                    <a:pt x="1710" y="10380"/>
                  </a:lnTo>
                  <a:lnTo>
                    <a:pt x="1734" y="10282"/>
                  </a:lnTo>
                  <a:lnTo>
                    <a:pt x="1783" y="10209"/>
                  </a:lnTo>
                  <a:lnTo>
                    <a:pt x="1856" y="10160"/>
                  </a:lnTo>
                  <a:lnTo>
                    <a:pt x="1954" y="10136"/>
                  </a:lnTo>
                  <a:close/>
                  <a:moveTo>
                    <a:pt x="8206" y="12456"/>
                  </a:moveTo>
                  <a:lnTo>
                    <a:pt x="8304" y="12480"/>
                  </a:lnTo>
                  <a:lnTo>
                    <a:pt x="8377" y="12529"/>
                  </a:lnTo>
                  <a:lnTo>
                    <a:pt x="8426" y="12602"/>
                  </a:lnTo>
                  <a:lnTo>
                    <a:pt x="8450" y="12700"/>
                  </a:lnTo>
                  <a:lnTo>
                    <a:pt x="8426" y="12798"/>
                  </a:lnTo>
                  <a:lnTo>
                    <a:pt x="8377" y="12871"/>
                  </a:lnTo>
                  <a:lnTo>
                    <a:pt x="8304" y="12920"/>
                  </a:lnTo>
                  <a:lnTo>
                    <a:pt x="8206" y="12944"/>
                  </a:lnTo>
                  <a:lnTo>
                    <a:pt x="1954" y="12944"/>
                  </a:lnTo>
                  <a:lnTo>
                    <a:pt x="1856" y="12920"/>
                  </a:lnTo>
                  <a:lnTo>
                    <a:pt x="1783" y="12871"/>
                  </a:lnTo>
                  <a:lnTo>
                    <a:pt x="1734" y="12798"/>
                  </a:lnTo>
                  <a:lnTo>
                    <a:pt x="1710" y="12700"/>
                  </a:lnTo>
                  <a:lnTo>
                    <a:pt x="1734" y="12602"/>
                  </a:lnTo>
                  <a:lnTo>
                    <a:pt x="1783" y="12529"/>
                  </a:lnTo>
                  <a:lnTo>
                    <a:pt x="1856" y="12480"/>
                  </a:lnTo>
                  <a:lnTo>
                    <a:pt x="1954" y="12456"/>
                  </a:lnTo>
                  <a:close/>
                  <a:moveTo>
                    <a:pt x="782" y="0"/>
                  </a:moveTo>
                  <a:lnTo>
                    <a:pt x="635" y="25"/>
                  </a:lnTo>
                  <a:lnTo>
                    <a:pt x="489" y="73"/>
                  </a:lnTo>
                  <a:lnTo>
                    <a:pt x="342" y="122"/>
                  </a:lnTo>
                  <a:lnTo>
                    <a:pt x="220" y="220"/>
                  </a:lnTo>
                  <a:lnTo>
                    <a:pt x="122" y="342"/>
                  </a:lnTo>
                  <a:lnTo>
                    <a:pt x="73" y="489"/>
                  </a:lnTo>
                  <a:lnTo>
                    <a:pt x="24" y="635"/>
                  </a:lnTo>
                  <a:lnTo>
                    <a:pt x="0" y="782"/>
                  </a:lnTo>
                  <a:lnTo>
                    <a:pt x="0" y="17780"/>
                  </a:lnTo>
                  <a:lnTo>
                    <a:pt x="24" y="17927"/>
                  </a:lnTo>
                  <a:lnTo>
                    <a:pt x="73" y="18073"/>
                  </a:lnTo>
                  <a:lnTo>
                    <a:pt x="122" y="18220"/>
                  </a:lnTo>
                  <a:lnTo>
                    <a:pt x="220" y="18342"/>
                  </a:lnTo>
                  <a:lnTo>
                    <a:pt x="342" y="18440"/>
                  </a:lnTo>
                  <a:lnTo>
                    <a:pt x="489" y="18488"/>
                  </a:lnTo>
                  <a:lnTo>
                    <a:pt x="635" y="18537"/>
                  </a:lnTo>
                  <a:lnTo>
                    <a:pt x="782" y="18562"/>
                  </a:lnTo>
                  <a:lnTo>
                    <a:pt x="14361" y="18562"/>
                  </a:lnTo>
                  <a:lnTo>
                    <a:pt x="14507" y="18537"/>
                  </a:lnTo>
                  <a:lnTo>
                    <a:pt x="14654" y="18488"/>
                  </a:lnTo>
                  <a:lnTo>
                    <a:pt x="14800" y="18440"/>
                  </a:lnTo>
                  <a:lnTo>
                    <a:pt x="14923" y="18342"/>
                  </a:lnTo>
                  <a:lnTo>
                    <a:pt x="15020" y="18220"/>
                  </a:lnTo>
                  <a:lnTo>
                    <a:pt x="15069" y="18073"/>
                  </a:lnTo>
                  <a:lnTo>
                    <a:pt x="15118" y="17927"/>
                  </a:lnTo>
                  <a:lnTo>
                    <a:pt x="15142" y="17780"/>
                  </a:lnTo>
                  <a:lnTo>
                    <a:pt x="15142" y="782"/>
                  </a:lnTo>
                  <a:lnTo>
                    <a:pt x="15118" y="635"/>
                  </a:lnTo>
                  <a:lnTo>
                    <a:pt x="15069" y="489"/>
                  </a:lnTo>
                  <a:lnTo>
                    <a:pt x="15020" y="342"/>
                  </a:lnTo>
                  <a:lnTo>
                    <a:pt x="14923" y="220"/>
                  </a:lnTo>
                  <a:lnTo>
                    <a:pt x="14800" y="122"/>
                  </a:lnTo>
                  <a:lnTo>
                    <a:pt x="14654" y="73"/>
                  </a:lnTo>
                  <a:lnTo>
                    <a:pt x="14507" y="25"/>
                  </a:lnTo>
                  <a:lnTo>
                    <a:pt x="14361"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2" name="Google Shape;512;p37"/>
          <p:cNvSpPr txBox="1"/>
          <p:nvPr/>
        </p:nvSpPr>
        <p:spPr>
          <a:xfrm>
            <a:off x="1121375" y="494650"/>
            <a:ext cx="20013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Task #1</a:t>
            </a:r>
            <a:endParaRPr sz="2000" b="1">
              <a:latin typeface="Roboto"/>
              <a:ea typeface="Roboto"/>
              <a:cs typeface="Roboto"/>
              <a:sym typeface="Roboto"/>
            </a:endParaRPr>
          </a:p>
        </p:txBody>
      </p:sp>
      <p:sp>
        <p:nvSpPr>
          <p:cNvPr id="513" name="Google Shape;513;p37"/>
          <p:cNvSpPr/>
          <p:nvPr/>
        </p:nvSpPr>
        <p:spPr>
          <a:xfrm>
            <a:off x="2362850" y="618375"/>
            <a:ext cx="65703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37"/>
          <p:cNvSpPr txBox="1"/>
          <p:nvPr/>
        </p:nvSpPr>
        <p:spPr>
          <a:xfrm>
            <a:off x="7068950" y="1279675"/>
            <a:ext cx="1725300" cy="2481300"/>
          </a:xfrm>
          <a:prstGeom prst="rect">
            <a:avLst/>
          </a:prstGeom>
          <a:solidFill>
            <a:srgbClr val="EFEFEF"/>
          </a:solidFill>
          <a:ln w="19050" cap="flat" cmpd="sng">
            <a:solidFill>
              <a:srgbClr val="000000"/>
            </a:solidFill>
            <a:prstDash val="dot"/>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Roboto"/>
                <a:ea typeface="Roboto"/>
                <a:cs typeface="Roboto"/>
                <a:sym typeface="Roboto"/>
              </a:rPr>
              <a:t>Study the sources from the First World War. </a:t>
            </a:r>
            <a:endParaRPr sz="1500">
              <a:latin typeface="Roboto"/>
              <a:ea typeface="Roboto"/>
              <a:cs typeface="Roboto"/>
              <a:sym typeface="Roboto"/>
            </a:endParaRPr>
          </a:p>
          <a:p>
            <a:pPr marL="0" lvl="0" indent="0" algn="l" rtl="0">
              <a:spcBef>
                <a:spcPts val="0"/>
              </a:spcBef>
              <a:spcAft>
                <a:spcPts val="0"/>
              </a:spcAft>
              <a:buNone/>
            </a:pPr>
            <a:endParaRPr sz="1500">
              <a:latin typeface="Roboto"/>
              <a:ea typeface="Roboto"/>
              <a:cs typeface="Roboto"/>
              <a:sym typeface="Roboto"/>
            </a:endParaRPr>
          </a:p>
          <a:p>
            <a:pPr marL="0" lvl="0" indent="0" algn="l" rtl="0">
              <a:spcBef>
                <a:spcPts val="0"/>
              </a:spcBef>
              <a:spcAft>
                <a:spcPts val="0"/>
              </a:spcAft>
              <a:buNone/>
            </a:pPr>
            <a:r>
              <a:rPr lang="en" sz="1500">
                <a:latin typeface="Roboto"/>
                <a:ea typeface="Roboto"/>
                <a:cs typeface="Roboto"/>
                <a:sym typeface="Roboto"/>
              </a:rPr>
              <a:t>Analyse what you see in each image and link them to the broader historical context. </a:t>
            </a:r>
            <a:endParaRPr sz="1500">
              <a:latin typeface="Roboto"/>
              <a:ea typeface="Roboto"/>
              <a:cs typeface="Roboto"/>
              <a:sym typeface="Roboto"/>
            </a:endParaRPr>
          </a:p>
        </p:txBody>
      </p:sp>
      <p:grpSp>
        <p:nvGrpSpPr>
          <p:cNvPr id="515" name="Google Shape;515;p37"/>
          <p:cNvGrpSpPr/>
          <p:nvPr/>
        </p:nvGrpSpPr>
        <p:grpSpPr>
          <a:xfrm>
            <a:off x="6932877" y="995951"/>
            <a:ext cx="472438" cy="494080"/>
            <a:chOff x="1922075" y="1629000"/>
            <a:chExt cx="437200" cy="437200"/>
          </a:xfrm>
        </p:grpSpPr>
        <p:sp>
          <p:nvSpPr>
            <p:cNvPr id="516" name="Google Shape;516;p37"/>
            <p:cNvSpPr/>
            <p:nvPr/>
          </p:nvSpPr>
          <p:spPr>
            <a:xfrm>
              <a:off x="2208425" y="1629000"/>
              <a:ext cx="150850" cy="150850"/>
            </a:xfrm>
            <a:custGeom>
              <a:avLst/>
              <a:gdLst/>
              <a:ahLst/>
              <a:cxnLst/>
              <a:rect l="l" t="t" r="r" b="b"/>
              <a:pathLst>
                <a:path w="6034" h="6034" extrusionOk="0">
                  <a:moveTo>
                    <a:pt x="2004" y="1"/>
                  </a:moveTo>
                  <a:lnTo>
                    <a:pt x="1881" y="25"/>
                  </a:lnTo>
                  <a:lnTo>
                    <a:pt x="1784" y="50"/>
                  </a:lnTo>
                  <a:lnTo>
                    <a:pt x="1686" y="98"/>
                  </a:lnTo>
                  <a:lnTo>
                    <a:pt x="1588" y="172"/>
                  </a:lnTo>
                  <a:lnTo>
                    <a:pt x="1" y="1784"/>
                  </a:lnTo>
                  <a:lnTo>
                    <a:pt x="4251" y="6033"/>
                  </a:lnTo>
                  <a:lnTo>
                    <a:pt x="5862" y="4446"/>
                  </a:lnTo>
                  <a:lnTo>
                    <a:pt x="5936" y="4348"/>
                  </a:lnTo>
                  <a:lnTo>
                    <a:pt x="5985" y="4250"/>
                  </a:lnTo>
                  <a:lnTo>
                    <a:pt x="6009" y="4153"/>
                  </a:lnTo>
                  <a:lnTo>
                    <a:pt x="6033" y="4031"/>
                  </a:lnTo>
                  <a:lnTo>
                    <a:pt x="6009" y="3933"/>
                  </a:lnTo>
                  <a:lnTo>
                    <a:pt x="5985" y="3811"/>
                  </a:lnTo>
                  <a:lnTo>
                    <a:pt x="5936" y="3713"/>
                  </a:lnTo>
                  <a:lnTo>
                    <a:pt x="5862" y="3615"/>
                  </a:lnTo>
                  <a:lnTo>
                    <a:pt x="2419" y="172"/>
                  </a:lnTo>
                  <a:lnTo>
                    <a:pt x="2321" y="98"/>
                  </a:lnTo>
                  <a:lnTo>
                    <a:pt x="2223" y="50"/>
                  </a:lnTo>
                  <a:lnTo>
                    <a:pt x="2101" y="25"/>
                  </a:lnTo>
                  <a:lnTo>
                    <a:pt x="200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37"/>
            <p:cNvSpPr/>
            <p:nvPr/>
          </p:nvSpPr>
          <p:spPr>
            <a:xfrm>
              <a:off x="1922075" y="1686400"/>
              <a:ext cx="379800" cy="379800"/>
            </a:xfrm>
            <a:custGeom>
              <a:avLst/>
              <a:gdLst/>
              <a:ahLst/>
              <a:cxnLst/>
              <a:rect l="l" t="t" r="r" b="b"/>
              <a:pathLst>
                <a:path w="15192" h="15192" extrusionOk="0">
                  <a:moveTo>
                    <a:pt x="1100" y="10527"/>
                  </a:moveTo>
                  <a:lnTo>
                    <a:pt x="4665" y="14093"/>
                  </a:lnTo>
                  <a:lnTo>
                    <a:pt x="4616" y="14117"/>
                  </a:lnTo>
                  <a:lnTo>
                    <a:pt x="1979" y="14508"/>
                  </a:lnTo>
                  <a:lnTo>
                    <a:pt x="684" y="13213"/>
                  </a:lnTo>
                  <a:lnTo>
                    <a:pt x="1075" y="10576"/>
                  </a:lnTo>
                  <a:lnTo>
                    <a:pt x="1100" y="10527"/>
                  </a:lnTo>
                  <a:close/>
                  <a:moveTo>
                    <a:pt x="10918" y="1"/>
                  </a:moveTo>
                  <a:lnTo>
                    <a:pt x="758" y="10185"/>
                  </a:lnTo>
                  <a:lnTo>
                    <a:pt x="684" y="10258"/>
                  </a:lnTo>
                  <a:lnTo>
                    <a:pt x="636" y="10332"/>
                  </a:lnTo>
                  <a:lnTo>
                    <a:pt x="611" y="10405"/>
                  </a:lnTo>
                  <a:lnTo>
                    <a:pt x="587" y="10502"/>
                  </a:lnTo>
                  <a:lnTo>
                    <a:pt x="1" y="14532"/>
                  </a:lnTo>
                  <a:lnTo>
                    <a:pt x="1" y="14654"/>
                  </a:lnTo>
                  <a:lnTo>
                    <a:pt x="25" y="14801"/>
                  </a:lnTo>
                  <a:lnTo>
                    <a:pt x="98" y="14923"/>
                  </a:lnTo>
                  <a:lnTo>
                    <a:pt x="171" y="15021"/>
                  </a:lnTo>
                  <a:lnTo>
                    <a:pt x="269" y="15094"/>
                  </a:lnTo>
                  <a:lnTo>
                    <a:pt x="367" y="15143"/>
                  </a:lnTo>
                  <a:lnTo>
                    <a:pt x="465" y="15167"/>
                  </a:lnTo>
                  <a:lnTo>
                    <a:pt x="587" y="15192"/>
                  </a:lnTo>
                  <a:lnTo>
                    <a:pt x="660" y="15192"/>
                  </a:lnTo>
                  <a:lnTo>
                    <a:pt x="4690" y="14606"/>
                  </a:lnTo>
                  <a:lnTo>
                    <a:pt x="4861" y="14557"/>
                  </a:lnTo>
                  <a:lnTo>
                    <a:pt x="4934" y="14508"/>
                  </a:lnTo>
                  <a:lnTo>
                    <a:pt x="5007" y="14435"/>
                  </a:lnTo>
                  <a:lnTo>
                    <a:pt x="15192" y="4275"/>
                  </a:lnTo>
                  <a:lnTo>
                    <a:pt x="13970" y="3053"/>
                  </a:lnTo>
                  <a:lnTo>
                    <a:pt x="4152" y="12872"/>
                  </a:lnTo>
                  <a:lnTo>
                    <a:pt x="3810" y="12530"/>
                  </a:lnTo>
                  <a:lnTo>
                    <a:pt x="13629" y="2712"/>
                  </a:lnTo>
                  <a:lnTo>
                    <a:pt x="12481" y="1564"/>
                  </a:lnTo>
                  <a:lnTo>
                    <a:pt x="2663" y="11382"/>
                  </a:lnTo>
                  <a:lnTo>
                    <a:pt x="2321" y="11040"/>
                  </a:lnTo>
                  <a:lnTo>
                    <a:pt x="12139" y="1222"/>
                  </a:lnTo>
                  <a:lnTo>
                    <a:pt x="10918"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8" name="Google Shape;518;p37"/>
          <p:cNvSpPr txBox="1"/>
          <p:nvPr/>
        </p:nvSpPr>
        <p:spPr>
          <a:xfrm>
            <a:off x="777375" y="1176500"/>
            <a:ext cx="1565400" cy="393600"/>
          </a:xfrm>
          <a:prstGeom prst="rect">
            <a:avLst/>
          </a:prstGeom>
          <a:solidFill>
            <a:srgbClr val="000000"/>
          </a:solid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2000" b="1">
                <a:solidFill>
                  <a:schemeClr val="lt1"/>
                </a:solidFill>
                <a:latin typeface="Roboto"/>
                <a:ea typeface="Roboto"/>
                <a:cs typeface="Roboto"/>
                <a:sym typeface="Roboto"/>
              </a:rPr>
              <a:t>SOURCE A</a:t>
            </a:r>
            <a:endParaRPr sz="2000" b="1">
              <a:solidFill>
                <a:schemeClr val="lt1"/>
              </a:solidFill>
              <a:latin typeface="Roboto"/>
              <a:ea typeface="Roboto"/>
              <a:cs typeface="Roboto"/>
              <a:sym typeface="Roboto"/>
            </a:endParaRPr>
          </a:p>
        </p:txBody>
      </p:sp>
      <p:pic>
        <p:nvPicPr>
          <p:cNvPr id="519" name="Google Shape;519;p37"/>
          <p:cNvPicPr preferRelativeResize="0"/>
          <p:nvPr/>
        </p:nvPicPr>
        <p:blipFill>
          <a:blip r:embed="rId4">
            <a:alphaModFix/>
          </a:blip>
          <a:stretch>
            <a:fillRect/>
          </a:stretch>
        </p:blipFill>
        <p:spPr>
          <a:xfrm>
            <a:off x="366550" y="1686399"/>
            <a:ext cx="2153225" cy="3062525"/>
          </a:xfrm>
          <a:prstGeom prst="rect">
            <a:avLst/>
          </a:prstGeom>
          <a:noFill/>
          <a:ln>
            <a:noFill/>
          </a:ln>
        </p:spPr>
      </p:pic>
      <p:pic>
        <p:nvPicPr>
          <p:cNvPr id="520" name="Google Shape;520;p37"/>
          <p:cNvPicPr preferRelativeResize="0"/>
          <p:nvPr/>
        </p:nvPicPr>
        <p:blipFill>
          <a:blip r:embed="rId5">
            <a:alphaModFix/>
          </a:blip>
          <a:stretch>
            <a:fillRect/>
          </a:stretch>
        </p:blipFill>
        <p:spPr>
          <a:xfrm>
            <a:off x="4932775" y="1658501"/>
            <a:ext cx="2068693" cy="3122800"/>
          </a:xfrm>
          <a:prstGeom prst="rect">
            <a:avLst/>
          </a:prstGeom>
          <a:noFill/>
          <a:ln>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Google Shape;525;p38"/>
          <p:cNvSpPr txBox="1"/>
          <p:nvPr/>
        </p:nvSpPr>
        <p:spPr>
          <a:xfrm>
            <a:off x="712950" y="1779325"/>
            <a:ext cx="4977600" cy="20808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000">
                <a:solidFill>
                  <a:schemeClr val="dk1"/>
                </a:solidFill>
                <a:latin typeface="Roboto"/>
                <a:ea typeface="Roboto"/>
                <a:cs typeface="Roboto"/>
                <a:sym typeface="Roboto"/>
              </a:rPr>
              <a:t>“I believe that the war is being deliberately prolonged by those who have the power to end it. I believe that this war, upon which I entered as a war of defence and liberation, has now become a war of aggression and conquest.”</a:t>
            </a:r>
            <a:endParaRPr sz="2000">
              <a:solidFill>
                <a:schemeClr val="dk1"/>
              </a:solidFill>
              <a:latin typeface="Roboto"/>
              <a:ea typeface="Roboto"/>
              <a:cs typeface="Roboto"/>
              <a:sym typeface="Roboto"/>
            </a:endParaRPr>
          </a:p>
          <a:p>
            <a:pPr marL="0" lvl="0" indent="0" algn="l" rtl="0">
              <a:spcBef>
                <a:spcPts val="0"/>
              </a:spcBef>
              <a:spcAft>
                <a:spcPts val="0"/>
              </a:spcAft>
              <a:buNone/>
            </a:pPr>
            <a:endParaRPr sz="2000">
              <a:latin typeface="Roboto"/>
              <a:ea typeface="Roboto"/>
              <a:cs typeface="Roboto"/>
              <a:sym typeface="Roboto"/>
            </a:endParaRPr>
          </a:p>
        </p:txBody>
      </p:sp>
      <p:sp>
        <p:nvSpPr>
          <p:cNvPr id="526" name="Google Shape;526;p38"/>
          <p:cNvSpPr txBox="1"/>
          <p:nvPr/>
        </p:nvSpPr>
        <p:spPr>
          <a:xfrm>
            <a:off x="682200" y="3937850"/>
            <a:ext cx="4773900" cy="49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Roboto"/>
                <a:ea typeface="Roboto"/>
                <a:cs typeface="Roboto"/>
                <a:sym typeface="Roboto"/>
              </a:rPr>
              <a:t>British Captain Siegfried Sassoon, in "The Times" </a:t>
            </a:r>
            <a:endParaRPr sz="1500" b="1">
              <a:latin typeface="Roboto"/>
              <a:ea typeface="Roboto"/>
              <a:cs typeface="Roboto"/>
              <a:sym typeface="Roboto"/>
            </a:endParaRPr>
          </a:p>
          <a:p>
            <a:pPr marL="0" lvl="0" indent="0" algn="l" rtl="0">
              <a:spcBef>
                <a:spcPts val="0"/>
              </a:spcBef>
              <a:spcAft>
                <a:spcPts val="0"/>
              </a:spcAft>
              <a:buNone/>
            </a:pPr>
            <a:r>
              <a:rPr lang="en" sz="1500" b="1">
                <a:latin typeface="Roboto"/>
                <a:ea typeface="Roboto"/>
                <a:cs typeface="Roboto"/>
                <a:sym typeface="Roboto"/>
              </a:rPr>
              <a:t>on July 30, 1917</a:t>
            </a:r>
            <a:endParaRPr sz="1500" b="1">
              <a:latin typeface="Roboto"/>
              <a:ea typeface="Roboto"/>
              <a:cs typeface="Roboto"/>
              <a:sym typeface="Roboto"/>
            </a:endParaRPr>
          </a:p>
        </p:txBody>
      </p:sp>
      <p:sp>
        <p:nvSpPr>
          <p:cNvPr id="527" name="Google Shape;527;p38"/>
          <p:cNvSpPr txBox="1">
            <a:spLocks noGrp="1"/>
          </p:cNvSpPr>
          <p:nvPr>
            <p:ph type="sldNum" idx="12"/>
          </p:nvPr>
        </p:nvSpPr>
        <p:spPr>
          <a:xfrm>
            <a:off x="8337124" y="270078"/>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27</a:t>
            </a:fld>
            <a:endParaRPr/>
          </a:p>
        </p:txBody>
      </p:sp>
      <p:grpSp>
        <p:nvGrpSpPr>
          <p:cNvPr id="528" name="Google Shape;528;p38"/>
          <p:cNvGrpSpPr/>
          <p:nvPr/>
        </p:nvGrpSpPr>
        <p:grpSpPr>
          <a:xfrm>
            <a:off x="366560" y="350726"/>
            <a:ext cx="605901" cy="709463"/>
            <a:chOff x="584925" y="238125"/>
            <a:chExt cx="415200" cy="525100"/>
          </a:xfrm>
        </p:grpSpPr>
        <p:sp>
          <p:nvSpPr>
            <p:cNvPr id="529" name="Google Shape;529;p38"/>
            <p:cNvSpPr/>
            <p:nvPr/>
          </p:nvSpPr>
          <p:spPr>
            <a:xfrm>
              <a:off x="621550" y="299175"/>
              <a:ext cx="378575" cy="464050"/>
            </a:xfrm>
            <a:custGeom>
              <a:avLst/>
              <a:gdLst/>
              <a:ahLst/>
              <a:cxnLst/>
              <a:rect l="l" t="t" r="r" b="b"/>
              <a:pathLst>
                <a:path w="15143" h="18562" extrusionOk="0">
                  <a:moveTo>
                    <a:pt x="14166" y="0"/>
                  </a:moveTo>
                  <a:lnTo>
                    <a:pt x="14166" y="16755"/>
                  </a:lnTo>
                  <a:lnTo>
                    <a:pt x="14141" y="16926"/>
                  </a:lnTo>
                  <a:lnTo>
                    <a:pt x="14093" y="17072"/>
                  </a:lnTo>
                  <a:lnTo>
                    <a:pt x="14044" y="17194"/>
                  </a:lnTo>
                  <a:lnTo>
                    <a:pt x="13946" y="17341"/>
                  </a:lnTo>
                  <a:lnTo>
                    <a:pt x="13824" y="17438"/>
                  </a:lnTo>
                  <a:lnTo>
                    <a:pt x="13677" y="17512"/>
                  </a:lnTo>
                  <a:lnTo>
                    <a:pt x="13531" y="17561"/>
                  </a:lnTo>
                  <a:lnTo>
                    <a:pt x="13384" y="17585"/>
                  </a:lnTo>
                  <a:lnTo>
                    <a:pt x="0" y="17585"/>
                  </a:lnTo>
                  <a:lnTo>
                    <a:pt x="0" y="17731"/>
                  </a:lnTo>
                  <a:lnTo>
                    <a:pt x="25" y="17902"/>
                  </a:lnTo>
                  <a:lnTo>
                    <a:pt x="74" y="18049"/>
                  </a:lnTo>
                  <a:lnTo>
                    <a:pt x="123" y="18171"/>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71"/>
                  </a:lnTo>
                  <a:lnTo>
                    <a:pt x="15069" y="18049"/>
                  </a:lnTo>
                  <a:lnTo>
                    <a:pt x="15118" y="17902"/>
                  </a:lnTo>
                  <a:lnTo>
                    <a:pt x="15143" y="17731"/>
                  </a:lnTo>
                  <a:lnTo>
                    <a:pt x="15143" y="733"/>
                  </a:lnTo>
                  <a:lnTo>
                    <a:pt x="15118" y="586"/>
                  </a:lnTo>
                  <a:lnTo>
                    <a:pt x="15069" y="440"/>
                  </a:lnTo>
                  <a:lnTo>
                    <a:pt x="15021" y="318"/>
                  </a:lnTo>
                  <a:lnTo>
                    <a:pt x="14923" y="196"/>
                  </a:lnTo>
                  <a:lnTo>
                    <a:pt x="14801" y="122"/>
                  </a:lnTo>
                  <a:lnTo>
                    <a:pt x="14654" y="49"/>
                  </a:lnTo>
                  <a:lnTo>
                    <a:pt x="14508" y="25"/>
                  </a:lnTo>
                  <a:lnTo>
                    <a:pt x="14361"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38"/>
            <p:cNvSpPr/>
            <p:nvPr/>
          </p:nvSpPr>
          <p:spPr>
            <a:xfrm>
              <a:off x="633750" y="238125"/>
              <a:ext cx="29350" cy="63500"/>
            </a:xfrm>
            <a:custGeom>
              <a:avLst/>
              <a:gdLst/>
              <a:ahLst/>
              <a:cxnLst/>
              <a:rect l="l" t="t" r="r" b="b"/>
              <a:pathLst>
                <a:path w="1174" h="2540" extrusionOk="0">
                  <a:moveTo>
                    <a:pt x="392" y="0"/>
                  </a:moveTo>
                  <a:lnTo>
                    <a:pt x="294" y="49"/>
                  </a:lnTo>
                  <a:lnTo>
                    <a:pt x="221" y="73"/>
                  </a:lnTo>
                  <a:lnTo>
                    <a:pt x="147" y="147"/>
                  </a:lnTo>
                  <a:lnTo>
                    <a:pt x="74" y="220"/>
                  </a:lnTo>
                  <a:lnTo>
                    <a:pt x="50" y="293"/>
                  </a:lnTo>
                  <a:lnTo>
                    <a:pt x="1" y="391"/>
                  </a:lnTo>
                  <a:lnTo>
                    <a:pt x="1" y="488"/>
                  </a:lnTo>
                  <a:lnTo>
                    <a:pt x="1" y="2052"/>
                  </a:lnTo>
                  <a:lnTo>
                    <a:pt x="1" y="2149"/>
                  </a:lnTo>
                  <a:lnTo>
                    <a:pt x="50" y="2247"/>
                  </a:lnTo>
                  <a:lnTo>
                    <a:pt x="74" y="2320"/>
                  </a:lnTo>
                  <a:lnTo>
                    <a:pt x="147" y="2393"/>
                  </a:lnTo>
                  <a:lnTo>
                    <a:pt x="221" y="2467"/>
                  </a:lnTo>
                  <a:lnTo>
                    <a:pt x="294" y="2491"/>
                  </a:lnTo>
                  <a:lnTo>
                    <a:pt x="392" y="2540"/>
                  </a:lnTo>
                  <a:lnTo>
                    <a:pt x="782"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38"/>
            <p:cNvSpPr/>
            <p:nvPr/>
          </p:nvSpPr>
          <p:spPr>
            <a:xfrm>
              <a:off x="716800" y="238125"/>
              <a:ext cx="29325" cy="63500"/>
            </a:xfrm>
            <a:custGeom>
              <a:avLst/>
              <a:gdLst/>
              <a:ahLst/>
              <a:cxnLst/>
              <a:rect l="l" t="t" r="r" b="b"/>
              <a:pathLst>
                <a:path w="1173" h="2540" extrusionOk="0">
                  <a:moveTo>
                    <a:pt x="391" y="0"/>
                  </a:moveTo>
                  <a:lnTo>
                    <a:pt x="294" y="49"/>
                  </a:lnTo>
                  <a:lnTo>
                    <a:pt x="220" y="73"/>
                  </a:lnTo>
                  <a:lnTo>
                    <a:pt x="147" y="147"/>
                  </a:lnTo>
                  <a:lnTo>
                    <a:pt x="74" y="220"/>
                  </a:lnTo>
                  <a:lnTo>
                    <a:pt x="49" y="293"/>
                  </a:lnTo>
                  <a:lnTo>
                    <a:pt x="0" y="391"/>
                  </a:lnTo>
                  <a:lnTo>
                    <a:pt x="0" y="488"/>
                  </a:lnTo>
                  <a:lnTo>
                    <a:pt x="0" y="2052"/>
                  </a:lnTo>
                  <a:lnTo>
                    <a:pt x="0"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099" y="2320"/>
                  </a:lnTo>
                  <a:lnTo>
                    <a:pt x="1124" y="2247"/>
                  </a:lnTo>
                  <a:lnTo>
                    <a:pt x="1173" y="2149"/>
                  </a:lnTo>
                  <a:lnTo>
                    <a:pt x="1173" y="2052"/>
                  </a:lnTo>
                  <a:lnTo>
                    <a:pt x="1173" y="488"/>
                  </a:lnTo>
                  <a:lnTo>
                    <a:pt x="1173" y="391"/>
                  </a:lnTo>
                  <a:lnTo>
                    <a:pt x="1124" y="293"/>
                  </a:lnTo>
                  <a:lnTo>
                    <a:pt x="1099" y="220"/>
                  </a:lnTo>
                  <a:lnTo>
                    <a:pt x="1026" y="147"/>
                  </a:lnTo>
                  <a:lnTo>
                    <a:pt x="953" y="73"/>
                  </a:lnTo>
                  <a:lnTo>
                    <a:pt x="880" y="49"/>
                  </a:lnTo>
                  <a:lnTo>
                    <a:pt x="78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38"/>
            <p:cNvSpPr/>
            <p:nvPr/>
          </p:nvSpPr>
          <p:spPr>
            <a:xfrm>
              <a:off x="799825" y="238125"/>
              <a:ext cx="29350" cy="63500"/>
            </a:xfrm>
            <a:custGeom>
              <a:avLst/>
              <a:gdLst/>
              <a:ahLst/>
              <a:cxnLst/>
              <a:rect l="l" t="t" r="r" b="b"/>
              <a:pathLst>
                <a:path w="1174" h="2540" extrusionOk="0">
                  <a:moveTo>
                    <a:pt x="392" y="0"/>
                  </a:moveTo>
                  <a:lnTo>
                    <a:pt x="294" y="49"/>
                  </a:lnTo>
                  <a:lnTo>
                    <a:pt x="221" y="73"/>
                  </a:lnTo>
                  <a:lnTo>
                    <a:pt x="148" y="147"/>
                  </a:lnTo>
                  <a:lnTo>
                    <a:pt x="74" y="220"/>
                  </a:lnTo>
                  <a:lnTo>
                    <a:pt x="50" y="293"/>
                  </a:lnTo>
                  <a:lnTo>
                    <a:pt x="1" y="391"/>
                  </a:lnTo>
                  <a:lnTo>
                    <a:pt x="1" y="488"/>
                  </a:lnTo>
                  <a:lnTo>
                    <a:pt x="1" y="2052"/>
                  </a:lnTo>
                  <a:lnTo>
                    <a:pt x="1" y="2149"/>
                  </a:lnTo>
                  <a:lnTo>
                    <a:pt x="50" y="2247"/>
                  </a:lnTo>
                  <a:lnTo>
                    <a:pt x="74" y="2320"/>
                  </a:lnTo>
                  <a:lnTo>
                    <a:pt x="148" y="2393"/>
                  </a:lnTo>
                  <a:lnTo>
                    <a:pt x="221" y="2467"/>
                  </a:lnTo>
                  <a:lnTo>
                    <a:pt x="294" y="2491"/>
                  </a:lnTo>
                  <a:lnTo>
                    <a:pt x="392" y="2540"/>
                  </a:lnTo>
                  <a:lnTo>
                    <a:pt x="783"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3"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38"/>
            <p:cNvSpPr/>
            <p:nvPr/>
          </p:nvSpPr>
          <p:spPr>
            <a:xfrm>
              <a:off x="882875" y="238125"/>
              <a:ext cx="29325" cy="63500"/>
            </a:xfrm>
            <a:custGeom>
              <a:avLst/>
              <a:gdLst/>
              <a:ahLst/>
              <a:cxnLst/>
              <a:rect l="l" t="t" r="r" b="b"/>
              <a:pathLst>
                <a:path w="1173" h="2540" extrusionOk="0">
                  <a:moveTo>
                    <a:pt x="391" y="0"/>
                  </a:moveTo>
                  <a:lnTo>
                    <a:pt x="294" y="49"/>
                  </a:lnTo>
                  <a:lnTo>
                    <a:pt x="220" y="73"/>
                  </a:lnTo>
                  <a:lnTo>
                    <a:pt x="147" y="147"/>
                  </a:lnTo>
                  <a:lnTo>
                    <a:pt x="74" y="220"/>
                  </a:lnTo>
                  <a:lnTo>
                    <a:pt x="49" y="293"/>
                  </a:lnTo>
                  <a:lnTo>
                    <a:pt x="1" y="391"/>
                  </a:lnTo>
                  <a:lnTo>
                    <a:pt x="1" y="488"/>
                  </a:lnTo>
                  <a:lnTo>
                    <a:pt x="1" y="2052"/>
                  </a:lnTo>
                  <a:lnTo>
                    <a:pt x="1"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100" y="2320"/>
                  </a:lnTo>
                  <a:lnTo>
                    <a:pt x="1124" y="2247"/>
                  </a:lnTo>
                  <a:lnTo>
                    <a:pt x="1173" y="2149"/>
                  </a:lnTo>
                  <a:lnTo>
                    <a:pt x="1173" y="2052"/>
                  </a:lnTo>
                  <a:lnTo>
                    <a:pt x="1173" y="488"/>
                  </a:lnTo>
                  <a:lnTo>
                    <a:pt x="1173" y="391"/>
                  </a:lnTo>
                  <a:lnTo>
                    <a:pt x="1124" y="293"/>
                  </a:lnTo>
                  <a:lnTo>
                    <a:pt x="1100" y="220"/>
                  </a:lnTo>
                  <a:lnTo>
                    <a:pt x="1026" y="147"/>
                  </a:lnTo>
                  <a:lnTo>
                    <a:pt x="953" y="73"/>
                  </a:lnTo>
                  <a:lnTo>
                    <a:pt x="880" y="49"/>
                  </a:lnTo>
                  <a:lnTo>
                    <a:pt x="78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38"/>
            <p:cNvSpPr/>
            <p:nvPr/>
          </p:nvSpPr>
          <p:spPr>
            <a:xfrm>
              <a:off x="584925" y="261325"/>
              <a:ext cx="378575" cy="464050"/>
            </a:xfrm>
            <a:custGeom>
              <a:avLst/>
              <a:gdLst/>
              <a:ahLst/>
              <a:cxnLst/>
              <a:rect l="l" t="t" r="r" b="b"/>
              <a:pathLst>
                <a:path w="15143" h="18562" extrusionOk="0">
                  <a:moveTo>
                    <a:pt x="2540" y="171"/>
                  </a:moveTo>
                  <a:lnTo>
                    <a:pt x="2711" y="195"/>
                  </a:lnTo>
                  <a:lnTo>
                    <a:pt x="2882" y="244"/>
                  </a:lnTo>
                  <a:lnTo>
                    <a:pt x="3053" y="318"/>
                  </a:lnTo>
                  <a:lnTo>
                    <a:pt x="3175" y="440"/>
                  </a:lnTo>
                  <a:lnTo>
                    <a:pt x="3297" y="562"/>
                  </a:lnTo>
                  <a:lnTo>
                    <a:pt x="3370" y="733"/>
                  </a:lnTo>
                  <a:lnTo>
                    <a:pt x="3419" y="904"/>
                  </a:lnTo>
                  <a:lnTo>
                    <a:pt x="3444" y="1075"/>
                  </a:lnTo>
                  <a:lnTo>
                    <a:pt x="3419" y="1246"/>
                  </a:lnTo>
                  <a:lnTo>
                    <a:pt x="3370" y="1417"/>
                  </a:lnTo>
                  <a:lnTo>
                    <a:pt x="3297" y="1588"/>
                  </a:lnTo>
                  <a:lnTo>
                    <a:pt x="3175" y="1710"/>
                  </a:lnTo>
                  <a:lnTo>
                    <a:pt x="3053" y="1832"/>
                  </a:lnTo>
                  <a:lnTo>
                    <a:pt x="2882" y="1905"/>
                  </a:lnTo>
                  <a:lnTo>
                    <a:pt x="2711" y="1954"/>
                  </a:lnTo>
                  <a:lnTo>
                    <a:pt x="2540" y="1978"/>
                  </a:lnTo>
                  <a:lnTo>
                    <a:pt x="2369" y="1954"/>
                  </a:lnTo>
                  <a:lnTo>
                    <a:pt x="2198" y="1905"/>
                  </a:lnTo>
                  <a:lnTo>
                    <a:pt x="2027" y="1832"/>
                  </a:lnTo>
                  <a:lnTo>
                    <a:pt x="1905" y="1710"/>
                  </a:lnTo>
                  <a:lnTo>
                    <a:pt x="1783" y="1588"/>
                  </a:lnTo>
                  <a:lnTo>
                    <a:pt x="1710" y="1417"/>
                  </a:lnTo>
                  <a:lnTo>
                    <a:pt x="1661" y="1246"/>
                  </a:lnTo>
                  <a:lnTo>
                    <a:pt x="1636" y="1075"/>
                  </a:lnTo>
                  <a:lnTo>
                    <a:pt x="1661" y="904"/>
                  </a:lnTo>
                  <a:lnTo>
                    <a:pt x="1710" y="733"/>
                  </a:lnTo>
                  <a:lnTo>
                    <a:pt x="1783" y="562"/>
                  </a:lnTo>
                  <a:lnTo>
                    <a:pt x="1905" y="440"/>
                  </a:lnTo>
                  <a:lnTo>
                    <a:pt x="2027" y="318"/>
                  </a:lnTo>
                  <a:lnTo>
                    <a:pt x="2198" y="244"/>
                  </a:lnTo>
                  <a:lnTo>
                    <a:pt x="2369" y="195"/>
                  </a:lnTo>
                  <a:lnTo>
                    <a:pt x="2540" y="171"/>
                  </a:lnTo>
                  <a:close/>
                  <a:moveTo>
                    <a:pt x="5862" y="171"/>
                  </a:moveTo>
                  <a:lnTo>
                    <a:pt x="6033" y="195"/>
                  </a:lnTo>
                  <a:lnTo>
                    <a:pt x="6204" y="244"/>
                  </a:lnTo>
                  <a:lnTo>
                    <a:pt x="6374" y="318"/>
                  </a:lnTo>
                  <a:lnTo>
                    <a:pt x="6497" y="440"/>
                  </a:lnTo>
                  <a:lnTo>
                    <a:pt x="6619" y="562"/>
                  </a:lnTo>
                  <a:lnTo>
                    <a:pt x="6692" y="733"/>
                  </a:lnTo>
                  <a:lnTo>
                    <a:pt x="6741" y="904"/>
                  </a:lnTo>
                  <a:lnTo>
                    <a:pt x="6765" y="1075"/>
                  </a:lnTo>
                  <a:lnTo>
                    <a:pt x="6741" y="1246"/>
                  </a:lnTo>
                  <a:lnTo>
                    <a:pt x="6692" y="1417"/>
                  </a:lnTo>
                  <a:lnTo>
                    <a:pt x="6619" y="1588"/>
                  </a:lnTo>
                  <a:lnTo>
                    <a:pt x="6497" y="1710"/>
                  </a:lnTo>
                  <a:lnTo>
                    <a:pt x="6374" y="1832"/>
                  </a:lnTo>
                  <a:lnTo>
                    <a:pt x="6204" y="1905"/>
                  </a:lnTo>
                  <a:lnTo>
                    <a:pt x="6033" y="1954"/>
                  </a:lnTo>
                  <a:lnTo>
                    <a:pt x="5862" y="1978"/>
                  </a:lnTo>
                  <a:lnTo>
                    <a:pt x="5691" y="1954"/>
                  </a:lnTo>
                  <a:lnTo>
                    <a:pt x="5520" y="1905"/>
                  </a:lnTo>
                  <a:lnTo>
                    <a:pt x="5349" y="1832"/>
                  </a:lnTo>
                  <a:lnTo>
                    <a:pt x="5227" y="1710"/>
                  </a:lnTo>
                  <a:lnTo>
                    <a:pt x="5104" y="1588"/>
                  </a:lnTo>
                  <a:lnTo>
                    <a:pt x="5031" y="1417"/>
                  </a:lnTo>
                  <a:lnTo>
                    <a:pt x="4982" y="1246"/>
                  </a:lnTo>
                  <a:lnTo>
                    <a:pt x="4958" y="1075"/>
                  </a:lnTo>
                  <a:lnTo>
                    <a:pt x="4982" y="904"/>
                  </a:lnTo>
                  <a:lnTo>
                    <a:pt x="5031" y="733"/>
                  </a:lnTo>
                  <a:lnTo>
                    <a:pt x="5104" y="562"/>
                  </a:lnTo>
                  <a:lnTo>
                    <a:pt x="5227" y="440"/>
                  </a:lnTo>
                  <a:lnTo>
                    <a:pt x="5349" y="318"/>
                  </a:lnTo>
                  <a:lnTo>
                    <a:pt x="5520" y="244"/>
                  </a:lnTo>
                  <a:lnTo>
                    <a:pt x="5691" y="195"/>
                  </a:lnTo>
                  <a:lnTo>
                    <a:pt x="5862" y="171"/>
                  </a:lnTo>
                  <a:close/>
                  <a:moveTo>
                    <a:pt x="9183" y="171"/>
                  </a:moveTo>
                  <a:lnTo>
                    <a:pt x="9354" y="195"/>
                  </a:lnTo>
                  <a:lnTo>
                    <a:pt x="9525" y="244"/>
                  </a:lnTo>
                  <a:lnTo>
                    <a:pt x="9696" y="318"/>
                  </a:lnTo>
                  <a:lnTo>
                    <a:pt x="9818" y="440"/>
                  </a:lnTo>
                  <a:lnTo>
                    <a:pt x="9940" y="562"/>
                  </a:lnTo>
                  <a:lnTo>
                    <a:pt x="10014" y="733"/>
                  </a:lnTo>
                  <a:lnTo>
                    <a:pt x="10062" y="904"/>
                  </a:lnTo>
                  <a:lnTo>
                    <a:pt x="10087" y="1075"/>
                  </a:lnTo>
                  <a:lnTo>
                    <a:pt x="10062" y="1246"/>
                  </a:lnTo>
                  <a:lnTo>
                    <a:pt x="10014" y="1417"/>
                  </a:lnTo>
                  <a:lnTo>
                    <a:pt x="9940" y="1588"/>
                  </a:lnTo>
                  <a:lnTo>
                    <a:pt x="9818" y="1710"/>
                  </a:lnTo>
                  <a:lnTo>
                    <a:pt x="9696" y="1832"/>
                  </a:lnTo>
                  <a:lnTo>
                    <a:pt x="9525" y="1905"/>
                  </a:lnTo>
                  <a:lnTo>
                    <a:pt x="9354" y="1954"/>
                  </a:lnTo>
                  <a:lnTo>
                    <a:pt x="9183" y="1978"/>
                  </a:lnTo>
                  <a:lnTo>
                    <a:pt x="9012" y="1954"/>
                  </a:lnTo>
                  <a:lnTo>
                    <a:pt x="8841" y="1905"/>
                  </a:lnTo>
                  <a:lnTo>
                    <a:pt x="8670" y="1832"/>
                  </a:lnTo>
                  <a:lnTo>
                    <a:pt x="8548" y="1710"/>
                  </a:lnTo>
                  <a:lnTo>
                    <a:pt x="8426" y="1588"/>
                  </a:lnTo>
                  <a:lnTo>
                    <a:pt x="8353" y="1417"/>
                  </a:lnTo>
                  <a:lnTo>
                    <a:pt x="8304" y="1246"/>
                  </a:lnTo>
                  <a:lnTo>
                    <a:pt x="8279" y="1075"/>
                  </a:lnTo>
                  <a:lnTo>
                    <a:pt x="8304" y="904"/>
                  </a:lnTo>
                  <a:lnTo>
                    <a:pt x="8353" y="733"/>
                  </a:lnTo>
                  <a:lnTo>
                    <a:pt x="8426" y="562"/>
                  </a:lnTo>
                  <a:lnTo>
                    <a:pt x="8548" y="440"/>
                  </a:lnTo>
                  <a:lnTo>
                    <a:pt x="8670" y="318"/>
                  </a:lnTo>
                  <a:lnTo>
                    <a:pt x="8841" y="244"/>
                  </a:lnTo>
                  <a:lnTo>
                    <a:pt x="9012" y="195"/>
                  </a:lnTo>
                  <a:lnTo>
                    <a:pt x="9183" y="171"/>
                  </a:lnTo>
                  <a:close/>
                  <a:moveTo>
                    <a:pt x="12505" y="171"/>
                  </a:moveTo>
                  <a:lnTo>
                    <a:pt x="12676" y="195"/>
                  </a:lnTo>
                  <a:lnTo>
                    <a:pt x="12847" y="244"/>
                  </a:lnTo>
                  <a:lnTo>
                    <a:pt x="13018" y="318"/>
                  </a:lnTo>
                  <a:lnTo>
                    <a:pt x="13140" y="440"/>
                  </a:lnTo>
                  <a:lnTo>
                    <a:pt x="13262" y="562"/>
                  </a:lnTo>
                  <a:lnTo>
                    <a:pt x="13335" y="733"/>
                  </a:lnTo>
                  <a:lnTo>
                    <a:pt x="13384" y="904"/>
                  </a:lnTo>
                  <a:lnTo>
                    <a:pt x="13408" y="1075"/>
                  </a:lnTo>
                  <a:lnTo>
                    <a:pt x="13384" y="1246"/>
                  </a:lnTo>
                  <a:lnTo>
                    <a:pt x="13335" y="1417"/>
                  </a:lnTo>
                  <a:lnTo>
                    <a:pt x="13262" y="1588"/>
                  </a:lnTo>
                  <a:lnTo>
                    <a:pt x="13140" y="1710"/>
                  </a:lnTo>
                  <a:lnTo>
                    <a:pt x="13018" y="1832"/>
                  </a:lnTo>
                  <a:lnTo>
                    <a:pt x="12847" y="1905"/>
                  </a:lnTo>
                  <a:lnTo>
                    <a:pt x="12676" y="1954"/>
                  </a:lnTo>
                  <a:lnTo>
                    <a:pt x="12505" y="1978"/>
                  </a:lnTo>
                  <a:lnTo>
                    <a:pt x="12334" y="1954"/>
                  </a:lnTo>
                  <a:lnTo>
                    <a:pt x="12163" y="1905"/>
                  </a:lnTo>
                  <a:lnTo>
                    <a:pt x="11992" y="1832"/>
                  </a:lnTo>
                  <a:lnTo>
                    <a:pt x="11870" y="1710"/>
                  </a:lnTo>
                  <a:lnTo>
                    <a:pt x="11748" y="1588"/>
                  </a:lnTo>
                  <a:lnTo>
                    <a:pt x="11674" y="1417"/>
                  </a:lnTo>
                  <a:lnTo>
                    <a:pt x="11625" y="1246"/>
                  </a:lnTo>
                  <a:lnTo>
                    <a:pt x="11601" y="1075"/>
                  </a:lnTo>
                  <a:lnTo>
                    <a:pt x="11625" y="904"/>
                  </a:lnTo>
                  <a:lnTo>
                    <a:pt x="11674" y="733"/>
                  </a:lnTo>
                  <a:lnTo>
                    <a:pt x="11748" y="562"/>
                  </a:lnTo>
                  <a:lnTo>
                    <a:pt x="11870" y="440"/>
                  </a:lnTo>
                  <a:lnTo>
                    <a:pt x="11992" y="318"/>
                  </a:lnTo>
                  <a:lnTo>
                    <a:pt x="12163" y="244"/>
                  </a:lnTo>
                  <a:lnTo>
                    <a:pt x="12334" y="195"/>
                  </a:lnTo>
                  <a:lnTo>
                    <a:pt x="12505" y="171"/>
                  </a:lnTo>
                  <a:close/>
                  <a:moveTo>
                    <a:pt x="13091" y="5520"/>
                  </a:moveTo>
                  <a:lnTo>
                    <a:pt x="13189" y="5544"/>
                  </a:lnTo>
                  <a:lnTo>
                    <a:pt x="13262" y="5593"/>
                  </a:lnTo>
                  <a:lnTo>
                    <a:pt x="13311" y="5666"/>
                  </a:lnTo>
                  <a:lnTo>
                    <a:pt x="13335" y="5764"/>
                  </a:lnTo>
                  <a:lnTo>
                    <a:pt x="13311" y="5862"/>
                  </a:lnTo>
                  <a:lnTo>
                    <a:pt x="13262" y="5935"/>
                  </a:lnTo>
                  <a:lnTo>
                    <a:pt x="13189" y="5984"/>
                  </a:lnTo>
                  <a:lnTo>
                    <a:pt x="13091" y="6008"/>
                  </a:lnTo>
                  <a:lnTo>
                    <a:pt x="1954" y="6008"/>
                  </a:lnTo>
                  <a:lnTo>
                    <a:pt x="1856" y="5984"/>
                  </a:lnTo>
                  <a:lnTo>
                    <a:pt x="1783" y="5935"/>
                  </a:lnTo>
                  <a:lnTo>
                    <a:pt x="1734" y="5862"/>
                  </a:lnTo>
                  <a:lnTo>
                    <a:pt x="1710" y="5764"/>
                  </a:lnTo>
                  <a:lnTo>
                    <a:pt x="1734" y="5666"/>
                  </a:lnTo>
                  <a:lnTo>
                    <a:pt x="1783" y="5593"/>
                  </a:lnTo>
                  <a:lnTo>
                    <a:pt x="1856" y="5544"/>
                  </a:lnTo>
                  <a:lnTo>
                    <a:pt x="1954" y="5520"/>
                  </a:lnTo>
                  <a:close/>
                  <a:moveTo>
                    <a:pt x="13189" y="7840"/>
                  </a:moveTo>
                  <a:lnTo>
                    <a:pt x="13262" y="7913"/>
                  </a:lnTo>
                  <a:lnTo>
                    <a:pt x="13311" y="7986"/>
                  </a:lnTo>
                  <a:lnTo>
                    <a:pt x="13335" y="8084"/>
                  </a:lnTo>
                  <a:lnTo>
                    <a:pt x="13311" y="8182"/>
                  </a:lnTo>
                  <a:lnTo>
                    <a:pt x="13262" y="8255"/>
                  </a:lnTo>
                  <a:lnTo>
                    <a:pt x="13189" y="8304"/>
                  </a:lnTo>
                  <a:lnTo>
                    <a:pt x="13091" y="8328"/>
                  </a:lnTo>
                  <a:lnTo>
                    <a:pt x="1954" y="8328"/>
                  </a:lnTo>
                  <a:lnTo>
                    <a:pt x="1856" y="8304"/>
                  </a:lnTo>
                  <a:lnTo>
                    <a:pt x="1783" y="8255"/>
                  </a:lnTo>
                  <a:lnTo>
                    <a:pt x="1734" y="8182"/>
                  </a:lnTo>
                  <a:lnTo>
                    <a:pt x="1710" y="8084"/>
                  </a:lnTo>
                  <a:lnTo>
                    <a:pt x="1734" y="7986"/>
                  </a:lnTo>
                  <a:lnTo>
                    <a:pt x="1783" y="7913"/>
                  </a:lnTo>
                  <a:lnTo>
                    <a:pt x="1856" y="7840"/>
                  </a:lnTo>
                  <a:close/>
                  <a:moveTo>
                    <a:pt x="13091" y="10136"/>
                  </a:moveTo>
                  <a:lnTo>
                    <a:pt x="13189" y="10160"/>
                  </a:lnTo>
                  <a:lnTo>
                    <a:pt x="13262" y="10209"/>
                  </a:lnTo>
                  <a:lnTo>
                    <a:pt x="13311" y="10282"/>
                  </a:lnTo>
                  <a:lnTo>
                    <a:pt x="13335" y="10380"/>
                  </a:lnTo>
                  <a:lnTo>
                    <a:pt x="13311" y="10478"/>
                  </a:lnTo>
                  <a:lnTo>
                    <a:pt x="13262" y="10551"/>
                  </a:lnTo>
                  <a:lnTo>
                    <a:pt x="13189" y="10600"/>
                  </a:lnTo>
                  <a:lnTo>
                    <a:pt x="13091" y="10624"/>
                  </a:lnTo>
                  <a:lnTo>
                    <a:pt x="1954" y="10624"/>
                  </a:lnTo>
                  <a:lnTo>
                    <a:pt x="1856" y="10600"/>
                  </a:lnTo>
                  <a:lnTo>
                    <a:pt x="1783" y="10551"/>
                  </a:lnTo>
                  <a:lnTo>
                    <a:pt x="1734" y="10478"/>
                  </a:lnTo>
                  <a:lnTo>
                    <a:pt x="1710" y="10380"/>
                  </a:lnTo>
                  <a:lnTo>
                    <a:pt x="1734" y="10282"/>
                  </a:lnTo>
                  <a:lnTo>
                    <a:pt x="1783" y="10209"/>
                  </a:lnTo>
                  <a:lnTo>
                    <a:pt x="1856" y="10160"/>
                  </a:lnTo>
                  <a:lnTo>
                    <a:pt x="1954" y="10136"/>
                  </a:lnTo>
                  <a:close/>
                  <a:moveTo>
                    <a:pt x="8206" y="12456"/>
                  </a:moveTo>
                  <a:lnTo>
                    <a:pt x="8304" y="12480"/>
                  </a:lnTo>
                  <a:lnTo>
                    <a:pt x="8377" y="12529"/>
                  </a:lnTo>
                  <a:lnTo>
                    <a:pt x="8426" y="12602"/>
                  </a:lnTo>
                  <a:lnTo>
                    <a:pt x="8450" y="12700"/>
                  </a:lnTo>
                  <a:lnTo>
                    <a:pt x="8426" y="12798"/>
                  </a:lnTo>
                  <a:lnTo>
                    <a:pt x="8377" y="12871"/>
                  </a:lnTo>
                  <a:lnTo>
                    <a:pt x="8304" y="12920"/>
                  </a:lnTo>
                  <a:lnTo>
                    <a:pt x="8206" y="12944"/>
                  </a:lnTo>
                  <a:lnTo>
                    <a:pt x="1954" y="12944"/>
                  </a:lnTo>
                  <a:lnTo>
                    <a:pt x="1856" y="12920"/>
                  </a:lnTo>
                  <a:lnTo>
                    <a:pt x="1783" y="12871"/>
                  </a:lnTo>
                  <a:lnTo>
                    <a:pt x="1734" y="12798"/>
                  </a:lnTo>
                  <a:lnTo>
                    <a:pt x="1710" y="12700"/>
                  </a:lnTo>
                  <a:lnTo>
                    <a:pt x="1734" y="12602"/>
                  </a:lnTo>
                  <a:lnTo>
                    <a:pt x="1783" y="12529"/>
                  </a:lnTo>
                  <a:lnTo>
                    <a:pt x="1856" y="12480"/>
                  </a:lnTo>
                  <a:lnTo>
                    <a:pt x="1954" y="12456"/>
                  </a:lnTo>
                  <a:close/>
                  <a:moveTo>
                    <a:pt x="782" y="0"/>
                  </a:moveTo>
                  <a:lnTo>
                    <a:pt x="635" y="25"/>
                  </a:lnTo>
                  <a:lnTo>
                    <a:pt x="489" y="73"/>
                  </a:lnTo>
                  <a:lnTo>
                    <a:pt x="342" y="122"/>
                  </a:lnTo>
                  <a:lnTo>
                    <a:pt x="220" y="220"/>
                  </a:lnTo>
                  <a:lnTo>
                    <a:pt x="122" y="342"/>
                  </a:lnTo>
                  <a:lnTo>
                    <a:pt x="73" y="489"/>
                  </a:lnTo>
                  <a:lnTo>
                    <a:pt x="24" y="635"/>
                  </a:lnTo>
                  <a:lnTo>
                    <a:pt x="0" y="782"/>
                  </a:lnTo>
                  <a:lnTo>
                    <a:pt x="0" y="17780"/>
                  </a:lnTo>
                  <a:lnTo>
                    <a:pt x="24" y="17927"/>
                  </a:lnTo>
                  <a:lnTo>
                    <a:pt x="73" y="18073"/>
                  </a:lnTo>
                  <a:lnTo>
                    <a:pt x="122" y="18220"/>
                  </a:lnTo>
                  <a:lnTo>
                    <a:pt x="220" y="18342"/>
                  </a:lnTo>
                  <a:lnTo>
                    <a:pt x="342" y="18440"/>
                  </a:lnTo>
                  <a:lnTo>
                    <a:pt x="489" y="18488"/>
                  </a:lnTo>
                  <a:lnTo>
                    <a:pt x="635" y="18537"/>
                  </a:lnTo>
                  <a:lnTo>
                    <a:pt x="782" y="18562"/>
                  </a:lnTo>
                  <a:lnTo>
                    <a:pt x="14361" y="18562"/>
                  </a:lnTo>
                  <a:lnTo>
                    <a:pt x="14507" y="18537"/>
                  </a:lnTo>
                  <a:lnTo>
                    <a:pt x="14654" y="18488"/>
                  </a:lnTo>
                  <a:lnTo>
                    <a:pt x="14800" y="18440"/>
                  </a:lnTo>
                  <a:lnTo>
                    <a:pt x="14923" y="18342"/>
                  </a:lnTo>
                  <a:lnTo>
                    <a:pt x="15020" y="18220"/>
                  </a:lnTo>
                  <a:lnTo>
                    <a:pt x="15069" y="18073"/>
                  </a:lnTo>
                  <a:lnTo>
                    <a:pt x="15118" y="17927"/>
                  </a:lnTo>
                  <a:lnTo>
                    <a:pt x="15142" y="17780"/>
                  </a:lnTo>
                  <a:lnTo>
                    <a:pt x="15142" y="782"/>
                  </a:lnTo>
                  <a:lnTo>
                    <a:pt x="15118" y="635"/>
                  </a:lnTo>
                  <a:lnTo>
                    <a:pt x="15069" y="489"/>
                  </a:lnTo>
                  <a:lnTo>
                    <a:pt x="15020" y="342"/>
                  </a:lnTo>
                  <a:lnTo>
                    <a:pt x="14923" y="220"/>
                  </a:lnTo>
                  <a:lnTo>
                    <a:pt x="14800" y="122"/>
                  </a:lnTo>
                  <a:lnTo>
                    <a:pt x="14654" y="73"/>
                  </a:lnTo>
                  <a:lnTo>
                    <a:pt x="14507" y="25"/>
                  </a:lnTo>
                  <a:lnTo>
                    <a:pt x="14361"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5" name="Google Shape;535;p38"/>
          <p:cNvSpPr txBox="1"/>
          <p:nvPr/>
        </p:nvSpPr>
        <p:spPr>
          <a:xfrm>
            <a:off x="1121375" y="494650"/>
            <a:ext cx="20013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Task #3</a:t>
            </a:r>
            <a:endParaRPr sz="2000" b="1">
              <a:latin typeface="Roboto"/>
              <a:ea typeface="Roboto"/>
              <a:cs typeface="Roboto"/>
              <a:sym typeface="Roboto"/>
            </a:endParaRPr>
          </a:p>
        </p:txBody>
      </p:sp>
      <p:sp>
        <p:nvSpPr>
          <p:cNvPr id="536" name="Google Shape;536;p38"/>
          <p:cNvSpPr/>
          <p:nvPr/>
        </p:nvSpPr>
        <p:spPr>
          <a:xfrm>
            <a:off x="2362850" y="618375"/>
            <a:ext cx="65703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38"/>
          <p:cNvSpPr txBox="1"/>
          <p:nvPr/>
        </p:nvSpPr>
        <p:spPr>
          <a:xfrm>
            <a:off x="6221225" y="1127275"/>
            <a:ext cx="2420700" cy="3551100"/>
          </a:xfrm>
          <a:prstGeom prst="rect">
            <a:avLst/>
          </a:prstGeom>
          <a:solidFill>
            <a:srgbClr val="EFEFEF"/>
          </a:solidFill>
          <a:ln w="19050" cap="flat" cmpd="sng">
            <a:solidFill>
              <a:srgbClr val="000000"/>
            </a:solidFill>
            <a:prstDash val="dot"/>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500">
                <a:solidFill>
                  <a:schemeClr val="dk1"/>
                </a:solidFill>
                <a:latin typeface="Roboto"/>
                <a:ea typeface="Roboto"/>
                <a:cs typeface="Roboto"/>
                <a:sym typeface="Roboto"/>
              </a:rPr>
              <a:t>Study the source and then do the following task.</a:t>
            </a:r>
            <a:endParaRPr sz="1500">
              <a:solidFill>
                <a:schemeClr val="dk1"/>
              </a:solidFill>
              <a:latin typeface="Roboto"/>
              <a:ea typeface="Roboto"/>
              <a:cs typeface="Roboto"/>
              <a:sym typeface="Roboto"/>
            </a:endParaRPr>
          </a:p>
          <a:p>
            <a:pPr marL="0" lvl="0" indent="0" algn="l" rtl="0">
              <a:spcBef>
                <a:spcPts val="0"/>
              </a:spcBef>
              <a:spcAft>
                <a:spcPts val="0"/>
              </a:spcAft>
              <a:buClr>
                <a:schemeClr val="dk1"/>
              </a:buClr>
              <a:buSzPts val="1100"/>
              <a:buFont typeface="Arial"/>
              <a:buNone/>
            </a:pPr>
            <a:endParaRPr sz="1500">
              <a:solidFill>
                <a:schemeClr val="dk1"/>
              </a:solidFill>
              <a:latin typeface="Roboto"/>
              <a:ea typeface="Roboto"/>
              <a:cs typeface="Roboto"/>
              <a:sym typeface="Roboto"/>
            </a:endParaRPr>
          </a:p>
          <a:p>
            <a:pPr marL="0" lvl="0" indent="0" algn="l" rtl="0">
              <a:spcBef>
                <a:spcPts val="0"/>
              </a:spcBef>
              <a:spcAft>
                <a:spcPts val="0"/>
              </a:spcAft>
              <a:buNone/>
            </a:pPr>
            <a:r>
              <a:rPr lang="en" sz="1500">
                <a:solidFill>
                  <a:schemeClr val="dk1"/>
                </a:solidFill>
                <a:latin typeface="Roboto"/>
                <a:ea typeface="Roboto"/>
                <a:cs typeface="Roboto"/>
                <a:sym typeface="Roboto"/>
              </a:rPr>
              <a:t>Explain what Captain Sassoon meant by “war of defence and liberation” and “war of aggression and conquest” by citing specific examples or events and establishing how these events exemplify Sassoon’s description of the war.</a:t>
            </a:r>
            <a:endParaRPr sz="1500">
              <a:latin typeface="Roboto"/>
              <a:ea typeface="Roboto"/>
              <a:cs typeface="Roboto"/>
              <a:sym typeface="Roboto"/>
            </a:endParaRPr>
          </a:p>
        </p:txBody>
      </p:sp>
      <p:grpSp>
        <p:nvGrpSpPr>
          <p:cNvPr id="538" name="Google Shape;538;p38"/>
          <p:cNvGrpSpPr/>
          <p:nvPr/>
        </p:nvGrpSpPr>
        <p:grpSpPr>
          <a:xfrm>
            <a:off x="5942018" y="919744"/>
            <a:ext cx="600800" cy="494080"/>
            <a:chOff x="1922075" y="1629000"/>
            <a:chExt cx="437200" cy="437200"/>
          </a:xfrm>
        </p:grpSpPr>
        <p:sp>
          <p:nvSpPr>
            <p:cNvPr id="539" name="Google Shape;539;p38"/>
            <p:cNvSpPr/>
            <p:nvPr/>
          </p:nvSpPr>
          <p:spPr>
            <a:xfrm>
              <a:off x="2208425" y="1629000"/>
              <a:ext cx="150850" cy="150850"/>
            </a:xfrm>
            <a:custGeom>
              <a:avLst/>
              <a:gdLst/>
              <a:ahLst/>
              <a:cxnLst/>
              <a:rect l="l" t="t" r="r" b="b"/>
              <a:pathLst>
                <a:path w="6034" h="6034" extrusionOk="0">
                  <a:moveTo>
                    <a:pt x="2004" y="1"/>
                  </a:moveTo>
                  <a:lnTo>
                    <a:pt x="1881" y="25"/>
                  </a:lnTo>
                  <a:lnTo>
                    <a:pt x="1784" y="50"/>
                  </a:lnTo>
                  <a:lnTo>
                    <a:pt x="1686" y="98"/>
                  </a:lnTo>
                  <a:lnTo>
                    <a:pt x="1588" y="172"/>
                  </a:lnTo>
                  <a:lnTo>
                    <a:pt x="1" y="1784"/>
                  </a:lnTo>
                  <a:lnTo>
                    <a:pt x="4251" y="6033"/>
                  </a:lnTo>
                  <a:lnTo>
                    <a:pt x="5862" y="4446"/>
                  </a:lnTo>
                  <a:lnTo>
                    <a:pt x="5936" y="4348"/>
                  </a:lnTo>
                  <a:lnTo>
                    <a:pt x="5985" y="4250"/>
                  </a:lnTo>
                  <a:lnTo>
                    <a:pt x="6009" y="4153"/>
                  </a:lnTo>
                  <a:lnTo>
                    <a:pt x="6033" y="4031"/>
                  </a:lnTo>
                  <a:lnTo>
                    <a:pt x="6009" y="3933"/>
                  </a:lnTo>
                  <a:lnTo>
                    <a:pt x="5985" y="3811"/>
                  </a:lnTo>
                  <a:lnTo>
                    <a:pt x="5936" y="3713"/>
                  </a:lnTo>
                  <a:lnTo>
                    <a:pt x="5862" y="3615"/>
                  </a:lnTo>
                  <a:lnTo>
                    <a:pt x="2419" y="172"/>
                  </a:lnTo>
                  <a:lnTo>
                    <a:pt x="2321" y="98"/>
                  </a:lnTo>
                  <a:lnTo>
                    <a:pt x="2223" y="50"/>
                  </a:lnTo>
                  <a:lnTo>
                    <a:pt x="2101" y="25"/>
                  </a:lnTo>
                  <a:lnTo>
                    <a:pt x="200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38"/>
            <p:cNvSpPr/>
            <p:nvPr/>
          </p:nvSpPr>
          <p:spPr>
            <a:xfrm>
              <a:off x="1922075" y="1686400"/>
              <a:ext cx="379800" cy="379800"/>
            </a:xfrm>
            <a:custGeom>
              <a:avLst/>
              <a:gdLst/>
              <a:ahLst/>
              <a:cxnLst/>
              <a:rect l="l" t="t" r="r" b="b"/>
              <a:pathLst>
                <a:path w="15192" h="15192" extrusionOk="0">
                  <a:moveTo>
                    <a:pt x="1100" y="10527"/>
                  </a:moveTo>
                  <a:lnTo>
                    <a:pt x="4665" y="14093"/>
                  </a:lnTo>
                  <a:lnTo>
                    <a:pt x="4616" y="14117"/>
                  </a:lnTo>
                  <a:lnTo>
                    <a:pt x="1979" y="14508"/>
                  </a:lnTo>
                  <a:lnTo>
                    <a:pt x="684" y="13213"/>
                  </a:lnTo>
                  <a:lnTo>
                    <a:pt x="1075" y="10576"/>
                  </a:lnTo>
                  <a:lnTo>
                    <a:pt x="1100" y="10527"/>
                  </a:lnTo>
                  <a:close/>
                  <a:moveTo>
                    <a:pt x="10918" y="1"/>
                  </a:moveTo>
                  <a:lnTo>
                    <a:pt x="758" y="10185"/>
                  </a:lnTo>
                  <a:lnTo>
                    <a:pt x="684" y="10258"/>
                  </a:lnTo>
                  <a:lnTo>
                    <a:pt x="636" y="10332"/>
                  </a:lnTo>
                  <a:lnTo>
                    <a:pt x="611" y="10405"/>
                  </a:lnTo>
                  <a:lnTo>
                    <a:pt x="587" y="10502"/>
                  </a:lnTo>
                  <a:lnTo>
                    <a:pt x="1" y="14532"/>
                  </a:lnTo>
                  <a:lnTo>
                    <a:pt x="1" y="14654"/>
                  </a:lnTo>
                  <a:lnTo>
                    <a:pt x="25" y="14801"/>
                  </a:lnTo>
                  <a:lnTo>
                    <a:pt x="98" y="14923"/>
                  </a:lnTo>
                  <a:lnTo>
                    <a:pt x="171" y="15021"/>
                  </a:lnTo>
                  <a:lnTo>
                    <a:pt x="269" y="15094"/>
                  </a:lnTo>
                  <a:lnTo>
                    <a:pt x="367" y="15143"/>
                  </a:lnTo>
                  <a:lnTo>
                    <a:pt x="465" y="15167"/>
                  </a:lnTo>
                  <a:lnTo>
                    <a:pt x="587" y="15192"/>
                  </a:lnTo>
                  <a:lnTo>
                    <a:pt x="660" y="15192"/>
                  </a:lnTo>
                  <a:lnTo>
                    <a:pt x="4690" y="14606"/>
                  </a:lnTo>
                  <a:lnTo>
                    <a:pt x="4861" y="14557"/>
                  </a:lnTo>
                  <a:lnTo>
                    <a:pt x="4934" y="14508"/>
                  </a:lnTo>
                  <a:lnTo>
                    <a:pt x="5007" y="14435"/>
                  </a:lnTo>
                  <a:lnTo>
                    <a:pt x="15192" y="4275"/>
                  </a:lnTo>
                  <a:lnTo>
                    <a:pt x="13970" y="3053"/>
                  </a:lnTo>
                  <a:lnTo>
                    <a:pt x="4152" y="12872"/>
                  </a:lnTo>
                  <a:lnTo>
                    <a:pt x="3810" y="12530"/>
                  </a:lnTo>
                  <a:lnTo>
                    <a:pt x="13629" y="2712"/>
                  </a:lnTo>
                  <a:lnTo>
                    <a:pt x="12481" y="1564"/>
                  </a:lnTo>
                  <a:lnTo>
                    <a:pt x="2663" y="11382"/>
                  </a:lnTo>
                  <a:lnTo>
                    <a:pt x="2321" y="11040"/>
                  </a:lnTo>
                  <a:lnTo>
                    <a:pt x="12139" y="1222"/>
                  </a:lnTo>
                  <a:lnTo>
                    <a:pt x="10918"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1" name="Google Shape;541;p38"/>
          <p:cNvSpPr txBox="1"/>
          <p:nvPr/>
        </p:nvSpPr>
        <p:spPr>
          <a:xfrm>
            <a:off x="740750" y="1176500"/>
            <a:ext cx="1565400" cy="393600"/>
          </a:xfrm>
          <a:prstGeom prst="rect">
            <a:avLst/>
          </a:prstGeom>
          <a:solidFill>
            <a:srgbClr val="000000"/>
          </a:solid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2000" b="1">
                <a:solidFill>
                  <a:schemeClr val="lt1"/>
                </a:solidFill>
                <a:latin typeface="Roboto"/>
                <a:ea typeface="Roboto"/>
                <a:cs typeface="Roboto"/>
                <a:sym typeface="Roboto"/>
              </a:rPr>
              <a:t>SOURCE B</a:t>
            </a:r>
            <a:endParaRPr sz="2000" b="1">
              <a:solidFill>
                <a:schemeClr val="lt1"/>
              </a:solidFill>
              <a:latin typeface="Roboto"/>
              <a:ea typeface="Roboto"/>
              <a:cs typeface="Roboto"/>
              <a:sym typeface="Roboto"/>
            </a:endParaRPr>
          </a:p>
        </p:txBody>
      </p:sp>
      <p:pic>
        <p:nvPicPr>
          <p:cNvPr id="542" name="Google Shape;542;p38"/>
          <p:cNvPicPr preferRelativeResize="0"/>
          <p:nvPr/>
        </p:nvPicPr>
        <p:blipFill>
          <a:blip r:embed="rId3">
            <a:alphaModFix/>
          </a:blip>
          <a:stretch>
            <a:fillRect/>
          </a:stretch>
        </p:blipFill>
        <p:spPr>
          <a:xfrm>
            <a:off x="5081024" y="3643025"/>
            <a:ext cx="902450" cy="1083750"/>
          </a:xfrm>
          <a:prstGeom prst="rect">
            <a:avLst/>
          </a:prstGeom>
          <a:noFill/>
          <a:ln w="19050" cap="flat" cmpd="sng">
            <a:solidFill>
              <a:srgbClr val="000000"/>
            </a:solidFill>
            <a:prstDash val="solid"/>
            <a:round/>
            <a:headEnd type="none" w="sm" len="sm"/>
            <a:tailEnd type="none" w="sm" len="sm"/>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39"/>
          <p:cNvSpPr txBox="1">
            <a:spLocks noGrp="1"/>
          </p:cNvSpPr>
          <p:nvPr>
            <p:ph type="sldNum" idx="12"/>
          </p:nvPr>
        </p:nvSpPr>
        <p:spPr>
          <a:xfrm>
            <a:off x="8337124" y="270078"/>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28</a:t>
            </a:fld>
            <a:endParaRPr/>
          </a:p>
        </p:txBody>
      </p:sp>
      <p:grpSp>
        <p:nvGrpSpPr>
          <p:cNvPr id="548" name="Google Shape;548;p39"/>
          <p:cNvGrpSpPr/>
          <p:nvPr/>
        </p:nvGrpSpPr>
        <p:grpSpPr>
          <a:xfrm>
            <a:off x="366560" y="350726"/>
            <a:ext cx="605901" cy="709463"/>
            <a:chOff x="584925" y="238125"/>
            <a:chExt cx="415200" cy="525100"/>
          </a:xfrm>
        </p:grpSpPr>
        <p:sp>
          <p:nvSpPr>
            <p:cNvPr id="549" name="Google Shape;549;p39"/>
            <p:cNvSpPr/>
            <p:nvPr/>
          </p:nvSpPr>
          <p:spPr>
            <a:xfrm>
              <a:off x="621550" y="299175"/>
              <a:ext cx="378575" cy="464050"/>
            </a:xfrm>
            <a:custGeom>
              <a:avLst/>
              <a:gdLst/>
              <a:ahLst/>
              <a:cxnLst/>
              <a:rect l="l" t="t" r="r" b="b"/>
              <a:pathLst>
                <a:path w="15143" h="18562" extrusionOk="0">
                  <a:moveTo>
                    <a:pt x="14166" y="0"/>
                  </a:moveTo>
                  <a:lnTo>
                    <a:pt x="14166" y="16755"/>
                  </a:lnTo>
                  <a:lnTo>
                    <a:pt x="14141" y="16926"/>
                  </a:lnTo>
                  <a:lnTo>
                    <a:pt x="14093" y="17072"/>
                  </a:lnTo>
                  <a:lnTo>
                    <a:pt x="14044" y="17194"/>
                  </a:lnTo>
                  <a:lnTo>
                    <a:pt x="13946" y="17341"/>
                  </a:lnTo>
                  <a:lnTo>
                    <a:pt x="13824" y="17438"/>
                  </a:lnTo>
                  <a:lnTo>
                    <a:pt x="13677" y="17512"/>
                  </a:lnTo>
                  <a:lnTo>
                    <a:pt x="13531" y="17561"/>
                  </a:lnTo>
                  <a:lnTo>
                    <a:pt x="13384" y="17585"/>
                  </a:lnTo>
                  <a:lnTo>
                    <a:pt x="0" y="17585"/>
                  </a:lnTo>
                  <a:lnTo>
                    <a:pt x="0" y="17731"/>
                  </a:lnTo>
                  <a:lnTo>
                    <a:pt x="25" y="17902"/>
                  </a:lnTo>
                  <a:lnTo>
                    <a:pt x="74" y="18049"/>
                  </a:lnTo>
                  <a:lnTo>
                    <a:pt x="123" y="18171"/>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71"/>
                  </a:lnTo>
                  <a:lnTo>
                    <a:pt x="15069" y="18049"/>
                  </a:lnTo>
                  <a:lnTo>
                    <a:pt x="15118" y="17902"/>
                  </a:lnTo>
                  <a:lnTo>
                    <a:pt x="15143" y="17731"/>
                  </a:lnTo>
                  <a:lnTo>
                    <a:pt x="15143" y="733"/>
                  </a:lnTo>
                  <a:lnTo>
                    <a:pt x="15118" y="586"/>
                  </a:lnTo>
                  <a:lnTo>
                    <a:pt x="15069" y="440"/>
                  </a:lnTo>
                  <a:lnTo>
                    <a:pt x="15021" y="318"/>
                  </a:lnTo>
                  <a:lnTo>
                    <a:pt x="14923" y="196"/>
                  </a:lnTo>
                  <a:lnTo>
                    <a:pt x="14801" y="122"/>
                  </a:lnTo>
                  <a:lnTo>
                    <a:pt x="14654" y="49"/>
                  </a:lnTo>
                  <a:lnTo>
                    <a:pt x="14508" y="25"/>
                  </a:lnTo>
                  <a:lnTo>
                    <a:pt x="14361"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39"/>
            <p:cNvSpPr/>
            <p:nvPr/>
          </p:nvSpPr>
          <p:spPr>
            <a:xfrm>
              <a:off x="633750" y="238125"/>
              <a:ext cx="29350" cy="63500"/>
            </a:xfrm>
            <a:custGeom>
              <a:avLst/>
              <a:gdLst/>
              <a:ahLst/>
              <a:cxnLst/>
              <a:rect l="l" t="t" r="r" b="b"/>
              <a:pathLst>
                <a:path w="1174" h="2540" extrusionOk="0">
                  <a:moveTo>
                    <a:pt x="392" y="0"/>
                  </a:moveTo>
                  <a:lnTo>
                    <a:pt x="294" y="49"/>
                  </a:lnTo>
                  <a:lnTo>
                    <a:pt x="221" y="73"/>
                  </a:lnTo>
                  <a:lnTo>
                    <a:pt x="147" y="147"/>
                  </a:lnTo>
                  <a:lnTo>
                    <a:pt x="74" y="220"/>
                  </a:lnTo>
                  <a:lnTo>
                    <a:pt x="50" y="293"/>
                  </a:lnTo>
                  <a:lnTo>
                    <a:pt x="1" y="391"/>
                  </a:lnTo>
                  <a:lnTo>
                    <a:pt x="1" y="488"/>
                  </a:lnTo>
                  <a:lnTo>
                    <a:pt x="1" y="2052"/>
                  </a:lnTo>
                  <a:lnTo>
                    <a:pt x="1" y="2149"/>
                  </a:lnTo>
                  <a:lnTo>
                    <a:pt x="50" y="2247"/>
                  </a:lnTo>
                  <a:lnTo>
                    <a:pt x="74" y="2320"/>
                  </a:lnTo>
                  <a:lnTo>
                    <a:pt x="147" y="2393"/>
                  </a:lnTo>
                  <a:lnTo>
                    <a:pt x="221" y="2467"/>
                  </a:lnTo>
                  <a:lnTo>
                    <a:pt x="294" y="2491"/>
                  </a:lnTo>
                  <a:lnTo>
                    <a:pt x="392" y="2540"/>
                  </a:lnTo>
                  <a:lnTo>
                    <a:pt x="782"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39"/>
            <p:cNvSpPr/>
            <p:nvPr/>
          </p:nvSpPr>
          <p:spPr>
            <a:xfrm>
              <a:off x="716800" y="238125"/>
              <a:ext cx="29325" cy="63500"/>
            </a:xfrm>
            <a:custGeom>
              <a:avLst/>
              <a:gdLst/>
              <a:ahLst/>
              <a:cxnLst/>
              <a:rect l="l" t="t" r="r" b="b"/>
              <a:pathLst>
                <a:path w="1173" h="2540" extrusionOk="0">
                  <a:moveTo>
                    <a:pt x="391" y="0"/>
                  </a:moveTo>
                  <a:lnTo>
                    <a:pt x="294" y="49"/>
                  </a:lnTo>
                  <a:lnTo>
                    <a:pt x="220" y="73"/>
                  </a:lnTo>
                  <a:lnTo>
                    <a:pt x="147" y="147"/>
                  </a:lnTo>
                  <a:lnTo>
                    <a:pt x="74" y="220"/>
                  </a:lnTo>
                  <a:lnTo>
                    <a:pt x="49" y="293"/>
                  </a:lnTo>
                  <a:lnTo>
                    <a:pt x="0" y="391"/>
                  </a:lnTo>
                  <a:lnTo>
                    <a:pt x="0" y="488"/>
                  </a:lnTo>
                  <a:lnTo>
                    <a:pt x="0" y="2052"/>
                  </a:lnTo>
                  <a:lnTo>
                    <a:pt x="0"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099" y="2320"/>
                  </a:lnTo>
                  <a:lnTo>
                    <a:pt x="1124" y="2247"/>
                  </a:lnTo>
                  <a:lnTo>
                    <a:pt x="1173" y="2149"/>
                  </a:lnTo>
                  <a:lnTo>
                    <a:pt x="1173" y="2052"/>
                  </a:lnTo>
                  <a:lnTo>
                    <a:pt x="1173" y="488"/>
                  </a:lnTo>
                  <a:lnTo>
                    <a:pt x="1173" y="391"/>
                  </a:lnTo>
                  <a:lnTo>
                    <a:pt x="1124" y="293"/>
                  </a:lnTo>
                  <a:lnTo>
                    <a:pt x="1099" y="220"/>
                  </a:lnTo>
                  <a:lnTo>
                    <a:pt x="1026" y="147"/>
                  </a:lnTo>
                  <a:lnTo>
                    <a:pt x="953" y="73"/>
                  </a:lnTo>
                  <a:lnTo>
                    <a:pt x="880" y="49"/>
                  </a:lnTo>
                  <a:lnTo>
                    <a:pt x="78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39"/>
            <p:cNvSpPr/>
            <p:nvPr/>
          </p:nvSpPr>
          <p:spPr>
            <a:xfrm>
              <a:off x="799825" y="238125"/>
              <a:ext cx="29350" cy="63500"/>
            </a:xfrm>
            <a:custGeom>
              <a:avLst/>
              <a:gdLst/>
              <a:ahLst/>
              <a:cxnLst/>
              <a:rect l="l" t="t" r="r" b="b"/>
              <a:pathLst>
                <a:path w="1174" h="2540" extrusionOk="0">
                  <a:moveTo>
                    <a:pt x="392" y="0"/>
                  </a:moveTo>
                  <a:lnTo>
                    <a:pt x="294" y="49"/>
                  </a:lnTo>
                  <a:lnTo>
                    <a:pt x="221" y="73"/>
                  </a:lnTo>
                  <a:lnTo>
                    <a:pt x="148" y="147"/>
                  </a:lnTo>
                  <a:lnTo>
                    <a:pt x="74" y="220"/>
                  </a:lnTo>
                  <a:lnTo>
                    <a:pt x="50" y="293"/>
                  </a:lnTo>
                  <a:lnTo>
                    <a:pt x="1" y="391"/>
                  </a:lnTo>
                  <a:lnTo>
                    <a:pt x="1" y="488"/>
                  </a:lnTo>
                  <a:lnTo>
                    <a:pt x="1" y="2052"/>
                  </a:lnTo>
                  <a:lnTo>
                    <a:pt x="1" y="2149"/>
                  </a:lnTo>
                  <a:lnTo>
                    <a:pt x="50" y="2247"/>
                  </a:lnTo>
                  <a:lnTo>
                    <a:pt x="74" y="2320"/>
                  </a:lnTo>
                  <a:lnTo>
                    <a:pt x="148" y="2393"/>
                  </a:lnTo>
                  <a:lnTo>
                    <a:pt x="221" y="2467"/>
                  </a:lnTo>
                  <a:lnTo>
                    <a:pt x="294" y="2491"/>
                  </a:lnTo>
                  <a:lnTo>
                    <a:pt x="392" y="2540"/>
                  </a:lnTo>
                  <a:lnTo>
                    <a:pt x="783"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3"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39"/>
            <p:cNvSpPr/>
            <p:nvPr/>
          </p:nvSpPr>
          <p:spPr>
            <a:xfrm>
              <a:off x="882875" y="238125"/>
              <a:ext cx="29325" cy="63500"/>
            </a:xfrm>
            <a:custGeom>
              <a:avLst/>
              <a:gdLst/>
              <a:ahLst/>
              <a:cxnLst/>
              <a:rect l="l" t="t" r="r" b="b"/>
              <a:pathLst>
                <a:path w="1173" h="2540" extrusionOk="0">
                  <a:moveTo>
                    <a:pt x="391" y="0"/>
                  </a:moveTo>
                  <a:lnTo>
                    <a:pt x="294" y="49"/>
                  </a:lnTo>
                  <a:lnTo>
                    <a:pt x="220" y="73"/>
                  </a:lnTo>
                  <a:lnTo>
                    <a:pt x="147" y="147"/>
                  </a:lnTo>
                  <a:lnTo>
                    <a:pt x="74" y="220"/>
                  </a:lnTo>
                  <a:lnTo>
                    <a:pt x="49" y="293"/>
                  </a:lnTo>
                  <a:lnTo>
                    <a:pt x="1" y="391"/>
                  </a:lnTo>
                  <a:lnTo>
                    <a:pt x="1" y="488"/>
                  </a:lnTo>
                  <a:lnTo>
                    <a:pt x="1" y="2052"/>
                  </a:lnTo>
                  <a:lnTo>
                    <a:pt x="1"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100" y="2320"/>
                  </a:lnTo>
                  <a:lnTo>
                    <a:pt x="1124" y="2247"/>
                  </a:lnTo>
                  <a:lnTo>
                    <a:pt x="1173" y="2149"/>
                  </a:lnTo>
                  <a:lnTo>
                    <a:pt x="1173" y="2052"/>
                  </a:lnTo>
                  <a:lnTo>
                    <a:pt x="1173" y="488"/>
                  </a:lnTo>
                  <a:lnTo>
                    <a:pt x="1173" y="391"/>
                  </a:lnTo>
                  <a:lnTo>
                    <a:pt x="1124" y="293"/>
                  </a:lnTo>
                  <a:lnTo>
                    <a:pt x="1100" y="220"/>
                  </a:lnTo>
                  <a:lnTo>
                    <a:pt x="1026" y="147"/>
                  </a:lnTo>
                  <a:lnTo>
                    <a:pt x="953" y="73"/>
                  </a:lnTo>
                  <a:lnTo>
                    <a:pt x="880" y="49"/>
                  </a:lnTo>
                  <a:lnTo>
                    <a:pt x="78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39"/>
            <p:cNvSpPr/>
            <p:nvPr/>
          </p:nvSpPr>
          <p:spPr>
            <a:xfrm>
              <a:off x="584925" y="261325"/>
              <a:ext cx="378575" cy="464050"/>
            </a:xfrm>
            <a:custGeom>
              <a:avLst/>
              <a:gdLst/>
              <a:ahLst/>
              <a:cxnLst/>
              <a:rect l="l" t="t" r="r" b="b"/>
              <a:pathLst>
                <a:path w="15143" h="18562" extrusionOk="0">
                  <a:moveTo>
                    <a:pt x="2540" y="171"/>
                  </a:moveTo>
                  <a:lnTo>
                    <a:pt x="2711" y="195"/>
                  </a:lnTo>
                  <a:lnTo>
                    <a:pt x="2882" y="244"/>
                  </a:lnTo>
                  <a:lnTo>
                    <a:pt x="3053" y="318"/>
                  </a:lnTo>
                  <a:lnTo>
                    <a:pt x="3175" y="440"/>
                  </a:lnTo>
                  <a:lnTo>
                    <a:pt x="3297" y="562"/>
                  </a:lnTo>
                  <a:lnTo>
                    <a:pt x="3370" y="733"/>
                  </a:lnTo>
                  <a:lnTo>
                    <a:pt x="3419" y="904"/>
                  </a:lnTo>
                  <a:lnTo>
                    <a:pt x="3444" y="1075"/>
                  </a:lnTo>
                  <a:lnTo>
                    <a:pt x="3419" y="1246"/>
                  </a:lnTo>
                  <a:lnTo>
                    <a:pt x="3370" y="1417"/>
                  </a:lnTo>
                  <a:lnTo>
                    <a:pt x="3297" y="1588"/>
                  </a:lnTo>
                  <a:lnTo>
                    <a:pt x="3175" y="1710"/>
                  </a:lnTo>
                  <a:lnTo>
                    <a:pt x="3053" y="1832"/>
                  </a:lnTo>
                  <a:lnTo>
                    <a:pt x="2882" y="1905"/>
                  </a:lnTo>
                  <a:lnTo>
                    <a:pt x="2711" y="1954"/>
                  </a:lnTo>
                  <a:lnTo>
                    <a:pt x="2540" y="1978"/>
                  </a:lnTo>
                  <a:lnTo>
                    <a:pt x="2369" y="1954"/>
                  </a:lnTo>
                  <a:lnTo>
                    <a:pt x="2198" y="1905"/>
                  </a:lnTo>
                  <a:lnTo>
                    <a:pt x="2027" y="1832"/>
                  </a:lnTo>
                  <a:lnTo>
                    <a:pt x="1905" y="1710"/>
                  </a:lnTo>
                  <a:lnTo>
                    <a:pt x="1783" y="1588"/>
                  </a:lnTo>
                  <a:lnTo>
                    <a:pt x="1710" y="1417"/>
                  </a:lnTo>
                  <a:lnTo>
                    <a:pt x="1661" y="1246"/>
                  </a:lnTo>
                  <a:lnTo>
                    <a:pt x="1636" y="1075"/>
                  </a:lnTo>
                  <a:lnTo>
                    <a:pt x="1661" y="904"/>
                  </a:lnTo>
                  <a:lnTo>
                    <a:pt x="1710" y="733"/>
                  </a:lnTo>
                  <a:lnTo>
                    <a:pt x="1783" y="562"/>
                  </a:lnTo>
                  <a:lnTo>
                    <a:pt x="1905" y="440"/>
                  </a:lnTo>
                  <a:lnTo>
                    <a:pt x="2027" y="318"/>
                  </a:lnTo>
                  <a:lnTo>
                    <a:pt x="2198" y="244"/>
                  </a:lnTo>
                  <a:lnTo>
                    <a:pt x="2369" y="195"/>
                  </a:lnTo>
                  <a:lnTo>
                    <a:pt x="2540" y="171"/>
                  </a:lnTo>
                  <a:close/>
                  <a:moveTo>
                    <a:pt x="5862" y="171"/>
                  </a:moveTo>
                  <a:lnTo>
                    <a:pt x="6033" y="195"/>
                  </a:lnTo>
                  <a:lnTo>
                    <a:pt x="6204" y="244"/>
                  </a:lnTo>
                  <a:lnTo>
                    <a:pt x="6374" y="318"/>
                  </a:lnTo>
                  <a:lnTo>
                    <a:pt x="6497" y="440"/>
                  </a:lnTo>
                  <a:lnTo>
                    <a:pt x="6619" y="562"/>
                  </a:lnTo>
                  <a:lnTo>
                    <a:pt x="6692" y="733"/>
                  </a:lnTo>
                  <a:lnTo>
                    <a:pt x="6741" y="904"/>
                  </a:lnTo>
                  <a:lnTo>
                    <a:pt x="6765" y="1075"/>
                  </a:lnTo>
                  <a:lnTo>
                    <a:pt x="6741" y="1246"/>
                  </a:lnTo>
                  <a:lnTo>
                    <a:pt x="6692" y="1417"/>
                  </a:lnTo>
                  <a:lnTo>
                    <a:pt x="6619" y="1588"/>
                  </a:lnTo>
                  <a:lnTo>
                    <a:pt x="6497" y="1710"/>
                  </a:lnTo>
                  <a:lnTo>
                    <a:pt x="6374" y="1832"/>
                  </a:lnTo>
                  <a:lnTo>
                    <a:pt x="6204" y="1905"/>
                  </a:lnTo>
                  <a:lnTo>
                    <a:pt x="6033" y="1954"/>
                  </a:lnTo>
                  <a:lnTo>
                    <a:pt x="5862" y="1978"/>
                  </a:lnTo>
                  <a:lnTo>
                    <a:pt x="5691" y="1954"/>
                  </a:lnTo>
                  <a:lnTo>
                    <a:pt x="5520" y="1905"/>
                  </a:lnTo>
                  <a:lnTo>
                    <a:pt x="5349" y="1832"/>
                  </a:lnTo>
                  <a:lnTo>
                    <a:pt x="5227" y="1710"/>
                  </a:lnTo>
                  <a:lnTo>
                    <a:pt x="5104" y="1588"/>
                  </a:lnTo>
                  <a:lnTo>
                    <a:pt x="5031" y="1417"/>
                  </a:lnTo>
                  <a:lnTo>
                    <a:pt x="4982" y="1246"/>
                  </a:lnTo>
                  <a:lnTo>
                    <a:pt x="4958" y="1075"/>
                  </a:lnTo>
                  <a:lnTo>
                    <a:pt x="4982" y="904"/>
                  </a:lnTo>
                  <a:lnTo>
                    <a:pt x="5031" y="733"/>
                  </a:lnTo>
                  <a:lnTo>
                    <a:pt x="5104" y="562"/>
                  </a:lnTo>
                  <a:lnTo>
                    <a:pt x="5227" y="440"/>
                  </a:lnTo>
                  <a:lnTo>
                    <a:pt x="5349" y="318"/>
                  </a:lnTo>
                  <a:lnTo>
                    <a:pt x="5520" y="244"/>
                  </a:lnTo>
                  <a:lnTo>
                    <a:pt x="5691" y="195"/>
                  </a:lnTo>
                  <a:lnTo>
                    <a:pt x="5862" y="171"/>
                  </a:lnTo>
                  <a:close/>
                  <a:moveTo>
                    <a:pt x="9183" y="171"/>
                  </a:moveTo>
                  <a:lnTo>
                    <a:pt x="9354" y="195"/>
                  </a:lnTo>
                  <a:lnTo>
                    <a:pt x="9525" y="244"/>
                  </a:lnTo>
                  <a:lnTo>
                    <a:pt x="9696" y="318"/>
                  </a:lnTo>
                  <a:lnTo>
                    <a:pt x="9818" y="440"/>
                  </a:lnTo>
                  <a:lnTo>
                    <a:pt x="9940" y="562"/>
                  </a:lnTo>
                  <a:lnTo>
                    <a:pt x="10014" y="733"/>
                  </a:lnTo>
                  <a:lnTo>
                    <a:pt x="10062" y="904"/>
                  </a:lnTo>
                  <a:lnTo>
                    <a:pt x="10087" y="1075"/>
                  </a:lnTo>
                  <a:lnTo>
                    <a:pt x="10062" y="1246"/>
                  </a:lnTo>
                  <a:lnTo>
                    <a:pt x="10014" y="1417"/>
                  </a:lnTo>
                  <a:lnTo>
                    <a:pt x="9940" y="1588"/>
                  </a:lnTo>
                  <a:lnTo>
                    <a:pt x="9818" y="1710"/>
                  </a:lnTo>
                  <a:lnTo>
                    <a:pt x="9696" y="1832"/>
                  </a:lnTo>
                  <a:lnTo>
                    <a:pt x="9525" y="1905"/>
                  </a:lnTo>
                  <a:lnTo>
                    <a:pt x="9354" y="1954"/>
                  </a:lnTo>
                  <a:lnTo>
                    <a:pt x="9183" y="1978"/>
                  </a:lnTo>
                  <a:lnTo>
                    <a:pt x="9012" y="1954"/>
                  </a:lnTo>
                  <a:lnTo>
                    <a:pt x="8841" y="1905"/>
                  </a:lnTo>
                  <a:lnTo>
                    <a:pt x="8670" y="1832"/>
                  </a:lnTo>
                  <a:lnTo>
                    <a:pt x="8548" y="1710"/>
                  </a:lnTo>
                  <a:lnTo>
                    <a:pt x="8426" y="1588"/>
                  </a:lnTo>
                  <a:lnTo>
                    <a:pt x="8353" y="1417"/>
                  </a:lnTo>
                  <a:lnTo>
                    <a:pt x="8304" y="1246"/>
                  </a:lnTo>
                  <a:lnTo>
                    <a:pt x="8279" y="1075"/>
                  </a:lnTo>
                  <a:lnTo>
                    <a:pt x="8304" y="904"/>
                  </a:lnTo>
                  <a:lnTo>
                    <a:pt x="8353" y="733"/>
                  </a:lnTo>
                  <a:lnTo>
                    <a:pt x="8426" y="562"/>
                  </a:lnTo>
                  <a:lnTo>
                    <a:pt x="8548" y="440"/>
                  </a:lnTo>
                  <a:lnTo>
                    <a:pt x="8670" y="318"/>
                  </a:lnTo>
                  <a:lnTo>
                    <a:pt x="8841" y="244"/>
                  </a:lnTo>
                  <a:lnTo>
                    <a:pt x="9012" y="195"/>
                  </a:lnTo>
                  <a:lnTo>
                    <a:pt x="9183" y="171"/>
                  </a:lnTo>
                  <a:close/>
                  <a:moveTo>
                    <a:pt x="12505" y="171"/>
                  </a:moveTo>
                  <a:lnTo>
                    <a:pt x="12676" y="195"/>
                  </a:lnTo>
                  <a:lnTo>
                    <a:pt x="12847" y="244"/>
                  </a:lnTo>
                  <a:lnTo>
                    <a:pt x="13018" y="318"/>
                  </a:lnTo>
                  <a:lnTo>
                    <a:pt x="13140" y="440"/>
                  </a:lnTo>
                  <a:lnTo>
                    <a:pt x="13262" y="562"/>
                  </a:lnTo>
                  <a:lnTo>
                    <a:pt x="13335" y="733"/>
                  </a:lnTo>
                  <a:lnTo>
                    <a:pt x="13384" y="904"/>
                  </a:lnTo>
                  <a:lnTo>
                    <a:pt x="13408" y="1075"/>
                  </a:lnTo>
                  <a:lnTo>
                    <a:pt x="13384" y="1246"/>
                  </a:lnTo>
                  <a:lnTo>
                    <a:pt x="13335" y="1417"/>
                  </a:lnTo>
                  <a:lnTo>
                    <a:pt x="13262" y="1588"/>
                  </a:lnTo>
                  <a:lnTo>
                    <a:pt x="13140" y="1710"/>
                  </a:lnTo>
                  <a:lnTo>
                    <a:pt x="13018" y="1832"/>
                  </a:lnTo>
                  <a:lnTo>
                    <a:pt x="12847" y="1905"/>
                  </a:lnTo>
                  <a:lnTo>
                    <a:pt x="12676" y="1954"/>
                  </a:lnTo>
                  <a:lnTo>
                    <a:pt x="12505" y="1978"/>
                  </a:lnTo>
                  <a:lnTo>
                    <a:pt x="12334" y="1954"/>
                  </a:lnTo>
                  <a:lnTo>
                    <a:pt x="12163" y="1905"/>
                  </a:lnTo>
                  <a:lnTo>
                    <a:pt x="11992" y="1832"/>
                  </a:lnTo>
                  <a:lnTo>
                    <a:pt x="11870" y="1710"/>
                  </a:lnTo>
                  <a:lnTo>
                    <a:pt x="11748" y="1588"/>
                  </a:lnTo>
                  <a:lnTo>
                    <a:pt x="11674" y="1417"/>
                  </a:lnTo>
                  <a:lnTo>
                    <a:pt x="11625" y="1246"/>
                  </a:lnTo>
                  <a:lnTo>
                    <a:pt x="11601" y="1075"/>
                  </a:lnTo>
                  <a:lnTo>
                    <a:pt x="11625" y="904"/>
                  </a:lnTo>
                  <a:lnTo>
                    <a:pt x="11674" y="733"/>
                  </a:lnTo>
                  <a:lnTo>
                    <a:pt x="11748" y="562"/>
                  </a:lnTo>
                  <a:lnTo>
                    <a:pt x="11870" y="440"/>
                  </a:lnTo>
                  <a:lnTo>
                    <a:pt x="11992" y="318"/>
                  </a:lnTo>
                  <a:lnTo>
                    <a:pt x="12163" y="244"/>
                  </a:lnTo>
                  <a:lnTo>
                    <a:pt x="12334" y="195"/>
                  </a:lnTo>
                  <a:lnTo>
                    <a:pt x="12505" y="171"/>
                  </a:lnTo>
                  <a:close/>
                  <a:moveTo>
                    <a:pt x="13091" y="5520"/>
                  </a:moveTo>
                  <a:lnTo>
                    <a:pt x="13189" y="5544"/>
                  </a:lnTo>
                  <a:lnTo>
                    <a:pt x="13262" y="5593"/>
                  </a:lnTo>
                  <a:lnTo>
                    <a:pt x="13311" y="5666"/>
                  </a:lnTo>
                  <a:lnTo>
                    <a:pt x="13335" y="5764"/>
                  </a:lnTo>
                  <a:lnTo>
                    <a:pt x="13311" y="5862"/>
                  </a:lnTo>
                  <a:lnTo>
                    <a:pt x="13262" y="5935"/>
                  </a:lnTo>
                  <a:lnTo>
                    <a:pt x="13189" y="5984"/>
                  </a:lnTo>
                  <a:lnTo>
                    <a:pt x="13091" y="6008"/>
                  </a:lnTo>
                  <a:lnTo>
                    <a:pt x="1954" y="6008"/>
                  </a:lnTo>
                  <a:lnTo>
                    <a:pt x="1856" y="5984"/>
                  </a:lnTo>
                  <a:lnTo>
                    <a:pt x="1783" y="5935"/>
                  </a:lnTo>
                  <a:lnTo>
                    <a:pt x="1734" y="5862"/>
                  </a:lnTo>
                  <a:lnTo>
                    <a:pt x="1710" y="5764"/>
                  </a:lnTo>
                  <a:lnTo>
                    <a:pt x="1734" y="5666"/>
                  </a:lnTo>
                  <a:lnTo>
                    <a:pt x="1783" y="5593"/>
                  </a:lnTo>
                  <a:lnTo>
                    <a:pt x="1856" y="5544"/>
                  </a:lnTo>
                  <a:lnTo>
                    <a:pt x="1954" y="5520"/>
                  </a:lnTo>
                  <a:close/>
                  <a:moveTo>
                    <a:pt x="13189" y="7840"/>
                  </a:moveTo>
                  <a:lnTo>
                    <a:pt x="13262" y="7913"/>
                  </a:lnTo>
                  <a:lnTo>
                    <a:pt x="13311" y="7986"/>
                  </a:lnTo>
                  <a:lnTo>
                    <a:pt x="13335" y="8084"/>
                  </a:lnTo>
                  <a:lnTo>
                    <a:pt x="13311" y="8182"/>
                  </a:lnTo>
                  <a:lnTo>
                    <a:pt x="13262" y="8255"/>
                  </a:lnTo>
                  <a:lnTo>
                    <a:pt x="13189" y="8304"/>
                  </a:lnTo>
                  <a:lnTo>
                    <a:pt x="13091" y="8328"/>
                  </a:lnTo>
                  <a:lnTo>
                    <a:pt x="1954" y="8328"/>
                  </a:lnTo>
                  <a:lnTo>
                    <a:pt x="1856" y="8304"/>
                  </a:lnTo>
                  <a:lnTo>
                    <a:pt x="1783" y="8255"/>
                  </a:lnTo>
                  <a:lnTo>
                    <a:pt x="1734" y="8182"/>
                  </a:lnTo>
                  <a:lnTo>
                    <a:pt x="1710" y="8084"/>
                  </a:lnTo>
                  <a:lnTo>
                    <a:pt x="1734" y="7986"/>
                  </a:lnTo>
                  <a:lnTo>
                    <a:pt x="1783" y="7913"/>
                  </a:lnTo>
                  <a:lnTo>
                    <a:pt x="1856" y="7840"/>
                  </a:lnTo>
                  <a:close/>
                  <a:moveTo>
                    <a:pt x="13091" y="10136"/>
                  </a:moveTo>
                  <a:lnTo>
                    <a:pt x="13189" y="10160"/>
                  </a:lnTo>
                  <a:lnTo>
                    <a:pt x="13262" y="10209"/>
                  </a:lnTo>
                  <a:lnTo>
                    <a:pt x="13311" y="10282"/>
                  </a:lnTo>
                  <a:lnTo>
                    <a:pt x="13335" y="10380"/>
                  </a:lnTo>
                  <a:lnTo>
                    <a:pt x="13311" y="10478"/>
                  </a:lnTo>
                  <a:lnTo>
                    <a:pt x="13262" y="10551"/>
                  </a:lnTo>
                  <a:lnTo>
                    <a:pt x="13189" y="10600"/>
                  </a:lnTo>
                  <a:lnTo>
                    <a:pt x="13091" y="10624"/>
                  </a:lnTo>
                  <a:lnTo>
                    <a:pt x="1954" y="10624"/>
                  </a:lnTo>
                  <a:lnTo>
                    <a:pt x="1856" y="10600"/>
                  </a:lnTo>
                  <a:lnTo>
                    <a:pt x="1783" y="10551"/>
                  </a:lnTo>
                  <a:lnTo>
                    <a:pt x="1734" y="10478"/>
                  </a:lnTo>
                  <a:lnTo>
                    <a:pt x="1710" y="10380"/>
                  </a:lnTo>
                  <a:lnTo>
                    <a:pt x="1734" y="10282"/>
                  </a:lnTo>
                  <a:lnTo>
                    <a:pt x="1783" y="10209"/>
                  </a:lnTo>
                  <a:lnTo>
                    <a:pt x="1856" y="10160"/>
                  </a:lnTo>
                  <a:lnTo>
                    <a:pt x="1954" y="10136"/>
                  </a:lnTo>
                  <a:close/>
                  <a:moveTo>
                    <a:pt x="8206" y="12456"/>
                  </a:moveTo>
                  <a:lnTo>
                    <a:pt x="8304" y="12480"/>
                  </a:lnTo>
                  <a:lnTo>
                    <a:pt x="8377" y="12529"/>
                  </a:lnTo>
                  <a:lnTo>
                    <a:pt x="8426" y="12602"/>
                  </a:lnTo>
                  <a:lnTo>
                    <a:pt x="8450" y="12700"/>
                  </a:lnTo>
                  <a:lnTo>
                    <a:pt x="8426" y="12798"/>
                  </a:lnTo>
                  <a:lnTo>
                    <a:pt x="8377" y="12871"/>
                  </a:lnTo>
                  <a:lnTo>
                    <a:pt x="8304" y="12920"/>
                  </a:lnTo>
                  <a:lnTo>
                    <a:pt x="8206" y="12944"/>
                  </a:lnTo>
                  <a:lnTo>
                    <a:pt x="1954" y="12944"/>
                  </a:lnTo>
                  <a:lnTo>
                    <a:pt x="1856" y="12920"/>
                  </a:lnTo>
                  <a:lnTo>
                    <a:pt x="1783" y="12871"/>
                  </a:lnTo>
                  <a:lnTo>
                    <a:pt x="1734" y="12798"/>
                  </a:lnTo>
                  <a:lnTo>
                    <a:pt x="1710" y="12700"/>
                  </a:lnTo>
                  <a:lnTo>
                    <a:pt x="1734" y="12602"/>
                  </a:lnTo>
                  <a:lnTo>
                    <a:pt x="1783" y="12529"/>
                  </a:lnTo>
                  <a:lnTo>
                    <a:pt x="1856" y="12480"/>
                  </a:lnTo>
                  <a:lnTo>
                    <a:pt x="1954" y="12456"/>
                  </a:lnTo>
                  <a:close/>
                  <a:moveTo>
                    <a:pt x="782" y="0"/>
                  </a:moveTo>
                  <a:lnTo>
                    <a:pt x="635" y="25"/>
                  </a:lnTo>
                  <a:lnTo>
                    <a:pt x="489" y="73"/>
                  </a:lnTo>
                  <a:lnTo>
                    <a:pt x="342" y="122"/>
                  </a:lnTo>
                  <a:lnTo>
                    <a:pt x="220" y="220"/>
                  </a:lnTo>
                  <a:lnTo>
                    <a:pt x="122" y="342"/>
                  </a:lnTo>
                  <a:lnTo>
                    <a:pt x="73" y="489"/>
                  </a:lnTo>
                  <a:lnTo>
                    <a:pt x="24" y="635"/>
                  </a:lnTo>
                  <a:lnTo>
                    <a:pt x="0" y="782"/>
                  </a:lnTo>
                  <a:lnTo>
                    <a:pt x="0" y="17780"/>
                  </a:lnTo>
                  <a:lnTo>
                    <a:pt x="24" y="17927"/>
                  </a:lnTo>
                  <a:lnTo>
                    <a:pt x="73" y="18073"/>
                  </a:lnTo>
                  <a:lnTo>
                    <a:pt x="122" y="18220"/>
                  </a:lnTo>
                  <a:lnTo>
                    <a:pt x="220" y="18342"/>
                  </a:lnTo>
                  <a:lnTo>
                    <a:pt x="342" y="18440"/>
                  </a:lnTo>
                  <a:lnTo>
                    <a:pt x="489" y="18488"/>
                  </a:lnTo>
                  <a:lnTo>
                    <a:pt x="635" y="18537"/>
                  </a:lnTo>
                  <a:lnTo>
                    <a:pt x="782" y="18562"/>
                  </a:lnTo>
                  <a:lnTo>
                    <a:pt x="14361" y="18562"/>
                  </a:lnTo>
                  <a:lnTo>
                    <a:pt x="14507" y="18537"/>
                  </a:lnTo>
                  <a:lnTo>
                    <a:pt x="14654" y="18488"/>
                  </a:lnTo>
                  <a:lnTo>
                    <a:pt x="14800" y="18440"/>
                  </a:lnTo>
                  <a:lnTo>
                    <a:pt x="14923" y="18342"/>
                  </a:lnTo>
                  <a:lnTo>
                    <a:pt x="15020" y="18220"/>
                  </a:lnTo>
                  <a:lnTo>
                    <a:pt x="15069" y="18073"/>
                  </a:lnTo>
                  <a:lnTo>
                    <a:pt x="15118" y="17927"/>
                  </a:lnTo>
                  <a:lnTo>
                    <a:pt x="15142" y="17780"/>
                  </a:lnTo>
                  <a:lnTo>
                    <a:pt x="15142" y="782"/>
                  </a:lnTo>
                  <a:lnTo>
                    <a:pt x="15118" y="635"/>
                  </a:lnTo>
                  <a:lnTo>
                    <a:pt x="15069" y="489"/>
                  </a:lnTo>
                  <a:lnTo>
                    <a:pt x="15020" y="342"/>
                  </a:lnTo>
                  <a:lnTo>
                    <a:pt x="14923" y="220"/>
                  </a:lnTo>
                  <a:lnTo>
                    <a:pt x="14800" y="122"/>
                  </a:lnTo>
                  <a:lnTo>
                    <a:pt x="14654" y="73"/>
                  </a:lnTo>
                  <a:lnTo>
                    <a:pt x="14507" y="25"/>
                  </a:lnTo>
                  <a:lnTo>
                    <a:pt x="14361"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55" name="Google Shape;555;p39"/>
          <p:cNvSpPr txBox="1"/>
          <p:nvPr/>
        </p:nvSpPr>
        <p:spPr>
          <a:xfrm>
            <a:off x="1121375" y="494650"/>
            <a:ext cx="20013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Task #3</a:t>
            </a:r>
            <a:endParaRPr sz="2000" b="1">
              <a:latin typeface="Roboto"/>
              <a:ea typeface="Roboto"/>
              <a:cs typeface="Roboto"/>
              <a:sym typeface="Roboto"/>
            </a:endParaRPr>
          </a:p>
        </p:txBody>
      </p:sp>
      <p:sp>
        <p:nvSpPr>
          <p:cNvPr id="556" name="Google Shape;556;p39"/>
          <p:cNvSpPr/>
          <p:nvPr/>
        </p:nvSpPr>
        <p:spPr>
          <a:xfrm>
            <a:off x="2362850" y="618375"/>
            <a:ext cx="65703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39"/>
          <p:cNvSpPr txBox="1"/>
          <p:nvPr/>
        </p:nvSpPr>
        <p:spPr>
          <a:xfrm>
            <a:off x="6048175" y="1508275"/>
            <a:ext cx="2593800" cy="2475000"/>
          </a:xfrm>
          <a:prstGeom prst="rect">
            <a:avLst/>
          </a:prstGeom>
          <a:solidFill>
            <a:srgbClr val="EFEFEF"/>
          </a:solidFill>
          <a:ln w="19050" cap="flat" cmpd="sng">
            <a:solidFill>
              <a:srgbClr val="000000"/>
            </a:solidFill>
            <a:prstDash val="dot"/>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Roboto"/>
                <a:ea typeface="Roboto"/>
                <a:cs typeface="Roboto"/>
                <a:sym typeface="Roboto"/>
              </a:rPr>
              <a:t>Compare and contrast the two fronts of the First World War. </a:t>
            </a:r>
            <a:endParaRPr sz="1500">
              <a:latin typeface="Roboto"/>
              <a:ea typeface="Roboto"/>
              <a:cs typeface="Roboto"/>
              <a:sym typeface="Roboto"/>
            </a:endParaRPr>
          </a:p>
          <a:p>
            <a:pPr marL="0" lvl="0" indent="0" algn="l" rtl="0">
              <a:spcBef>
                <a:spcPts val="0"/>
              </a:spcBef>
              <a:spcAft>
                <a:spcPts val="0"/>
              </a:spcAft>
              <a:buNone/>
            </a:pPr>
            <a:endParaRPr sz="1500">
              <a:latin typeface="Roboto"/>
              <a:ea typeface="Roboto"/>
              <a:cs typeface="Roboto"/>
              <a:sym typeface="Roboto"/>
            </a:endParaRPr>
          </a:p>
          <a:p>
            <a:pPr marL="0" lvl="0" indent="0" algn="l" rtl="0">
              <a:spcBef>
                <a:spcPts val="0"/>
              </a:spcBef>
              <a:spcAft>
                <a:spcPts val="0"/>
              </a:spcAft>
              <a:buNone/>
            </a:pPr>
            <a:r>
              <a:rPr lang="en" sz="1500">
                <a:latin typeface="Roboto"/>
                <a:ea typeface="Roboto"/>
                <a:cs typeface="Roboto"/>
                <a:sym typeface="Roboto"/>
              </a:rPr>
              <a:t>Cite the tactics, offensives, battles, and aftermath of each front as well as important dates and people to remember.</a:t>
            </a:r>
            <a:endParaRPr sz="1500">
              <a:latin typeface="Roboto"/>
              <a:ea typeface="Roboto"/>
              <a:cs typeface="Roboto"/>
              <a:sym typeface="Roboto"/>
            </a:endParaRPr>
          </a:p>
          <a:p>
            <a:pPr marL="0" lvl="0" indent="0" algn="l" rtl="0">
              <a:spcBef>
                <a:spcPts val="0"/>
              </a:spcBef>
              <a:spcAft>
                <a:spcPts val="0"/>
              </a:spcAft>
              <a:buNone/>
            </a:pPr>
            <a:endParaRPr sz="1500">
              <a:latin typeface="Roboto"/>
              <a:ea typeface="Roboto"/>
              <a:cs typeface="Roboto"/>
              <a:sym typeface="Roboto"/>
            </a:endParaRPr>
          </a:p>
          <a:p>
            <a:pPr marL="0" lvl="0" indent="0" algn="l" rtl="0">
              <a:spcBef>
                <a:spcPts val="0"/>
              </a:spcBef>
              <a:spcAft>
                <a:spcPts val="0"/>
              </a:spcAft>
              <a:buNone/>
            </a:pPr>
            <a:endParaRPr sz="1500">
              <a:latin typeface="Roboto"/>
              <a:ea typeface="Roboto"/>
              <a:cs typeface="Roboto"/>
              <a:sym typeface="Roboto"/>
            </a:endParaRPr>
          </a:p>
        </p:txBody>
      </p:sp>
      <p:grpSp>
        <p:nvGrpSpPr>
          <p:cNvPr id="558" name="Google Shape;558;p39"/>
          <p:cNvGrpSpPr/>
          <p:nvPr/>
        </p:nvGrpSpPr>
        <p:grpSpPr>
          <a:xfrm>
            <a:off x="5792343" y="1255719"/>
            <a:ext cx="600800" cy="494080"/>
            <a:chOff x="1922075" y="1629000"/>
            <a:chExt cx="437200" cy="437200"/>
          </a:xfrm>
        </p:grpSpPr>
        <p:sp>
          <p:nvSpPr>
            <p:cNvPr id="559" name="Google Shape;559;p39"/>
            <p:cNvSpPr/>
            <p:nvPr/>
          </p:nvSpPr>
          <p:spPr>
            <a:xfrm>
              <a:off x="2208425" y="1629000"/>
              <a:ext cx="150850" cy="150850"/>
            </a:xfrm>
            <a:custGeom>
              <a:avLst/>
              <a:gdLst/>
              <a:ahLst/>
              <a:cxnLst/>
              <a:rect l="l" t="t" r="r" b="b"/>
              <a:pathLst>
                <a:path w="6034" h="6034" extrusionOk="0">
                  <a:moveTo>
                    <a:pt x="2004" y="1"/>
                  </a:moveTo>
                  <a:lnTo>
                    <a:pt x="1881" y="25"/>
                  </a:lnTo>
                  <a:lnTo>
                    <a:pt x="1784" y="50"/>
                  </a:lnTo>
                  <a:lnTo>
                    <a:pt x="1686" y="98"/>
                  </a:lnTo>
                  <a:lnTo>
                    <a:pt x="1588" y="172"/>
                  </a:lnTo>
                  <a:lnTo>
                    <a:pt x="1" y="1784"/>
                  </a:lnTo>
                  <a:lnTo>
                    <a:pt x="4251" y="6033"/>
                  </a:lnTo>
                  <a:lnTo>
                    <a:pt x="5862" y="4446"/>
                  </a:lnTo>
                  <a:lnTo>
                    <a:pt x="5936" y="4348"/>
                  </a:lnTo>
                  <a:lnTo>
                    <a:pt x="5985" y="4250"/>
                  </a:lnTo>
                  <a:lnTo>
                    <a:pt x="6009" y="4153"/>
                  </a:lnTo>
                  <a:lnTo>
                    <a:pt x="6033" y="4031"/>
                  </a:lnTo>
                  <a:lnTo>
                    <a:pt x="6009" y="3933"/>
                  </a:lnTo>
                  <a:lnTo>
                    <a:pt x="5985" y="3811"/>
                  </a:lnTo>
                  <a:lnTo>
                    <a:pt x="5936" y="3713"/>
                  </a:lnTo>
                  <a:lnTo>
                    <a:pt x="5862" y="3615"/>
                  </a:lnTo>
                  <a:lnTo>
                    <a:pt x="2419" y="172"/>
                  </a:lnTo>
                  <a:lnTo>
                    <a:pt x="2321" y="98"/>
                  </a:lnTo>
                  <a:lnTo>
                    <a:pt x="2223" y="50"/>
                  </a:lnTo>
                  <a:lnTo>
                    <a:pt x="2101" y="25"/>
                  </a:lnTo>
                  <a:lnTo>
                    <a:pt x="200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39"/>
            <p:cNvSpPr/>
            <p:nvPr/>
          </p:nvSpPr>
          <p:spPr>
            <a:xfrm>
              <a:off x="1922075" y="1686400"/>
              <a:ext cx="379800" cy="379800"/>
            </a:xfrm>
            <a:custGeom>
              <a:avLst/>
              <a:gdLst/>
              <a:ahLst/>
              <a:cxnLst/>
              <a:rect l="l" t="t" r="r" b="b"/>
              <a:pathLst>
                <a:path w="15192" h="15192" extrusionOk="0">
                  <a:moveTo>
                    <a:pt x="1100" y="10527"/>
                  </a:moveTo>
                  <a:lnTo>
                    <a:pt x="4665" y="14093"/>
                  </a:lnTo>
                  <a:lnTo>
                    <a:pt x="4616" y="14117"/>
                  </a:lnTo>
                  <a:lnTo>
                    <a:pt x="1979" y="14508"/>
                  </a:lnTo>
                  <a:lnTo>
                    <a:pt x="684" y="13213"/>
                  </a:lnTo>
                  <a:lnTo>
                    <a:pt x="1075" y="10576"/>
                  </a:lnTo>
                  <a:lnTo>
                    <a:pt x="1100" y="10527"/>
                  </a:lnTo>
                  <a:close/>
                  <a:moveTo>
                    <a:pt x="10918" y="1"/>
                  </a:moveTo>
                  <a:lnTo>
                    <a:pt x="758" y="10185"/>
                  </a:lnTo>
                  <a:lnTo>
                    <a:pt x="684" y="10258"/>
                  </a:lnTo>
                  <a:lnTo>
                    <a:pt x="636" y="10332"/>
                  </a:lnTo>
                  <a:lnTo>
                    <a:pt x="611" y="10405"/>
                  </a:lnTo>
                  <a:lnTo>
                    <a:pt x="587" y="10502"/>
                  </a:lnTo>
                  <a:lnTo>
                    <a:pt x="1" y="14532"/>
                  </a:lnTo>
                  <a:lnTo>
                    <a:pt x="1" y="14654"/>
                  </a:lnTo>
                  <a:lnTo>
                    <a:pt x="25" y="14801"/>
                  </a:lnTo>
                  <a:lnTo>
                    <a:pt x="98" y="14923"/>
                  </a:lnTo>
                  <a:lnTo>
                    <a:pt x="171" y="15021"/>
                  </a:lnTo>
                  <a:lnTo>
                    <a:pt x="269" y="15094"/>
                  </a:lnTo>
                  <a:lnTo>
                    <a:pt x="367" y="15143"/>
                  </a:lnTo>
                  <a:lnTo>
                    <a:pt x="465" y="15167"/>
                  </a:lnTo>
                  <a:lnTo>
                    <a:pt x="587" y="15192"/>
                  </a:lnTo>
                  <a:lnTo>
                    <a:pt x="660" y="15192"/>
                  </a:lnTo>
                  <a:lnTo>
                    <a:pt x="4690" y="14606"/>
                  </a:lnTo>
                  <a:lnTo>
                    <a:pt x="4861" y="14557"/>
                  </a:lnTo>
                  <a:lnTo>
                    <a:pt x="4934" y="14508"/>
                  </a:lnTo>
                  <a:lnTo>
                    <a:pt x="5007" y="14435"/>
                  </a:lnTo>
                  <a:lnTo>
                    <a:pt x="15192" y="4275"/>
                  </a:lnTo>
                  <a:lnTo>
                    <a:pt x="13970" y="3053"/>
                  </a:lnTo>
                  <a:lnTo>
                    <a:pt x="4152" y="12872"/>
                  </a:lnTo>
                  <a:lnTo>
                    <a:pt x="3810" y="12530"/>
                  </a:lnTo>
                  <a:lnTo>
                    <a:pt x="13629" y="2712"/>
                  </a:lnTo>
                  <a:lnTo>
                    <a:pt x="12481" y="1564"/>
                  </a:lnTo>
                  <a:lnTo>
                    <a:pt x="2663" y="11382"/>
                  </a:lnTo>
                  <a:lnTo>
                    <a:pt x="2321" y="11040"/>
                  </a:lnTo>
                  <a:lnTo>
                    <a:pt x="12139" y="1222"/>
                  </a:lnTo>
                  <a:lnTo>
                    <a:pt x="10918"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1" name="Google Shape;561;p39"/>
          <p:cNvSpPr txBox="1"/>
          <p:nvPr/>
        </p:nvSpPr>
        <p:spPr>
          <a:xfrm>
            <a:off x="664550" y="1176500"/>
            <a:ext cx="1565400" cy="393600"/>
          </a:xfrm>
          <a:prstGeom prst="rect">
            <a:avLst/>
          </a:prstGeom>
          <a:solidFill>
            <a:srgbClr val="000000"/>
          </a:solid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2000" b="1">
                <a:solidFill>
                  <a:schemeClr val="lt1"/>
                </a:solidFill>
                <a:latin typeface="Roboto"/>
                <a:ea typeface="Roboto"/>
                <a:cs typeface="Roboto"/>
                <a:sym typeface="Roboto"/>
              </a:rPr>
              <a:t>SOURCE C</a:t>
            </a:r>
            <a:endParaRPr sz="2000" b="1">
              <a:solidFill>
                <a:schemeClr val="lt1"/>
              </a:solidFill>
              <a:latin typeface="Roboto"/>
              <a:ea typeface="Roboto"/>
              <a:cs typeface="Roboto"/>
              <a:sym typeface="Roboto"/>
            </a:endParaRPr>
          </a:p>
        </p:txBody>
      </p:sp>
      <p:sp>
        <p:nvSpPr>
          <p:cNvPr id="562" name="Google Shape;562;p39"/>
          <p:cNvSpPr txBox="1"/>
          <p:nvPr/>
        </p:nvSpPr>
        <p:spPr>
          <a:xfrm>
            <a:off x="3043575" y="1648475"/>
            <a:ext cx="2371200" cy="3936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600">
                <a:latin typeface="Roboto"/>
                <a:ea typeface="Roboto"/>
                <a:cs typeface="Roboto"/>
                <a:sym typeface="Roboto"/>
              </a:rPr>
              <a:t>EASTERN FRONT</a:t>
            </a:r>
            <a:endParaRPr sz="1600">
              <a:latin typeface="Roboto"/>
              <a:ea typeface="Roboto"/>
              <a:cs typeface="Roboto"/>
              <a:sym typeface="Roboto"/>
            </a:endParaRPr>
          </a:p>
        </p:txBody>
      </p:sp>
      <p:pic>
        <p:nvPicPr>
          <p:cNvPr id="563" name="Google Shape;563;p39"/>
          <p:cNvPicPr preferRelativeResize="0"/>
          <p:nvPr/>
        </p:nvPicPr>
        <p:blipFill>
          <a:blip r:embed="rId3">
            <a:alphaModFix/>
          </a:blip>
          <a:stretch>
            <a:fillRect/>
          </a:stretch>
        </p:blipFill>
        <p:spPr>
          <a:xfrm>
            <a:off x="3352925" y="2089873"/>
            <a:ext cx="1752500" cy="2679629"/>
          </a:xfrm>
          <a:prstGeom prst="rect">
            <a:avLst/>
          </a:prstGeom>
          <a:noFill/>
          <a:ln>
            <a:noFill/>
          </a:ln>
        </p:spPr>
      </p:pic>
      <p:sp>
        <p:nvSpPr>
          <p:cNvPr id="564" name="Google Shape;564;p39"/>
          <p:cNvSpPr txBox="1"/>
          <p:nvPr/>
        </p:nvSpPr>
        <p:spPr>
          <a:xfrm>
            <a:off x="568625" y="1648475"/>
            <a:ext cx="2371200" cy="3936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600">
                <a:latin typeface="Roboto"/>
                <a:ea typeface="Roboto"/>
                <a:cs typeface="Roboto"/>
                <a:sym typeface="Roboto"/>
              </a:rPr>
              <a:t>WESTERN FRONT</a:t>
            </a:r>
            <a:endParaRPr sz="1600">
              <a:latin typeface="Roboto"/>
              <a:ea typeface="Roboto"/>
              <a:cs typeface="Roboto"/>
              <a:sym typeface="Roboto"/>
            </a:endParaRPr>
          </a:p>
        </p:txBody>
      </p:sp>
      <p:pic>
        <p:nvPicPr>
          <p:cNvPr id="565" name="Google Shape;565;p39"/>
          <p:cNvPicPr preferRelativeResize="0"/>
          <p:nvPr/>
        </p:nvPicPr>
        <p:blipFill>
          <a:blip r:embed="rId4">
            <a:alphaModFix/>
          </a:blip>
          <a:stretch>
            <a:fillRect/>
          </a:stretch>
        </p:blipFill>
        <p:spPr>
          <a:xfrm>
            <a:off x="457325" y="2218600"/>
            <a:ext cx="2593799" cy="2005751"/>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pic>
        <p:nvPicPr>
          <p:cNvPr id="570" name="Google Shape;570;p40"/>
          <p:cNvPicPr preferRelativeResize="0"/>
          <p:nvPr/>
        </p:nvPicPr>
        <p:blipFill rotWithShape="1">
          <a:blip r:embed="rId3">
            <a:alphaModFix/>
          </a:blip>
          <a:srcRect b="31191"/>
          <a:stretch/>
        </p:blipFill>
        <p:spPr>
          <a:xfrm>
            <a:off x="202725" y="2016525"/>
            <a:ext cx="8210650" cy="2960525"/>
          </a:xfrm>
          <a:prstGeom prst="rect">
            <a:avLst/>
          </a:prstGeom>
          <a:noFill/>
          <a:ln>
            <a:noFill/>
          </a:ln>
        </p:spPr>
      </p:pic>
      <p:sp>
        <p:nvSpPr>
          <p:cNvPr id="571" name="Google Shape;571;p40"/>
          <p:cNvSpPr txBox="1">
            <a:spLocks noGrp="1"/>
          </p:cNvSpPr>
          <p:nvPr>
            <p:ph type="sldNum" idx="12"/>
          </p:nvPr>
        </p:nvSpPr>
        <p:spPr>
          <a:xfrm>
            <a:off x="8337124" y="270078"/>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29</a:t>
            </a:fld>
            <a:endParaRPr/>
          </a:p>
        </p:txBody>
      </p:sp>
      <p:sp>
        <p:nvSpPr>
          <p:cNvPr id="572" name="Google Shape;572;p40"/>
          <p:cNvSpPr txBox="1"/>
          <p:nvPr/>
        </p:nvSpPr>
        <p:spPr>
          <a:xfrm>
            <a:off x="968975" y="494650"/>
            <a:ext cx="24858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Homework Time!</a:t>
            </a:r>
            <a:endParaRPr sz="2000" b="1">
              <a:latin typeface="Roboto"/>
              <a:ea typeface="Roboto"/>
              <a:cs typeface="Roboto"/>
              <a:sym typeface="Roboto"/>
            </a:endParaRPr>
          </a:p>
        </p:txBody>
      </p:sp>
      <p:sp>
        <p:nvSpPr>
          <p:cNvPr id="573" name="Google Shape;573;p40"/>
          <p:cNvSpPr/>
          <p:nvPr/>
        </p:nvSpPr>
        <p:spPr>
          <a:xfrm>
            <a:off x="3207975" y="618375"/>
            <a:ext cx="57249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74" name="Google Shape;574;p40"/>
          <p:cNvGrpSpPr/>
          <p:nvPr/>
        </p:nvGrpSpPr>
        <p:grpSpPr>
          <a:xfrm>
            <a:off x="287442" y="351584"/>
            <a:ext cx="668818" cy="587276"/>
            <a:chOff x="2583325" y="2972875"/>
            <a:chExt cx="462850" cy="445750"/>
          </a:xfrm>
        </p:grpSpPr>
        <p:sp>
          <p:nvSpPr>
            <p:cNvPr id="575" name="Google Shape;575;p40"/>
            <p:cNvSpPr/>
            <p:nvPr/>
          </p:nvSpPr>
          <p:spPr>
            <a:xfrm>
              <a:off x="2701775" y="3323350"/>
              <a:ext cx="225950" cy="95275"/>
            </a:xfrm>
            <a:custGeom>
              <a:avLst/>
              <a:gdLst/>
              <a:ahLst/>
              <a:cxnLst/>
              <a:rect l="l" t="t" r="r" b="b"/>
              <a:pathLst>
                <a:path w="9038" h="3811" extrusionOk="0">
                  <a:moveTo>
                    <a:pt x="2956" y="1"/>
                  </a:moveTo>
                  <a:lnTo>
                    <a:pt x="2956" y="2956"/>
                  </a:lnTo>
                  <a:lnTo>
                    <a:pt x="685" y="2956"/>
                  </a:lnTo>
                  <a:lnTo>
                    <a:pt x="514" y="3005"/>
                  </a:lnTo>
                  <a:lnTo>
                    <a:pt x="367" y="3103"/>
                  </a:lnTo>
                  <a:lnTo>
                    <a:pt x="245" y="3200"/>
                  </a:lnTo>
                  <a:lnTo>
                    <a:pt x="147" y="3322"/>
                  </a:lnTo>
                  <a:lnTo>
                    <a:pt x="50" y="3469"/>
                  </a:lnTo>
                  <a:lnTo>
                    <a:pt x="1" y="3640"/>
                  </a:lnTo>
                  <a:lnTo>
                    <a:pt x="1" y="3811"/>
                  </a:lnTo>
                  <a:lnTo>
                    <a:pt x="9037" y="3811"/>
                  </a:lnTo>
                  <a:lnTo>
                    <a:pt x="9037" y="3640"/>
                  </a:lnTo>
                  <a:lnTo>
                    <a:pt x="8988" y="3469"/>
                  </a:lnTo>
                  <a:lnTo>
                    <a:pt x="8891" y="3322"/>
                  </a:lnTo>
                  <a:lnTo>
                    <a:pt x="8793" y="3200"/>
                  </a:lnTo>
                  <a:lnTo>
                    <a:pt x="8671" y="3103"/>
                  </a:lnTo>
                  <a:lnTo>
                    <a:pt x="8524" y="3005"/>
                  </a:lnTo>
                  <a:lnTo>
                    <a:pt x="8353" y="2956"/>
                  </a:lnTo>
                  <a:lnTo>
                    <a:pt x="6082" y="2956"/>
                  </a:lnTo>
                  <a:lnTo>
                    <a:pt x="608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40"/>
            <p:cNvSpPr/>
            <p:nvPr/>
          </p:nvSpPr>
          <p:spPr>
            <a:xfrm>
              <a:off x="2583325" y="2972875"/>
              <a:ext cx="462850" cy="337075"/>
            </a:xfrm>
            <a:custGeom>
              <a:avLst/>
              <a:gdLst/>
              <a:ahLst/>
              <a:cxnLst/>
              <a:rect l="l" t="t" r="r" b="b"/>
              <a:pathLst>
                <a:path w="18514" h="13483" extrusionOk="0">
                  <a:moveTo>
                    <a:pt x="17048" y="1466"/>
                  </a:moveTo>
                  <a:lnTo>
                    <a:pt x="17048" y="12017"/>
                  </a:lnTo>
                  <a:lnTo>
                    <a:pt x="1466" y="12017"/>
                  </a:lnTo>
                  <a:lnTo>
                    <a:pt x="1466" y="1466"/>
                  </a:lnTo>
                  <a:close/>
                  <a:moveTo>
                    <a:pt x="391" y="1"/>
                  </a:moveTo>
                  <a:lnTo>
                    <a:pt x="318" y="50"/>
                  </a:lnTo>
                  <a:lnTo>
                    <a:pt x="220" y="74"/>
                  </a:lnTo>
                  <a:lnTo>
                    <a:pt x="147" y="148"/>
                  </a:lnTo>
                  <a:lnTo>
                    <a:pt x="98" y="221"/>
                  </a:lnTo>
                  <a:lnTo>
                    <a:pt x="49" y="294"/>
                  </a:lnTo>
                  <a:lnTo>
                    <a:pt x="25" y="392"/>
                  </a:lnTo>
                  <a:lnTo>
                    <a:pt x="1" y="489"/>
                  </a:lnTo>
                  <a:lnTo>
                    <a:pt x="1" y="12994"/>
                  </a:lnTo>
                  <a:lnTo>
                    <a:pt x="25" y="13092"/>
                  </a:lnTo>
                  <a:lnTo>
                    <a:pt x="49" y="13189"/>
                  </a:lnTo>
                  <a:lnTo>
                    <a:pt x="98" y="13263"/>
                  </a:lnTo>
                  <a:lnTo>
                    <a:pt x="147" y="13336"/>
                  </a:lnTo>
                  <a:lnTo>
                    <a:pt x="220" y="13409"/>
                  </a:lnTo>
                  <a:lnTo>
                    <a:pt x="318" y="13434"/>
                  </a:lnTo>
                  <a:lnTo>
                    <a:pt x="391" y="13483"/>
                  </a:lnTo>
                  <a:lnTo>
                    <a:pt x="18123" y="13483"/>
                  </a:lnTo>
                  <a:lnTo>
                    <a:pt x="18196" y="13434"/>
                  </a:lnTo>
                  <a:lnTo>
                    <a:pt x="18293" y="13409"/>
                  </a:lnTo>
                  <a:lnTo>
                    <a:pt x="18367" y="13336"/>
                  </a:lnTo>
                  <a:lnTo>
                    <a:pt x="18416" y="13263"/>
                  </a:lnTo>
                  <a:lnTo>
                    <a:pt x="18464" y="13189"/>
                  </a:lnTo>
                  <a:lnTo>
                    <a:pt x="18489" y="13092"/>
                  </a:lnTo>
                  <a:lnTo>
                    <a:pt x="18513" y="12994"/>
                  </a:lnTo>
                  <a:lnTo>
                    <a:pt x="18513" y="489"/>
                  </a:lnTo>
                  <a:lnTo>
                    <a:pt x="18489" y="392"/>
                  </a:lnTo>
                  <a:lnTo>
                    <a:pt x="18464" y="294"/>
                  </a:lnTo>
                  <a:lnTo>
                    <a:pt x="18416" y="221"/>
                  </a:lnTo>
                  <a:lnTo>
                    <a:pt x="18367" y="148"/>
                  </a:lnTo>
                  <a:lnTo>
                    <a:pt x="18293" y="74"/>
                  </a:lnTo>
                  <a:lnTo>
                    <a:pt x="18196" y="50"/>
                  </a:lnTo>
                  <a:lnTo>
                    <a:pt x="1812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7" name="Google Shape;577;p40"/>
          <p:cNvSpPr/>
          <p:nvPr/>
        </p:nvSpPr>
        <p:spPr>
          <a:xfrm>
            <a:off x="3607250" y="408375"/>
            <a:ext cx="4729800" cy="587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500" b="1">
                <a:latin typeface="Roboto"/>
                <a:ea typeface="Roboto"/>
                <a:cs typeface="Roboto"/>
                <a:sym typeface="Roboto"/>
              </a:rPr>
              <a:t>Prepare for the next module by completing the task below at home.</a:t>
            </a:r>
            <a:endParaRPr sz="1500" b="1">
              <a:latin typeface="Roboto"/>
              <a:ea typeface="Roboto"/>
              <a:cs typeface="Roboto"/>
              <a:sym typeface="Roboto"/>
            </a:endParaRPr>
          </a:p>
        </p:txBody>
      </p:sp>
      <p:sp>
        <p:nvSpPr>
          <p:cNvPr id="578" name="Google Shape;578;p40"/>
          <p:cNvSpPr txBox="1"/>
          <p:nvPr/>
        </p:nvSpPr>
        <p:spPr>
          <a:xfrm>
            <a:off x="388350" y="1097475"/>
            <a:ext cx="8180400" cy="96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600" b="1"/>
              <a:t>Make a brief timeline of the events that constituted the ending of the First World War. Be guided by the given dates and keywords below in constructing the timeline. Make sure you provide accurate details for each event.</a:t>
            </a:r>
            <a:endParaRPr sz="1600" b="1">
              <a:solidFill>
                <a:schemeClr val="dk1"/>
              </a:solidFill>
            </a:endParaRPr>
          </a:p>
        </p:txBody>
      </p:sp>
      <p:sp>
        <p:nvSpPr>
          <p:cNvPr id="579" name="Google Shape;579;p40"/>
          <p:cNvSpPr/>
          <p:nvPr/>
        </p:nvSpPr>
        <p:spPr>
          <a:xfrm>
            <a:off x="287450" y="2734848"/>
            <a:ext cx="8645400" cy="396300"/>
          </a:xfrm>
          <a:prstGeom prst="rightArrow">
            <a:avLst>
              <a:gd name="adj1" fmla="val 50000"/>
              <a:gd name="adj2" fmla="val 50000"/>
            </a:avLst>
          </a:prstGeom>
          <a:solidFill>
            <a:srgbClr val="000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40"/>
          <p:cNvSpPr/>
          <p:nvPr/>
        </p:nvSpPr>
        <p:spPr>
          <a:xfrm>
            <a:off x="2222950" y="1994775"/>
            <a:ext cx="1351200" cy="961500"/>
          </a:xfrm>
          <a:prstGeom prst="downArrowCallout">
            <a:avLst>
              <a:gd name="adj1" fmla="val 25000"/>
              <a:gd name="adj2" fmla="val 25000"/>
              <a:gd name="adj3" fmla="val 25000"/>
              <a:gd name="adj4" fmla="val 64977"/>
            </a:avLst>
          </a:prstGeom>
          <a:solidFill>
            <a:srgbClr val="FFFFFF"/>
          </a:solidFill>
          <a:ln w="28575" cap="flat" cmpd="sng">
            <a:solidFill>
              <a:srgbClr val="0000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t>October Revolution of 1917</a:t>
            </a:r>
            <a:endParaRPr b="1"/>
          </a:p>
        </p:txBody>
      </p:sp>
      <p:sp>
        <p:nvSpPr>
          <p:cNvPr id="581" name="Google Shape;581;p40"/>
          <p:cNvSpPr/>
          <p:nvPr/>
        </p:nvSpPr>
        <p:spPr>
          <a:xfrm>
            <a:off x="5552863" y="1994775"/>
            <a:ext cx="1351200" cy="961500"/>
          </a:xfrm>
          <a:prstGeom prst="downArrowCallout">
            <a:avLst>
              <a:gd name="adj1" fmla="val 25000"/>
              <a:gd name="adj2" fmla="val 25000"/>
              <a:gd name="adj3" fmla="val 25000"/>
              <a:gd name="adj4" fmla="val 64977"/>
            </a:avLst>
          </a:prstGeom>
          <a:solidFill>
            <a:srgbClr val="FFFFFF"/>
          </a:solidFill>
          <a:ln w="28575" cap="flat" cmpd="sng">
            <a:solidFill>
              <a:srgbClr val="0000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chemeClr val="dk1"/>
                </a:solidFill>
              </a:rPr>
              <a:t>1918 Spring Offensive</a:t>
            </a:r>
            <a:endParaRPr/>
          </a:p>
        </p:txBody>
      </p:sp>
      <p:sp>
        <p:nvSpPr>
          <p:cNvPr id="582" name="Google Shape;582;p40"/>
          <p:cNvSpPr/>
          <p:nvPr/>
        </p:nvSpPr>
        <p:spPr>
          <a:xfrm>
            <a:off x="3896400" y="1994775"/>
            <a:ext cx="1351200" cy="961500"/>
          </a:xfrm>
          <a:prstGeom prst="downArrowCallout">
            <a:avLst>
              <a:gd name="adj1" fmla="val 25000"/>
              <a:gd name="adj2" fmla="val 25000"/>
              <a:gd name="adj3" fmla="val 25000"/>
              <a:gd name="adj4" fmla="val 64977"/>
            </a:avLst>
          </a:prstGeom>
          <a:solidFill>
            <a:srgbClr val="FFFFFF"/>
          </a:solidFill>
          <a:ln w="28575" cap="flat" cmpd="sng">
            <a:solidFill>
              <a:srgbClr val="0000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300" b="1">
                <a:solidFill>
                  <a:schemeClr val="dk1"/>
                </a:solidFill>
              </a:rPr>
              <a:t>Military developments in 1918 </a:t>
            </a:r>
            <a:endParaRPr sz="1300"/>
          </a:p>
        </p:txBody>
      </p:sp>
      <p:sp>
        <p:nvSpPr>
          <p:cNvPr id="583" name="Google Shape;583;p40"/>
          <p:cNvSpPr/>
          <p:nvPr/>
        </p:nvSpPr>
        <p:spPr>
          <a:xfrm>
            <a:off x="7209350" y="1994775"/>
            <a:ext cx="1351200" cy="961500"/>
          </a:xfrm>
          <a:prstGeom prst="downArrowCallout">
            <a:avLst>
              <a:gd name="adj1" fmla="val 25000"/>
              <a:gd name="adj2" fmla="val 25000"/>
              <a:gd name="adj3" fmla="val 25000"/>
              <a:gd name="adj4" fmla="val 64977"/>
            </a:avLst>
          </a:prstGeom>
          <a:solidFill>
            <a:srgbClr val="FFFFFF"/>
          </a:solidFill>
          <a:ln w="28575" cap="flat" cmpd="sng">
            <a:solidFill>
              <a:srgbClr val="0000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300" b="1">
                <a:solidFill>
                  <a:schemeClr val="dk1"/>
                </a:solidFill>
              </a:rPr>
              <a:t>Armistice of 11 November 1918</a:t>
            </a:r>
            <a:endParaRPr sz="1300"/>
          </a:p>
        </p:txBody>
      </p:sp>
      <p:sp>
        <p:nvSpPr>
          <p:cNvPr id="584" name="Google Shape;584;p40"/>
          <p:cNvSpPr/>
          <p:nvPr/>
        </p:nvSpPr>
        <p:spPr>
          <a:xfrm>
            <a:off x="549488" y="1994775"/>
            <a:ext cx="1351200" cy="961500"/>
          </a:xfrm>
          <a:prstGeom prst="downArrowCallout">
            <a:avLst>
              <a:gd name="adj1" fmla="val 25000"/>
              <a:gd name="adj2" fmla="val 25000"/>
              <a:gd name="adj3" fmla="val 25000"/>
              <a:gd name="adj4" fmla="val 64977"/>
            </a:avLst>
          </a:prstGeom>
          <a:solidFill>
            <a:srgbClr val="FFFFFF"/>
          </a:solidFill>
          <a:ln w="28575" cap="flat" cmpd="sng">
            <a:solidFill>
              <a:srgbClr val="0000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chemeClr val="dk1"/>
                </a:solidFill>
              </a:rPr>
              <a:t>U.S. troops arrive on June 26, 1917</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4"/>
          <p:cNvSpPr txBox="1"/>
          <p:nvPr/>
        </p:nvSpPr>
        <p:spPr>
          <a:xfrm>
            <a:off x="327000" y="1163650"/>
            <a:ext cx="7791600" cy="1917300"/>
          </a:xfrm>
          <a:prstGeom prst="rect">
            <a:avLst/>
          </a:prstGeom>
          <a:noFill/>
          <a:ln w="19050" cap="flat" cmpd="sng">
            <a:solidFill>
              <a:srgbClr val="000000"/>
            </a:solidFill>
            <a:prstDash val="dot"/>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At the end of the lesson, students should be able to:</a:t>
            </a:r>
            <a:endParaRPr sz="2000" b="1">
              <a:latin typeface="Roboto"/>
              <a:ea typeface="Roboto"/>
              <a:cs typeface="Roboto"/>
              <a:sym typeface="Roboto"/>
            </a:endParaRPr>
          </a:p>
          <a:p>
            <a:pPr marL="457200" lvl="0" indent="-355600" algn="l" rtl="0">
              <a:spcBef>
                <a:spcPts val="0"/>
              </a:spcBef>
              <a:spcAft>
                <a:spcPts val="0"/>
              </a:spcAft>
              <a:buSzPts val="2000"/>
              <a:buFont typeface="Roboto Light"/>
              <a:buChar char="❏"/>
            </a:pPr>
            <a:r>
              <a:rPr lang="en" sz="2000">
                <a:latin typeface="Roboto Light"/>
                <a:ea typeface="Roboto Light"/>
                <a:cs typeface="Roboto Light"/>
                <a:sym typeface="Roboto Light"/>
              </a:rPr>
              <a:t>Identify the various military methods and technology utilised in the First World War;</a:t>
            </a:r>
            <a:endParaRPr sz="2000">
              <a:latin typeface="Roboto Light"/>
              <a:ea typeface="Roboto Light"/>
              <a:cs typeface="Roboto Light"/>
              <a:sym typeface="Roboto Light"/>
            </a:endParaRPr>
          </a:p>
          <a:p>
            <a:pPr marL="457200" lvl="0" indent="-355600" algn="l" rtl="0">
              <a:spcBef>
                <a:spcPts val="0"/>
              </a:spcBef>
              <a:spcAft>
                <a:spcPts val="0"/>
              </a:spcAft>
              <a:buSzPts val="2000"/>
              <a:buFont typeface="Roboto Light"/>
              <a:buChar char="❏"/>
            </a:pPr>
            <a:r>
              <a:rPr lang="en" sz="2000">
                <a:latin typeface="Roboto Light"/>
                <a:ea typeface="Roboto Light"/>
                <a:cs typeface="Roboto Light"/>
                <a:sym typeface="Roboto Light"/>
              </a:rPr>
              <a:t>Evaluate the significance of the key events and battles fought during the First World War;</a:t>
            </a:r>
            <a:endParaRPr sz="2000">
              <a:latin typeface="Roboto Light"/>
              <a:ea typeface="Roboto Light"/>
              <a:cs typeface="Roboto Light"/>
              <a:sym typeface="Roboto Light"/>
            </a:endParaRPr>
          </a:p>
          <a:p>
            <a:pPr marL="457200" lvl="0" indent="-355600" algn="l" rtl="0">
              <a:spcBef>
                <a:spcPts val="0"/>
              </a:spcBef>
              <a:spcAft>
                <a:spcPts val="0"/>
              </a:spcAft>
              <a:buSzPts val="2000"/>
              <a:buFont typeface="Roboto Light"/>
              <a:buChar char="❏"/>
            </a:pPr>
            <a:r>
              <a:rPr lang="en" sz="2000">
                <a:latin typeface="Roboto Light"/>
                <a:ea typeface="Roboto Light"/>
                <a:cs typeface="Roboto Light"/>
                <a:sym typeface="Roboto Light"/>
              </a:rPr>
              <a:t>Understand the wider events and effects of the war.</a:t>
            </a:r>
            <a:endParaRPr sz="2000">
              <a:latin typeface="Roboto Light"/>
              <a:ea typeface="Roboto Light"/>
              <a:cs typeface="Roboto Light"/>
              <a:sym typeface="Roboto Light"/>
            </a:endParaRPr>
          </a:p>
        </p:txBody>
      </p:sp>
      <p:sp>
        <p:nvSpPr>
          <p:cNvPr id="89" name="Google Shape;89;p14"/>
          <p:cNvSpPr/>
          <p:nvPr/>
        </p:nvSpPr>
        <p:spPr>
          <a:xfrm>
            <a:off x="227300" y="527500"/>
            <a:ext cx="4334700" cy="5544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3000">
                <a:solidFill>
                  <a:srgbClr val="FFFFFF"/>
                </a:solidFill>
                <a:latin typeface="Roboto"/>
                <a:ea typeface="Roboto"/>
                <a:cs typeface="Roboto"/>
                <a:sym typeface="Roboto"/>
              </a:rPr>
              <a:t>        Learning Objectives</a:t>
            </a:r>
            <a:endParaRPr sz="3000">
              <a:solidFill>
                <a:srgbClr val="FFFFFF"/>
              </a:solidFill>
              <a:latin typeface="Roboto"/>
              <a:ea typeface="Roboto"/>
              <a:cs typeface="Roboto"/>
              <a:sym typeface="Roboto"/>
            </a:endParaRPr>
          </a:p>
        </p:txBody>
      </p:sp>
      <p:sp>
        <p:nvSpPr>
          <p:cNvPr id="90" name="Google Shape;90;p14"/>
          <p:cNvSpPr/>
          <p:nvPr/>
        </p:nvSpPr>
        <p:spPr>
          <a:xfrm>
            <a:off x="227300" y="3194500"/>
            <a:ext cx="2889900" cy="4704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000">
                <a:solidFill>
                  <a:srgbClr val="FFFFFF"/>
                </a:solidFill>
                <a:latin typeface="Roboto"/>
                <a:ea typeface="Roboto"/>
                <a:cs typeface="Roboto"/>
                <a:sym typeface="Roboto"/>
              </a:rPr>
              <a:t>      Important Keywords</a:t>
            </a:r>
            <a:endParaRPr sz="2000">
              <a:solidFill>
                <a:srgbClr val="FFFFFF"/>
              </a:solidFill>
              <a:latin typeface="Roboto"/>
              <a:ea typeface="Roboto"/>
              <a:cs typeface="Roboto"/>
              <a:sym typeface="Roboto"/>
            </a:endParaRPr>
          </a:p>
        </p:txBody>
      </p:sp>
      <p:sp>
        <p:nvSpPr>
          <p:cNvPr id="91" name="Google Shape;91;p14"/>
          <p:cNvSpPr txBox="1"/>
          <p:nvPr/>
        </p:nvSpPr>
        <p:spPr>
          <a:xfrm>
            <a:off x="354525" y="3780800"/>
            <a:ext cx="4827900" cy="1117800"/>
          </a:xfrm>
          <a:prstGeom prst="rect">
            <a:avLst/>
          </a:prstGeom>
          <a:noFill/>
          <a:ln w="19050" cap="flat" cmpd="sng">
            <a:solidFill>
              <a:srgbClr val="000000"/>
            </a:solidFill>
            <a:prstDash val="dot"/>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700" b="1">
                <a:latin typeface="Roboto"/>
                <a:ea typeface="Roboto"/>
                <a:cs typeface="Roboto"/>
                <a:sym typeface="Roboto"/>
              </a:rPr>
              <a:t>The Schlieffen Plan	The Western Front</a:t>
            </a:r>
            <a:endParaRPr sz="1700" b="1">
              <a:latin typeface="Roboto"/>
              <a:ea typeface="Roboto"/>
              <a:cs typeface="Roboto"/>
              <a:sym typeface="Roboto"/>
            </a:endParaRPr>
          </a:p>
          <a:p>
            <a:pPr marL="0" lvl="0" indent="0" algn="l" rtl="0">
              <a:spcBef>
                <a:spcPts val="0"/>
              </a:spcBef>
              <a:spcAft>
                <a:spcPts val="0"/>
              </a:spcAft>
              <a:buClr>
                <a:srgbClr val="000000"/>
              </a:buClr>
              <a:buSzPts val="1100"/>
              <a:buFont typeface="Arial"/>
              <a:buNone/>
            </a:pPr>
            <a:r>
              <a:rPr lang="en" sz="1700" b="1">
                <a:latin typeface="Roboto"/>
                <a:ea typeface="Roboto"/>
                <a:cs typeface="Roboto"/>
                <a:sym typeface="Roboto"/>
              </a:rPr>
              <a:t>Trench warfare		The Eastern Front</a:t>
            </a:r>
            <a:endParaRPr sz="1700" b="1">
              <a:latin typeface="Roboto"/>
              <a:ea typeface="Roboto"/>
              <a:cs typeface="Roboto"/>
              <a:sym typeface="Roboto"/>
            </a:endParaRPr>
          </a:p>
          <a:p>
            <a:pPr marL="0" lvl="0" indent="0" algn="l" rtl="0">
              <a:spcBef>
                <a:spcPts val="0"/>
              </a:spcBef>
              <a:spcAft>
                <a:spcPts val="0"/>
              </a:spcAft>
              <a:buClr>
                <a:srgbClr val="000000"/>
              </a:buClr>
              <a:buSzPts val="1100"/>
              <a:buFont typeface="Arial"/>
              <a:buNone/>
            </a:pPr>
            <a:r>
              <a:rPr lang="en" sz="1700" b="1">
                <a:latin typeface="Roboto"/>
                <a:ea typeface="Roboto"/>
                <a:cs typeface="Roboto"/>
                <a:sym typeface="Roboto"/>
              </a:rPr>
              <a:t>Attrition warfare		Gallipoli Campaign</a:t>
            </a:r>
            <a:endParaRPr sz="1700" b="1">
              <a:latin typeface="Roboto"/>
              <a:ea typeface="Roboto"/>
              <a:cs typeface="Roboto"/>
              <a:sym typeface="Roboto"/>
            </a:endParaRPr>
          </a:p>
        </p:txBody>
      </p:sp>
      <p:grpSp>
        <p:nvGrpSpPr>
          <p:cNvPr id="92" name="Google Shape;92;p14"/>
          <p:cNvGrpSpPr/>
          <p:nvPr/>
        </p:nvGrpSpPr>
        <p:grpSpPr>
          <a:xfrm>
            <a:off x="329053" y="532086"/>
            <a:ext cx="554926" cy="545226"/>
            <a:chOff x="3955900" y="2984500"/>
            <a:chExt cx="414000" cy="422525"/>
          </a:xfrm>
        </p:grpSpPr>
        <p:sp>
          <p:nvSpPr>
            <p:cNvPr id="93" name="Google Shape;93;p14"/>
            <p:cNvSpPr/>
            <p:nvPr/>
          </p:nvSpPr>
          <p:spPr>
            <a:xfrm>
              <a:off x="3955900" y="2984500"/>
              <a:ext cx="315700" cy="315675"/>
            </a:xfrm>
            <a:custGeom>
              <a:avLst/>
              <a:gdLst/>
              <a:ahLst/>
              <a:cxnLst/>
              <a:rect l="l" t="t" r="r" b="b"/>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14"/>
            <p:cNvSpPr/>
            <p:nvPr/>
          </p:nvSpPr>
          <p:spPr>
            <a:xfrm>
              <a:off x="3992525" y="3021125"/>
              <a:ext cx="242425" cy="242425"/>
            </a:xfrm>
            <a:custGeom>
              <a:avLst/>
              <a:gdLst/>
              <a:ahLst/>
              <a:cxnLst/>
              <a:rect l="l" t="t" r="r" b="b"/>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14"/>
            <p:cNvSpPr/>
            <p:nvPr/>
          </p:nvSpPr>
          <p:spPr>
            <a:xfrm>
              <a:off x="4215400" y="3253150"/>
              <a:ext cx="154500" cy="153875"/>
            </a:xfrm>
            <a:custGeom>
              <a:avLst/>
              <a:gdLst/>
              <a:ahLst/>
              <a:cxnLst/>
              <a:rect l="l" t="t" r="r" b="b"/>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 name="Google Shape;96;p14"/>
          <p:cNvSpPr/>
          <p:nvPr/>
        </p:nvSpPr>
        <p:spPr>
          <a:xfrm>
            <a:off x="188674" y="3225047"/>
            <a:ext cx="383964" cy="411661"/>
          </a:xfrm>
          <a:custGeom>
            <a:avLst/>
            <a:gdLst/>
            <a:ahLst/>
            <a:cxnLst/>
            <a:rect l="l" t="t" r="r" b="b"/>
            <a:pathLst>
              <a:path w="16756" h="16658" extrusionOk="0">
                <a:moveTo>
                  <a:pt x="13287" y="2565"/>
                </a:moveTo>
                <a:lnTo>
                  <a:pt x="13482" y="2590"/>
                </a:lnTo>
                <a:lnTo>
                  <a:pt x="13653" y="2663"/>
                </a:lnTo>
                <a:lnTo>
                  <a:pt x="13800" y="2736"/>
                </a:lnTo>
                <a:lnTo>
                  <a:pt x="13922" y="2858"/>
                </a:lnTo>
                <a:lnTo>
                  <a:pt x="14069" y="3005"/>
                </a:lnTo>
                <a:lnTo>
                  <a:pt x="14142" y="3176"/>
                </a:lnTo>
                <a:lnTo>
                  <a:pt x="14191" y="3371"/>
                </a:lnTo>
                <a:lnTo>
                  <a:pt x="14215" y="3567"/>
                </a:lnTo>
                <a:lnTo>
                  <a:pt x="14191" y="3738"/>
                </a:lnTo>
                <a:lnTo>
                  <a:pt x="14142" y="3884"/>
                </a:lnTo>
                <a:lnTo>
                  <a:pt x="14069" y="4055"/>
                </a:lnTo>
                <a:lnTo>
                  <a:pt x="13922" y="4202"/>
                </a:lnTo>
                <a:lnTo>
                  <a:pt x="13800" y="4348"/>
                </a:lnTo>
                <a:lnTo>
                  <a:pt x="13653" y="4446"/>
                </a:lnTo>
                <a:lnTo>
                  <a:pt x="13482" y="4495"/>
                </a:lnTo>
                <a:lnTo>
                  <a:pt x="13067" y="4495"/>
                </a:lnTo>
                <a:lnTo>
                  <a:pt x="12896" y="4446"/>
                </a:lnTo>
                <a:lnTo>
                  <a:pt x="12725" y="4348"/>
                </a:lnTo>
                <a:lnTo>
                  <a:pt x="12554" y="4202"/>
                </a:lnTo>
                <a:lnTo>
                  <a:pt x="12481" y="4055"/>
                </a:lnTo>
                <a:lnTo>
                  <a:pt x="12408" y="3884"/>
                </a:lnTo>
                <a:lnTo>
                  <a:pt x="12359" y="3738"/>
                </a:lnTo>
                <a:lnTo>
                  <a:pt x="12359" y="3567"/>
                </a:lnTo>
                <a:lnTo>
                  <a:pt x="12359" y="3371"/>
                </a:lnTo>
                <a:lnTo>
                  <a:pt x="12408" y="3176"/>
                </a:lnTo>
                <a:lnTo>
                  <a:pt x="12481" y="3005"/>
                </a:lnTo>
                <a:lnTo>
                  <a:pt x="12554" y="2858"/>
                </a:lnTo>
                <a:lnTo>
                  <a:pt x="12725" y="2736"/>
                </a:lnTo>
                <a:lnTo>
                  <a:pt x="12896" y="2663"/>
                </a:lnTo>
                <a:lnTo>
                  <a:pt x="13067" y="2590"/>
                </a:lnTo>
                <a:lnTo>
                  <a:pt x="13287" y="2565"/>
                </a:lnTo>
                <a:close/>
                <a:moveTo>
                  <a:pt x="10845" y="1"/>
                </a:moveTo>
                <a:lnTo>
                  <a:pt x="10527" y="25"/>
                </a:lnTo>
                <a:lnTo>
                  <a:pt x="10210" y="74"/>
                </a:lnTo>
                <a:lnTo>
                  <a:pt x="9868" y="172"/>
                </a:lnTo>
                <a:lnTo>
                  <a:pt x="9477" y="318"/>
                </a:lnTo>
                <a:lnTo>
                  <a:pt x="9184" y="489"/>
                </a:lnTo>
                <a:lnTo>
                  <a:pt x="8891" y="660"/>
                </a:lnTo>
                <a:lnTo>
                  <a:pt x="8622" y="831"/>
                </a:lnTo>
                <a:lnTo>
                  <a:pt x="8525" y="953"/>
                </a:lnTo>
                <a:lnTo>
                  <a:pt x="8427" y="1051"/>
                </a:lnTo>
                <a:lnTo>
                  <a:pt x="416" y="8866"/>
                </a:lnTo>
                <a:lnTo>
                  <a:pt x="270" y="9086"/>
                </a:lnTo>
                <a:lnTo>
                  <a:pt x="123" y="9355"/>
                </a:lnTo>
                <a:lnTo>
                  <a:pt x="25" y="9624"/>
                </a:lnTo>
                <a:lnTo>
                  <a:pt x="1" y="9746"/>
                </a:lnTo>
                <a:lnTo>
                  <a:pt x="1" y="9917"/>
                </a:lnTo>
                <a:lnTo>
                  <a:pt x="1" y="10039"/>
                </a:lnTo>
                <a:lnTo>
                  <a:pt x="25" y="10136"/>
                </a:lnTo>
                <a:lnTo>
                  <a:pt x="123" y="10381"/>
                </a:lnTo>
                <a:lnTo>
                  <a:pt x="270" y="10625"/>
                </a:lnTo>
                <a:lnTo>
                  <a:pt x="416" y="10869"/>
                </a:lnTo>
                <a:lnTo>
                  <a:pt x="5911" y="16242"/>
                </a:lnTo>
                <a:lnTo>
                  <a:pt x="6009" y="16340"/>
                </a:lnTo>
                <a:lnTo>
                  <a:pt x="6131" y="16438"/>
                </a:lnTo>
                <a:lnTo>
                  <a:pt x="6253" y="16511"/>
                </a:lnTo>
                <a:lnTo>
                  <a:pt x="6400" y="16560"/>
                </a:lnTo>
                <a:lnTo>
                  <a:pt x="6522" y="16609"/>
                </a:lnTo>
                <a:lnTo>
                  <a:pt x="6668" y="16633"/>
                </a:lnTo>
                <a:lnTo>
                  <a:pt x="6961" y="16657"/>
                </a:lnTo>
                <a:lnTo>
                  <a:pt x="7206" y="16633"/>
                </a:lnTo>
                <a:lnTo>
                  <a:pt x="7474" y="16560"/>
                </a:lnTo>
                <a:lnTo>
                  <a:pt x="7596" y="16511"/>
                </a:lnTo>
                <a:lnTo>
                  <a:pt x="7719" y="16438"/>
                </a:lnTo>
                <a:lnTo>
                  <a:pt x="7816" y="16340"/>
                </a:lnTo>
                <a:lnTo>
                  <a:pt x="7914" y="16242"/>
                </a:lnTo>
                <a:lnTo>
                  <a:pt x="15803" y="8427"/>
                </a:lnTo>
                <a:lnTo>
                  <a:pt x="15974" y="8183"/>
                </a:lnTo>
                <a:lnTo>
                  <a:pt x="16169" y="7938"/>
                </a:lnTo>
                <a:lnTo>
                  <a:pt x="16242" y="7792"/>
                </a:lnTo>
                <a:lnTo>
                  <a:pt x="16340" y="7645"/>
                </a:lnTo>
                <a:lnTo>
                  <a:pt x="16389" y="7474"/>
                </a:lnTo>
                <a:lnTo>
                  <a:pt x="16438" y="7279"/>
                </a:lnTo>
                <a:lnTo>
                  <a:pt x="16584" y="6961"/>
                </a:lnTo>
                <a:lnTo>
                  <a:pt x="16682" y="6644"/>
                </a:lnTo>
                <a:lnTo>
                  <a:pt x="16731" y="6326"/>
                </a:lnTo>
                <a:lnTo>
                  <a:pt x="16755" y="6009"/>
                </a:lnTo>
                <a:lnTo>
                  <a:pt x="16755" y="1491"/>
                </a:lnTo>
                <a:lnTo>
                  <a:pt x="16731" y="1173"/>
                </a:lnTo>
                <a:lnTo>
                  <a:pt x="16706" y="1051"/>
                </a:lnTo>
                <a:lnTo>
                  <a:pt x="16657" y="905"/>
                </a:lnTo>
                <a:lnTo>
                  <a:pt x="16609" y="782"/>
                </a:lnTo>
                <a:lnTo>
                  <a:pt x="16535" y="660"/>
                </a:lnTo>
                <a:lnTo>
                  <a:pt x="16438" y="538"/>
                </a:lnTo>
                <a:lnTo>
                  <a:pt x="16340" y="416"/>
                </a:lnTo>
                <a:lnTo>
                  <a:pt x="16144" y="270"/>
                </a:lnTo>
                <a:lnTo>
                  <a:pt x="15900" y="123"/>
                </a:lnTo>
                <a:lnTo>
                  <a:pt x="15632" y="50"/>
                </a:lnTo>
                <a:lnTo>
                  <a:pt x="1550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14"/>
          <p:cNvSpPr txBox="1">
            <a:spLocks noGrp="1"/>
          </p:cNvSpPr>
          <p:nvPr>
            <p:ph type="sldNum" idx="4294967295"/>
          </p:nvPr>
        </p:nvSpPr>
        <p:spPr>
          <a:xfrm>
            <a:off x="8327799" y="270078"/>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a:t>
            </a:fld>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body" idx="1"/>
          </p:nvPr>
        </p:nvSpPr>
        <p:spPr>
          <a:xfrm>
            <a:off x="1804525" y="549975"/>
            <a:ext cx="6797700" cy="39330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en" sz="2800">
                <a:solidFill>
                  <a:srgbClr val="3C78D8"/>
                </a:solidFill>
              </a:rPr>
              <a:t>“The Great War differed from all ancient wars in the immense power of the combatants and their fearful agencies of destruction, and from all modern wars in the utter ruthlessness with which it was fought.”</a:t>
            </a:r>
            <a:endParaRPr sz="2800">
              <a:solidFill>
                <a:srgbClr val="3C78D8"/>
              </a:solidFill>
            </a:endParaRPr>
          </a:p>
          <a:p>
            <a:pPr marL="0" lvl="0" indent="0" algn="l" rtl="0">
              <a:spcBef>
                <a:spcPts val="600"/>
              </a:spcBef>
              <a:spcAft>
                <a:spcPts val="0"/>
              </a:spcAft>
              <a:buNone/>
            </a:pPr>
            <a:endParaRPr sz="2800">
              <a:solidFill>
                <a:srgbClr val="3C78D8"/>
              </a:solidFill>
            </a:endParaRPr>
          </a:p>
        </p:txBody>
      </p:sp>
      <p:sp>
        <p:nvSpPr>
          <p:cNvPr id="103" name="Google Shape;103;p15"/>
          <p:cNvSpPr txBox="1">
            <a:spLocks noGrp="1"/>
          </p:cNvSpPr>
          <p:nvPr>
            <p:ph type="sldNum" idx="12"/>
          </p:nvPr>
        </p:nvSpPr>
        <p:spPr>
          <a:xfrm>
            <a:off x="8159499" y="4393278"/>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a:t>
            </a:fld>
            <a:endParaRPr/>
          </a:p>
        </p:txBody>
      </p:sp>
      <p:sp>
        <p:nvSpPr>
          <p:cNvPr id="104" name="Google Shape;104;p15"/>
          <p:cNvSpPr txBox="1">
            <a:spLocks noGrp="1"/>
          </p:cNvSpPr>
          <p:nvPr>
            <p:ph type="sldNum" idx="12"/>
          </p:nvPr>
        </p:nvSpPr>
        <p:spPr>
          <a:xfrm>
            <a:off x="8327799" y="270078"/>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a:t>
            </a:fld>
            <a:endParaRPr/>
          </a:p>
        </p:txBody>
      </p:sp>
      <p:sp>
        <p:nvSpPr>
          <p:cNvPr id="105" name="Google Shape;105;p15"/>
          <p:cNvSpPr txBox="1"/>
          <p:nvPr/>
        </p:nvSpPr>
        <p:spPr>
          <a:xfrm>
            <a:off x="1861475" y="3714400"/>
            <a:ext cx="6245700" cy="548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600"/>
              </a:spcBef>
              <a:spcAft>
                <a:spcPts val="0"/>
              </a:spcAft>
              <a:buClr>
                <a:schemeClr val="dk1"/>
              </a:buClr>
              <a:buSzPts val="1100"/>
              <a:buFont typeface="Arial"/>
              <a:buNone/>
            </a:pPr>
            <a:r>
              <a:rPr lang="en" sz="2000">
                <a:solidFill>
                  <a:schemeClr val="dk1"/>
                </a:solidFill>
                <a:latin typeface="Roboto"/>
                <a:ea typeface="Roboto"/>
                <a:cs typeface="Roboto"/>
                <a:sym typeface="Roboto"/>
              </a:rPr>
              <a:t>Winston Churchill, from </a:t>
            </a:r>
            <a:r>
              <a:rPr lang="en" sz="2000" i="1">
                <a:solidFill>
                  <a:schemeClr val="dk1"/>
                </a:solidFill>
                <a:latin typeface="Roboto"/>
                <a:ea typeface="Roboto"/>
                <a:cs typeface="Roboto"/>
                <a:sym typeface="Roboto"/>
              </a:rPr>
              <a:t>The World Crisis, 1911-1918</a:t>
            </a:r>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6"/>
          <p:cNvSpPr txBox="1"/>
          <p:nvPr/>
        </p:nvSpPr>
        <p:spPr>
          <a:xfrm>
            <a:off x="390875" y="593100"/>
            <a:ext cx="2462700" cy="3827100"/>
          </a:xfrm>
          <a:prstGeom prst="rect">
            <a:avLst/>
          </a:prstGeom>
          <a:noFill/>
          <a:ln w="19050" cap="flat" cmpd="sng">
            <a:solidFill>
              <a:srgbClr val="000000"/>
            </a:solidFill>
            <a:prstDash val="dot"/>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en" sz="1500">
                <a:latin typeface="Roboto"/>
                <a:ea typeface="Roboto"/>
                <a:cs typeface="Roboto"/>
                <a:sym typeface="Roboto"/>
              </a:rPr>
              <a:t>In this module, you will study the global conflict which originated in Europe from 1914 to 1918. This includes the following:</a:t>
            </a:r>
            <a:endParaRPr sz="1500">
              <a:latin typeface="Roboto"/>
              <a:ea typeface="Roboto"/>
              <a:cs typeface="Roboto"/>
              <a:sym typeface="Roboto"/>
            </a:endParaRPr>
          </a:p>
          <a:p>
            <a:pPr marL="457200" lvl="0" indent="-323850" algn="just" rtl="0">
              <a:spcBef>
                <a:spcPts val="0"/>
              </a:spcBef>
              <a:spcAft>
                <a:spcPts val="0"/>
              </a:spcAft>
              <a:buSzPts val="1500"/>
              <a:buFont typeface="Roboto"/>
              <a:buChar char="●"/>
            </a:pPr>
            <a:r>
              <a:rPr lang="en" sz="1500">
                <a:latin typeface="Roboto"/>
                <a:ea typeface="Roboto"/>
                <a:cs typeface="Roboto"/>
                <a:sym typeface="Roboto"/>
              </a:rPr>
              <a:t>the  military tactics and technology prevalent in this period;</a:t>
            </a:r>
            <a:endParaRPr sz="1500">
              <a:latin typeface="Roboto"/>
              <a:ea typeface="Roboto"/>
              <a:cs typeface="Roboto"/>
              <a:sym typeface="Roboto"/>
            </a:endParaRPr>
          </a:p>
          <a:p>
            <a:pPr marL="457200" lvl="0" indent="-323850" algn="just" rtl="0">
              <a:spcBef>
                <a:spcPts val="0"/>
              </a:spcBef>
              <a:spcAft>
                <a:spcPts val="0"/>
              </a:spcAft>
              <a:buSzPts val="1500"/>
              <a:buFont typeface="Roboto"/>
              <a:buChar char="●"/>
            </a:pPr>
            <a:r>
              <a:rPr lang="en" sz="1500">
                <a:latin typeface="Roboto"/>
                <a:ea typeface="Roboto"/>
                <a:cs typeface="Roboto"/>
                <a:sym typeface="Roboto"/>
              </a:rPr>
              <a:t>the  key battles fought in the First World War;  and</a:t>
            </a:r>
            <a:endParaRPr sz="1500">
              <a:latin typeface="Roboto"/>
              <a:ea typeface="Roboto"/>
              <a:cs typeface="Roboto"/>
              <a:sym typeface="Roboto"/>
            </a:endParaRPr>
          </a:p>
          <a:p>
            <a:pPr marL="457200" lvl="0" indent="-323850" algn="just" rtl="0">
              <a:spcBef>
                <a:spcPts val="0"/>
              </a:spcBef>
              <a:spcAft>
                <a:spcPts val="0"/>
              </a:spcAft>
              <a:buSzPts val="1500"/>
              <a:buFont typeface="Roboto"/>
              <a:buChar char="●"/>
            </a:pPr>
            <a:r>
              <a:rPr lang="en" sz="1500">
                <a:latin typeface="Roboto"/>
                <a:ea typeface="Roboto"/>
                <a:cs typeface="Roboto"/>
                <a:sym typeface="Roboto"/>
              </a:rPr>
              <a:t>the events and significance of war at sea.</a:t>
            </a:r>
            <a:endParaRPr sz="1500">
              <a:latin typeface="Roboto"/>
              <a:ea typeface="Roboto"/>
              <a:cs typeface="Roboto"/>
              <a:sym typeface="Roboto"/>
            </a:endParaRPr>
          </a:p>
          <a:p>
            <a:pPr marL="0" lvl="0" indent="0" algn="just" rtl="0">
              <a:spcBef>
                <a:spcPts val="0"/>
              </a:spcBef>
              <a:spcAft>
                <a:spcPts val="0"/>
              </a:spcAft>
              <a:buNone/>
            </a:pPr>
            <a:endParaRPr sz="1500">
              <a:latin typeface="Roboto"/>
              <a:ea typeface="Roboto"/>
              <a:cs typeface="Roboto"/>
              <a:sym typeface="Roboto"/>
            </a:endParaRPr>
          </a:p>
        </p:txBody>
      </p:sp>
      <p:sp>
        <p:nvSpPr>
          <p:cNvPr id="111" name="Google Shape;111;p16"/>
          <p:cNvSpPr txBox="1"/>
          <p:nvPr/>
        </p:nvSpPr>
        <p:spPr>
          <a:xfrm>
            <a:off x="3187575" y="4146377"/>
            <a:ext cx="5238000" cy="582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The Russian army in the First World War</a:t>
            </a:r>
            <a:endParaRPr sz="1000" b="1" i="1">
              <a:solidFill>
                <a:srgbClr val="FFFFFF"/>
              </a:solidFill>
              <a:highlight>
                <a:srgbClr val="0000FF"/>
              </a:highlight>
              <a:latin typeface="Roboto"/>
              <a:ea typeface="Roboto"/>
              <a:cs typeface="Roboto"/>
              <a:sym typeface="Roboto"/>
            </a:endParaRPr>
          </a:p>
        </p:txBody>
      </p:sp>
      <p:sp>
        <p:nvSpPr>
          <p:cNvPr id="112" name="Google Shape;112;p16"/>
          <p:cNvSpPr txBox="1">
            <a:spLocks noGrp="1"/>
          </p:cNvSpPr>
          <p:nvPr>
            <p:ph type="sldNum" idx="12"/>
          </p:nvPr>
        </p:nvSpPr>
        <p:spPr>
          <a:xfrm>
            <a:off x="8327799" y="270078"/>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a:t>
            </a:fld>
            <a:endParaRPr/>
          </a:p>
        </p:txBody>
      </p:sp>
      <p:pic>
        <p:nvPicPr>
          <p:cNvPr id="113" name="Google Shape;113;p16"/>
          <p:cNvPicPr preferRelativeResize="0"/>
          <p:nvPr/>
        </p:nvPicPr>
        <p:blipFill>
          <a:blip r:embed="rId3">
            <a:alphaModFix/>
          </a:blip>
          <a:stretch>
            <a:fillRect/>
          </a:stretch>
        </p:blipFill>
        <p:spPr>
          <a:xfrm>
            <a:off x="3187575" y="531475"/>
            <a:ext cx="5199513" cy="3499432"/>
          </a:xfrm>
          <a:prstGeom prst="rect">
            <a:avLst/>
          </a:prstGeom>
          <a:noFill/>
          <a:ln w="19050" cap="flat" cmpd="sng">
            <a:solidFill>
              <a:srgbClr val="0000FF"/>
            </a:solidFill>
            <a:prstDash val="solid"/>
            <a:round/>
            <a:headEnd type="none" w="sm" len="sm"/>
            <a:tailEnd type="none" w="sm" len="sm"/>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grpSp>
        <p:nvGrpSpPr>
          <p:cNvPr id="118" name="Google Shape;118;p17"/>
          <p:cNvGrpSpPr/>
          <p:nvPr/>
        </p:nvGrpSpPr>
        <p:grpSpPr>
          <a:xfrm>
            <a:off x="323074" y="443963"/>
            <a:ext cx="837539" cy="601477"/>
            <a:chOff x="1926350" y="995225"/>
            <a:chExt cx="428650" cy="356600"/>
          </a:xfrm>
        </p:grpSpPr>
        <p:sp>
          <p:nvSpPr>
            <p:cNvPr id="119" name="Google Shape;119;p17"/>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7"/>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7"/>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17"/>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3" name="Google Shape;123;p17"/>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6</a:t>
            </a:fld>
            <a:endParaRPr sz="1300" b="1">
              <a:solidFill>
                <a:srgbClr val="000000"/>
              </a:solidFill>
              <a:latin typeface="Work Sans"/>
              <a:ea typeface="Work Sans"/>
              <a:cs typeface="Work Sans"/>
              <a:sym typeface="Work Sans"/>
            </a:endParaRPr>
          </a:p>
        </p:txBody>
      </p:sp>
      <p:sp>
        <p:nvSpPr>
          <p:cNvPr id="124" name="Google Shape;124;p17"/>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The Schlieffen Plan: the reasons for the plan, its failure, including the Battle of Marne and its contribution to the stalemate</a:t>
            </a:r>
            <a:endParaRPr sz="2000" b="1">
              <a:latin typeface="Roboto"/>
              <a:ea typeface="Roboto"/>
              <a:cs typeface="Roboto"/>
              <a:sym typeface="Roboto"/>
            </a:endParaRPr>
          </a:p>
        </p:txBody>
      </p:sp>
      <p:sp>
        <p:nvSpPr>
          <p:cNvPr id="125" name="Google Shape;125;p17"/>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17"/>
          <p:cNvSpPr txBox="1"/>
          <p:nvPr/>
        </p:nvSpPr>
        <p:spPr>
          <a:xfrm>
            <a:off x="378700" y="1342675"/>
            <a:ext cx="4376100" cy="17637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Roboto"/>
                <a:ea typeface="Roboto"/>
                <a:cs typeface="Roboto"/>
                <a:sym typeface="Roboto"/>
              </a:rPr>
              <a:t>The Schlieffen Plan </a:t>
            </a:r>
            <a:r>
              <a:rPr lang="en" sz="1500">
                <a:latin typeface="Roboto"/>
                <a:ea typeface="Roboto"/>
                <a:cs typeface="Roboto"/>
                <a:sym typeface="Roboto"/>
              </a:rPr>
              <a:t>was a battle plan created by General Alfred von Schlieffen to defeat France and Russia. The plan was to neutralise both countries before Germany got caught up in a war with them. France and Russia had close relations with each other so it was likely that the two countries would be allies in the event of a war.</a:t>
            </a:r>
            <a:endParaRPr sz="1500">
              <a:latin typeface="Roboto"/>
              <a:ea typeface="Roboto"/>
              <a:cs typeface="Roboto"/>
              <a:sym typeface="Roboto"/>
            </a:endParaRPr>
          </a:p>
        </p:txBody>
      </p:sp>
      <p:sp>
        <p:nvSpPr>
          <p:cNvPr id="127" name="Google Shape;127;p17"/>
          <p:cNvSpPr txBox="1"/>
          <p:nvPr/>
        </p:nvSpPr>
        <p:spPr>
          <a:xfrm>
            <a:off x="378725" y="3173700"/>
            <a:ext cx="4376100" cy="1322700"/>
          </a:xfrm>
          <a:prstGeom prst="rect">
            <a:avLst/>
          </a:prstGeom>
          <a:solidFill>
            <a:srgbClr val="FFFFFF"/>
          </a:solidFill>
          <a:ln w="19050" cap="flat" cmpd="sng">
            <a:solidFill>
              <a:srgbClr val="3C78D8"/>
            </a:solidFill>
            <a:prstDash val="dot"/>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Roboto"/>
                <a:ea typeface="Roboto"/>
                <a:cs typeface="Roboto"/>
                <a:sym typeface="Roboto"/>
              </a:rPr>
              <a:t>The plan was to attack France through Belgium then proceed to Russia. France’s main line of defence was the fortification of its towns. The plan assumed that Russia would be slow to mobilise because of its under-organised army.</a:t>
            </a:r>
            <a:endParaRPr sz="1500">
              <a:latin typeface="Roboto"/>
              <a:ea typeface="Roboto"/>
              <a:cs typeface="Roboto"/>
              <a:sym typeface="Roboto"/>
            </a:endParaRPr>
          </a:p>
        </p:txBody>
      </p:sp>
      <p:pic>
        <p:nvPicPr>
          <p:cNvPr id="128" name="Google Shape;128;p17"/>
          <p:cNvPicPr preferRelativeResize="0"/>
          <p:nvPr/>
        </p:nvPicPr>
        <p:blipFill>
          <a:blip r:embed="rId3">
            <a:alphaModFix/>
          </a:blip>
          <a:stretch>
            <a:fillRect/>
          </a:stretch>
        </p:blipFill>
        <p:spPr>
          <a:xfrm>
            <a:off x="4880350" y="1204325"/>
            <a:ext cx="3862175" cy="3051545"/>
          </a:xfrm>
          <a:prstGeom prst="rect">
            <a:avLst/>
          </a:prstGeom>
          <a:noFill/>
          <a:ln w="19050" cap="flat" cmpd="sng">
            <a:solidFill>
              <a:srgbClr val="0000FF"/>
            </a:solidFill>
            <a:prstDash val="solid"/>
            <a:round/>
            <a:headEnd type="none" w="sm" len="sm"/>
            <a:tailEnd type="none" w="sm" len="sm"/>
          </a:ln>
        </p:spPr>
      </p:pic>
      <p:sp>
        <p:nvSpPr>
          <p:cNvPr id="129" name="Google Shape;129;p17"/>
          <p:cNvSpPr txBox="1"/>
          <p:nvPr/>
        </p:nvSpPr>
        <p:spPr>
          <a:xfrm>
            <a:off x="5551306" y="4297849"/>
            <a:ext cx="2520300" cy="579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The Schlieffen Plan</a:t>
            </a:r>
            <a:endParaRPr sz="1000" b="1" i="1">
              <a:solidFill>
                <a:srgbClr val="FFFFFF"/>
              </a:solidFill>
              <a:highlight>
                <a:srgbClr val="0000FF"/>
              </a:highlight>
              <a:latin typeface="Roboto"/>
              <a:ea typeface="Roboto"/>
              <a:cs typeface="Roboto"/>
              <a:sym typeface="Roboto"/>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grpSp>
        <p:nvGrpSpPr>
          <p:cNvPr id="134" name="Google Shape;134;p18"/>
          <p:cNvGrpSpPr/>
          <p:nvPr/>
        </p:nvGrpSpPr>
        <p:grpSpPr>
          <a:xfrm>
            <a:off x="323074" y="443963"/>
            <a:ext cx="837539" cy="601477"/>
            <a:chOff x="1926350" y="995225"/>
            <a:chExt cx="428650" cy="356600"/>
          </a:xfrm>
        </p:grpSpPr>
        <p:sp>
          <p:nvSpPr>
            <p:cNvPr id="135" name="Google Shape;135;p18"/>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8"/>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8"/>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18"/>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9" name="Google Shape;139;p18"/>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7</a:t>
            </a:fld>
            <a:endParaRPr sz="1300" b="1">
              <a:solidFill>
                <a:srgbClr val="000000"/>
              </a:solidFill>
              <a:latin typeface="Work Sans"/>
              <a:ea typeface="Work Sans"/>
              <a:cs typeface="Work Sans"/>
              <a:sym typeface="Work Sans"/>
            </a:endParaRPr>
          </a:p>
        </p:txBody>
      </p:sp>
      <p:sp>
        <p:nvSpPr>
          <p:cNvPr id="140" name="Google Shape;140;p18"/>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The Schlieffen Plan: the reasons for the plan, its failure, including the Battle of Marne and its contribution to the stalemate</a:t>
            </a:r>
            <a:endParaRPr sz="2000" b="1">
              <a:latin typeface="Roboto"/>
              <a:ea typeface="Roboto"/>
              <a:cs typeface="Roboto"/>
              <a:sym typeface="Roboto"/>
            </a:endParaRPr>
          </a:p>
        </p:txBody>
      </p:sp>
      <p:sp>
        <p:nvSpPr>
          <p:cNvPr id="141" name="Google Shape;141;p18"/>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18"/>
          <p:cNvSpPr txBox="1"/>
          <p:nvPr/>
        </p:nvSpPr>
        <p:spPr>
          <a:xfrm>
            <a:off x="2406888" y="1333150"/>
            <a:ext cx="3582900" cy="2384100"/>
          </a:xfrm>
          <a:prstGeom prst="rect">
            <a:avLst/>
          </a:prstGeom>
          <a:solidFill>
            <a:srgbClr val="FFFFFF"/>
          </a:solidFill>
          <a:ln w="19050" cap="flat" cmpd="sng">
            <a:solidFill>
              <a:srgbClr val="3C78D8"/>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500">
                <a:latin typeface="Roboto"/>
                <a:ea typeface="Roboto"/>
                <a:cs typeface="Roboto"/>
                <a:sym typeface="Roboto"/>
              </a:rPr>
              <a:t>The failure of the plan was rooted in the Germans underestimating the time it would take for the Russians to prepare. They anticipated 6 weeks but it took 10 days. Because of the unexpected turn of events, they had to allocate more troops against the Russians making their Western Front slow and vulnerable. The failure resulted in trench warfare in northeast France and Belgium.</a:t>
            </a:r>
            <a:endParaRPr sz="1500">
              <a:latin typeface="Roboto"/>
              <a:ea typeface="Roboto"/>
              <a:cs typeface="Roboto"/>
              <a:sym typeface="Roboto"/>
            </a:endParaRPr>
          </a:p>
        </p:txBody>
      </p:sp>
      <p:pic>
        <p:nvPicPr>
          <p:cNvPr id="143" name="Google Shape;143;p18"/>
          <p:cNvPicPr preferRelativeResize="0"/>
          <p:nvPr/>
        </p:nvPicPr>
        <p:blipFill rotWithShape="1">
          <a:blip r:embed="rId3">
            <a:alphaModFix/>
          </a:blip>
          <a:srcRect t="2362"/>
          <a:stretch/>
        </p:blipFill>
        <p:spPr>
          <a:xfrm>
            <a:off x="541650" y="1307775"/>
            <a:ext cx="1722650" cy="2422513"/>
          </a:xfrm>
          <a:prstGeom prst="rect">
            <a:avLst/>
          </a:prstGeom>
          <a:noFill/>
          <a:ln w="19050" cap="flat" cmpd="sng">
            <a:solidFill>
              <a:srgbClr val="0000FF"/>
            </a:solidFill>
            <a:prstDash val="solid"/>
            <a:round/>
            <a:headEnd type="none" w="sm" len="sm"/>
            <a:tailEnd type="none" w="sm" len="sm"/>
          </a:ln>
        </p:spPr>
      </p:pic>
      <p:sp>
        <p:nvSpPr>
          <p:cNvPr id="144" name="Google Shape;144;p18"/>
          <p:cNvSpPr txBox="1"/>
          <p:nvPr/>
        </p:nvSpPr>
        <p:spPr>
          <a:xfrm>
            <a:off x="195950" y="3675550"/>
            <a:ext cx="2539200" cy="478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Portrait of General Alfred von Schlieffen </a:t>
            </a:r>
            <a:endParaRPr sz="1000" b="1" i="1">
              <a:solidFill>
                <a:srgbClr val="FFFFFF"/>
              </a:solidFill>
              <a:highlight>
                <a:srgbClr val="0000FF"/>
              </a:highlight>
              <a:latin typeface="Roboto"/>
              <a:ea typeface="Roboto"/>
              <a:cs typeface="Roboto"/>
              <a:sym typeface="Roboto"/>
            </a:endParaRPr>
          </a:p>
        </p:txBody>
      </p:sp>
      <p:pic>
        <p:nvPicPr>
          <p:cNvPr id="145" name="Google Shape;145;p18"/>
          <p:cNvPicPr preferRelativeResize="0"/>
          <p:nvPr/>
        </p:nvPicPr>
        <p:blipFill>
          <a:blip r:embed="rId4">
            <a:alphaModFix/>
          </a:blip>
          <a:stretch>
            <a:fillRect/>
          </a:stretch>
        </p:blipFill>
        <p:spPr>
          <a:xfrm>
            <a:off x="6122675" y="1069825"/>
            <a:ext cx="2580474" cy="2891718"/>
          </a:xfrm>
          <a:prstGeom prst="rect">
            <a:avLst/>
          </a:prstGeom>
          <a:noFill/>
          <a:ln w="19050" cap="flat" cmpd="sng">
            <a:solidFill>
              <a:srgbClr val="0000FF"/>
            </a:solidFill>
            <a:prstDash val="solid"/>
            <a:round/>
            <a:headEnd type="none" w="sm" len="sm"/>
            <a:tailEnd type="none" w="sm" len="sm"/>
          </a:ln>
        </p:spPr>
      </p:pic>
      <p:sp>
        <p:nvSpPr>
          <p:cNvPr id="146" name="Google Shape;146;p18"/>
          <p:cNvSpPr txBox="1"/>
          <p:nvPr/>
        </p:nvSpPr>
        <p:spPr>
          <a:xfrm>
            <a:off x="6109075" y="4003500"/>
            <a:ext cx="2580600" cy="610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German soldiers on the front at the First Battle of the Marne </a:t>
            </a:r>
            <a:endParaRPr sz="1000" b="1" i="1">
              <a:solidFill>
                <a:srgbClr val="FFFFFF"/>
              </a:solidFill>
              <a:highlight>
                <a:srgbClr val="0000FF"/>
              </a:highlight>
              <a:latin typeface="Roboto"/>
              <a:ea typeface="Roboto"/>
              <a:cs typeface="Roboto"/>
              <a:sym typeface="Roboto"/>
            </a:endParaRPr>
          </a:p>
        </p:txBody>
      </p:sp>
      <p:sp>
        <p:nvSpPr>
          <p:cNvPr id="147" name="Google Shape;147;p18"/>
          <p:cNvSpPr txBox="1"/>
          <p:nvPr/>
        </p:nvSpPr>
        <p:spPr>
          <a:xfrm>
            <a:off x="272150" y="3992600"/>
            <a:ext cx="2689500" cy="914700"/>
          </a:xfrm>
          <a:prstGeom prst="rect">
            <a:avLst/>
          </a:prstGeom>
          <a:solidFill>
            <a:srgbClr val="FFFFFF"/>
          </a:solidFill>
          <a:ln w="19050" cap="flat" cmpd="sng">
            <a:solidFill>
              <a:srgbClr val="3C78D8"/>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500">
                <a:latin typeface="Roboto"/>
                <a:ea typeface="Roboto"/>
                <a:cs typeface="Roboto"/>
                <a:sym typeface="Roboto"/>
              </a:rPr>
              <a:t>The plan failed because the British Expeditionary Force and Belgian troops held back the German army.</a:t>
            </a:r>
            <a:endParaRPr sz="1500">
              <a:latin typeface="Roboto"/>
              <a:ea typeface="Roboto"/>
              <a:cs typeface="Roboto"/>
              <a:sym typeface="Roboto"/>
            </a:endParaRPr>
          </a:p>
        </p:txBody>
      </p:sp>
      <p:sp>
        <p:nvSpPr>
          <p:cNvPr id="148" name="Google Shape;148;p18"/>
          <p:cNvSpPr txBox="1"/>
          <p:nvPr/>
        </p:nvSpPr>
        <p:spPr>
          <a:xfrm>
            <a:off x="3083400" y="3797025"/>
            <a:ext cx="2906400" cy="10341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Roboto"/>
                <a:ea typeface="Roboto"/>
                <a:cs typeface="Roboto"/>
                <a:sym typeface="Roboto"/>
              </a:rPr>
              <a:t>The Battle of Marne </a:t>
            </a:r>
            <a:r>
              <a:rPr lang="en" sz="1500">
                <a:latin typeface="Roboto"/>
                <a:ea typeface="Roboto"/>
                <a:cs typeface="Roboto"/>
                <a:sym typeface="Roboto"/>
              </a:rPr>
              <a:t>lasted from September 6–12, 1914, only one month after the First World War began. </a:t>
            </a:r>
            <a:endParaRPr sz="1500">
              <a:latin typeface="Roboto"/>
              <a:ea typeface="Roboto"/>
              <a:cs typeface="Roboto"/>
              <a:sym typeface="Roboto"/>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grpSp>
        <p:nvGrpSpPr>
          <p:cNvPr id="153" name="Google Shape;153;p19"/>
          <p:cNvGrpSpPr/>
          <p:nvPr/>
        </p:nvGrpSpPr>
        <p:grpSpPr>
          <a:xfrm>
            <a:off x="323074" y="443963"/>
            <a:ext cx="837539" cy="601477"/>
            <a:chOff x="1926350" y="995225"/>
            <a:chExt cx="428650" cy="356600"/>
          </a:xfrm>
        </p:grpSpPr>
        <p:sp>
          <p:nvSpPr>
            <p:cNvPr id="154" name="Google Shape;154;p19"/>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19"/>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19"/>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19"/>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8" name="Google Shape;158;p19"/>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8</a:t>
            </a:fld>
            <a:endParaRPr sz="1300" b="1">
              <a:solidFill>
                <a:srgbClr val="000000"/>
              </a:solidFill>
              <a:latin typeface="Work Sans"/>
              <a:ea typeface="Work Sans"/>
              <a:cs typeface="Work Sans"/>
              <a:sym typeface="Work Sans"/>
            </a:endParaRPr>
          </a:p>
        </p:txBody>
      </p:sp>
      <p:sp>
        <p:nvSpPr>
          <p:cNvPr id="159" name="Google Shape;159;p19"/>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The Schlieffen Plan: the reasons for the plan, its failure, including the Battle of Marne and its contribution to the stalemate</a:t>
            </a:r>
            <a:endParaRPr sz="2000" b="1">
              <a:latin typeface="Roboto"/>
              <a:ea typeface="Roboto"/>
              <a:cs typeface="Roboto"/>
              <a:sym typeface="Roboto"/>
            </a:endParaRPr>
          </a:p>
        </p:txBody>
      </p:sp>
      <p:sp>
        <p:nvSpPr>
          <p:cNvPr id="160" name="Google Shape;160;p19"/>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19"/>
          <p:cNvSpPr txBox="1"/>
          <p:nvPr/>
        </p:nvSpPr>
        <p:spPr>
          <a:xfrm>
            <a:off x="5657875" y="1045450"/>
            <a:ext cx="3232800" cy="3567000"/>
          </a:xfrm>
          <a:prstGeom prst="rect">
            <a:avLst/>
          </a:prstGeom>
          <a:noFill/>
          <a:ln w="19050" cap="flat" cmpd="sng">
            <a:solidFill>
              <a:srgbClr val="3C78D8"/>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500">
                <a:solidFill>
                  <a:schemeClr val="dk1"/>
                </a:solidFill>
                <a:latin typeface="Roboto"/>
                <a:ea typeface="Roboto"/>
                <a:cs typeface="Roboto"/>
                <a:sym typeface="Roboto"/>
              </a:rPr>
              <a:t>French General Joseph Joffre proposed to counterattack the Germans. British leader Sir John French supported the plan after being convinced by Lord Kitchener. The Germans were forced to fight the war on two fronts: fighting with the Russians on the Eastern Front and holding off the French and the British on the Western Front. The Germans had to retreat to northern France. They built trenches along the Aisne River and held off the French and British armies. </a:t>
            </a:r>
            <a:endParaRPr sz="1500">
              <a:latin typeface="Roboto"/>
              <a:ea typeface="Roboto"/>
              <a:cs typeface="Roboto"/>
              <a:sym typeface="Roboto"/>
            </a:endParaRPr>
          </a:p>
        </p:txBody>
      </p:sp>
      <p:pic>
        <p:nvPicPr>
          <p:cNvPr id="162" name="Google Shape;162;p19"/>
          <p:cNvPicPr preferRelativeResize="0"/>
          <p:nvPr/>
        </p:nvPicPr>
        <p:blipFill>
          <a:blip r:embed="rId3">
            <a:alphaModFix/>
          </a:blip>
          <a:stretch>
            <a:fillRect/>
          </a:stretch>
        </p:blipFill>
        <p:spPr>
          <a:xfrm>
            <a:off x="2026125" y="1321900"/>
            <a:ext cx="3540600" cy="2201061"/>
          </a:xfrm>
          <a:prstGeom prst="rect">
            <a:avLst/>
          </a:prstGeom>
          <a:noFill/>
          <a:ln w="19050" cap="flat" cmpd="sng">
            <a:solidFill>
              <a:srgbClr val="0000FF"/>
            </a:solidFill>
            <a:prstDash val="solid"/>
            <a:round/>
            <a:headEnd type="none" w="sm" len="sm"/>
            <a:tailEnd type="none" w="sm" len="sm"/>
          </a:ln>
        </p:spPr>
      </p:pic>
      <p:sp>
        <p:nvSpPr>
          <p:cNvPr id="163" name="Google Shape;163;p19"/>
          <p:cNvSpPr txBox="1"/>
          <p:nvPr/>
        </p:nvSpPr>
        <p:spPr>
          <a:xfrm>
            <a:off x="2457975" y="3522950"/>
            <a:ext cx="2676900" cy="358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i="1">
                <a:solidFill>
                  <a:srgbClr val="FFFFFF"/>
                </a:solidFill>
                <a:highlight>
                  <a:srgbClr val="0000FF"/>
                </a:highlight>
                <a:latin typeface="Roboto"/>
                <a:ea typeface="Roboto"/>
                <a:cs typeface="Roboto"/>
                <a:sym typeface="Roboto"/>
              </a:rPr>
              <a:t>French soldiers anticipating assault, 1914</a:t>
            </a:r>
            <a:endParaRPr sz="1000" b="1" i="1">
              <a:solidFill>
                <a:srgbClr val="FFFFFF"/>
              </a:solidFill>
              <a:highlight>
                <a:srgbClr val="0000FF"/>
              </a:highlight>
              <a:latin typeface="Roboto"/>
              <a:ea typeface="Roboto"/>
              <a:cs typeface="Roboto"/>
              <a:sym typeface="Roboto"/>
            </a:endParaRPr>
          </a:p>
        </p:txBody>
      </p:sp>
      <p:sp>
        <p:nvSpPr>
          <p:cNvPr id="164" name="Google Shape;164;p19"/>
          <p:cNvSpPr txBox="1"/>
          <p:nvPr/>
        </p:nvSpPr>
        <p:spPr>
          <a:xfrm>
            <a:off x="323075" y="1321900"/>
            <a:ext cx="1611900" cy="3509100"/>
          </a:xfrm>
          <a:prstGeom prst="rect">
            <a:avLst/>
          </a:prstGeom>
          <a:solidFill>
            <a:srgbClr val="FFFFFF"/>
          </a:solidFill>
          <a:ln w="19050" cap="flat" cmpd="sng">
            <a:solidFill>
              <a:srgbClr val="3C78D8"/>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500">
                <a:solidFill>
                  <a:schemeClr val="dk1"/>
                </a:solidFill>
                <a:latin typeface="Roboto"/>
                <a:ea typeface="Roboto"/>
                <a:cs typeface="Roboto"/>
                <a:sym typeface="Roboto"/>
              </a:rPr>
              <a:t>The Germans advanced through Belgium and invaded northeastern France but as they approached Paris they were met by an offensive attack by the French army and the British Expeditionary Force (BEF). </a:t>
            </a:r>
            <a:endParaRPr sz="1500">
              <a:solidFill>
                <a:schemeClr val="dk1"/>
              </a:solidFill>
              <a:latin typeface="Roboto"/>
              <a:ea typeface="Roboto"/>
              <a:cs typeface="Roboto"/>
              <a:sym typeface="Roboto"/>
            </a:endParaRPr>
          </a:p>
        </p:txBody>
      </p:sp>
      <p:sp>
        <p:nvSpPr>
          <p:cNvPr id="165" name="Google Shape;165;p19"/>
          <p:cNvSpPr txBox="1"/>
          <p:nvPr/>
        </p:nvSpPr>
        <p:spPr>
          <a:xfrm>
            <a:off x="2065875" y="3982925"/>
            <a:ext cx="3456000" cy="760200"/>
          </a:xfrm>
          <a:prstGeom prst="rect">
            <a:avLst/>
          </a:prstGeom>
          <a:solidFill>
            <a:srgbClr val="FFFFFF"/>
          </a:solidFill>
          <a:ln w="19050" cap="flat" cmpd="sng">
            <a:solidFill>
              <a:srgbClr val="3C78D8"/>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500">
                <a:solidFill>
                  <a:schemeClr val="dk1"/>
                </a:solidFill>
                <a:latin typeface="Roboto"/>
                <a:ea typeface="Roboto"/>
                <a:cs typeface="Roboto"/>
                <a:sym typeface="Roboto"/>
              </a:rPr>
              <a:t>This battle was a turning point that sealed the Germans’ fate and caused the Schlieffen Plan to fail. </a:t>
            </a:r>
            <a:endParaRPr sz="1500">
              <a:solidFill>
                <a:schemeClr val="dk1"/>
              </a:solidFill>
              <a:latin typeface="Roboto"/>
              <a:ea typeface="Roboto"/>
              <a:cs typeface="Roboto"/>
              <a:sym typeface="Roboto"/>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pic>
        <p:nvPicPr>
          <p:cNvPr id="170" name="Google Shape;170;p20"/>
          <p:cNvPicPr preferRelativeResize="0"/>
          <p:nvPr/>
        </p:nvPicPr>
        <p:blipFill>
          <a:blip r:embed="rId3">
            <a:alphaModFix/>
          </a:blip>
          <a:stretch>
            <a:fillRect/>
          </a:stretch>
        </p:blipFill>
        <p:spPr>
          <a:xfrm>
            <a:off x="5717512" y="4134250"/>
            <a:ext cx="1020975" cy="771900"/>
          </a:xfrm>
          <a:prstGeom prst="rect">
            <a:avLst/>
          </a:prstGeom>
          <a:noFill/>
          <a:ln w="19050" cap="flat" cmpd="sng">
            <a:solidFill>
              <a:srgbClr val="000000"/>
            </a:solidFill>
            <a:prstDash val="solid"/>
            <a:round/>
            <a:headEnd type="none" w="sm" len="sm"/>
            <a:tailEnd type="none" w="sm" len="sm"/>
          </a:ln>
        </p:spPr>
      </p:pic>
      <p:pic>
        <p:nvPicPr>
          <p:cNvPr id="171" name="Google Shape;171;p20"/>
          <p:cNvPicPr preferRelativeResize="0"/>
          <p:nvPr/>
        </p:nvPicPr>
        <p:blipFill>
          <a:blip r:embed="rId4">
            <a:alphaModFix/>
          </a:blip>
          <a:stretch>
            <a:fillRect/>
          </a:stretch>
        </p:blipFill>
        <p:spPr>
          <a:xfrm>
            <a:off x="3948022" y="4134250"/>
            <a:ext cx="1057398" cy="771901"/>
          </a:xfrm>
          <a:prstGeom prst="rect">
            <a:avLst/>
          </a:prstGeom>
          <a:noFill/>
          <a:ln w="19050" cap="flat" cmpd="sng">
            <a:solidFill>
              <a:srgbClr val="000000"/>
            </a:solidFill>
            <a:prstDash val="solid"/>
            <a:round/>
            <a:headEnd type="none" w="sm" len="sm"/>
            <a:tailEnd type="none" w="sm" len="sm"/>
          </a:ln>
        </p:spPr>
      </p:pic>
      <p:pic>
        <p:nvPicPr>
          <p:cNvPr id="172" name="Google Shape;172;p20"/>
          <p:cNvPicPr preferRelativeResize="0"/>
          <p:nvPr/>
        </p:nvPicPr>
        <p:blipFill rotWithShape="1">
          <a:blip r:embed="rId5">
            <a:alphaModFix/>
          </a:blip>
          <a:srcRect t="27739" b="17859"/>
          <a:stretch/>
        </p:blipFill>
        <p:spPr>
          <a:xfrm>
            <a:off x="2223475" y="4134250"/>
            <a:ext cx="930875" cy="771900"/>
          </a:xfrm>
          <a:prstGeom prst="rect">
            <a:avLst/>
          </a:prstGeom>
          <a:noFill/>
          <a:ln w="19050" cap="flat" cmpd="sng">
            <a:solidFill>
              <a:srgbClr val="000000"/>
            </a:solidFill>
            <a:prstDash val="solid"/>
            <a:round/>
            <a:headEnd type="none" w="sm" len="sm"/>
            <a:tailEnd type="none" w="sm" len="sm"/>
          </a:ln>
        </p:spPr>
      </p:pic>
      <p:pic>
        <p:nvPicPr>
          <p:cNvPr id="173" name="Google Shape;173;p20"/>
          <p:cNvPicPr preferRelativeResize="0"/>
          <p:nvPr/>
        </p:nvPicPr>
        <p:blipFill>
          <a:blip r:embed="rId6">
            <a:alphaModFix/>
          </a:blip>
          <a:stretch>
            <a:fillRect/>
          </a:stretch>
        </p:blipFill>
        <p:spPr>
          <a:xfrm>
            <a:off x="509123" y="4150251"/>
            <a:ext cx="985714" cy="739900"/>
          </a:xfrm>
          <a:prstGeom prst="rect">
            <a:avLst/>
          </a:prstGeom>
          <a:noFill/>
          <a:ln w="19050" cap="flat" cmpd="sng">
            <a:solidFill>
              <a:srgbClr val="000000"/>
            </a:solidFill>
            <a:prstDash val="solid"/>
            <a:round/>
            <a:headEnd type="none" w="sm" len="sm"/>
            <a:tailEnd type="none" w="sm" len="sm"/>
          </a:ln>
        </p:spPr>
      </p:pic>
      <p:grpSp>
        <p:nvGrpSpPr>
          <p:cNvPr id="174" name="Google Shape;174;p20"/>
          <p:cNvGrpSpPr/>
          <p:nvPr/>
        </p:nvGrpSpPr>
        <p:grpSpPr>
          <a:xfrm>
            <a:off x="323074" y="443963"/>
            <a:ext cx="837539" cy="601477"/>
            <a:chOff x="1926350" y="995225"/>
            <a:chExt cx="428650" cy="356600"/>
          </a:xfrm>
        </p:grpSpPr>
        <p:sp>
          <p:nvSpPr>
            <p:cNvPr id="175" name="Google Shape;175;p20"/>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0"/>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0"/>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0"/>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9" name="Google Shape;179;p20"/>
          <p:cNvSpPr txBox="1"/>
          <p:nvPr/>
        </p:nvSpPr>
        <p:spPr>
          <a:xfrm>
            <a:off x="8327799" y="270078"/>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300" b="1">
                <a:solidFill>
                  <a:srgbClr val="000000"/>
                </a:solidFill>
                <a:latin typeface="Work Sans"/>
                <a:ea typeface="Work Sans"/>
                <a:cs typeface="Work Sans"/>
                <a:sym typeface="Work Sans"/>
              </a:rPr>
              <a:t>9</a:t>
            </a:fld>
            <a:endParaRPr sz="1300" b="1">
              <a:solidFill>
                <a:srgbClr val="000000"/>
              </a:solidFill>
              <a:latin typeface="Work Sans"/>
              <a:ea typeface="Work Sans"/>
              <a:cs typeface="Work Sans"/>
              <a:sym typeface="Work Sans"/>
            </a:endParaRPr>
          </a:p>
        </p:txBody>
      </p:sp>
      <p:sp>
        <p:nvSpPr>
          <p:cNvPr id="180" name="Google Shape;180;p20"/>
          <p:cNvSpPr txBox="1"/>
          <p:nvPr/>
        </p:nvSpPr>
        <p:spPr>
          <a:xfrm>
            <a:off x="1121375" y="266050"/>
            <a:ext cx="5784000" cy="5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Roboto"/>
                <a:ea typeface="Roboto"/>
                <a:cs typeface="Roboto"/>
                <a:sym typeface="Roboto"/>
              </a:rPr>
              <a:t>The Western Front: military tactics and technology, including trench warfare</a:t>
            </a:r>
            <a:endParaRPr sz="2000" b="1">
              <a:latin typeface="Roboto"/>
              <a:ea typeface="Roboto"/>
              <a:cs typeface="Roboto"/>
              <a:sym typeface="Roboto"/>
            </a:endParaRPr>
          </a:p>
        </p:txBody>
      </p:sp>
      <p:sp>
        <p:nvSpPr>
          <p:cNvPr id="181" name="Google Shape;181;p20"/>
          <p:cNvSpPr/>
          <p:nvPr/>
        </p:nvSpPr>
        <p:spPr>
          <a:xfrm>
            <a:off x="6747800" y="618375"/>
            <a:ext cx="2185500" cy="209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0"/>
          <p:cNvSpPr txBox="1"/>
          <p:nvPr/>
        </p:nvSpPr>
        <p:spPr>
          <a:xfrm>
            <a:off x="537900" y="1122088"/>
            <a:ext cx="8068200" cy="601500"/>
          </a:xfrm>
          <a:prstGeom prst="rect">
            <a:avLst/>
          </a:prstGeom>
          <a:solidFill>
            <a:srgbClr val="A4C2F4"/>
          </a:solidFill>
          <a:ln w="19050" cap="flat" cmpd="sng">
            <a:solidFill>
              <a:srgbClr val="3C78D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500" b="1">
                <a:latin typeface="Roboto"/>
                <a:ea typeface="Roboto"/>
                <a:cs typeface="Roboto"/>
                <a:sym typeface="Roboto"/>
              </a:rPr>
              <a:t>The Western Front</a:t>
            </a:r>
            <a:r>
              <a:rPr lang="en" sz="1500">
                <a:latin typeface="Roboto"/>
                <a:ea typeface="Roboto"/>
                <a:cs typeface="Roboto"/>
                <a:sym typeface="Roboto"/>
              </a:rPr>
              <a:t> was the main theatre of conflict during the First World War. It encompassed a frontier built through France and Belgium.</a:t>
            </a:r>
            <a:endParaRPr sz="1500">
              <a:latin typeface="Roboto"/>
              <a:ea typeface="Roboto"/>
              <a:cs typeface="Roboto"/>
              <a:sym typeface="Roboto"/>
            </a:endParaRPr>
          </a:p>
        </p:txBody>
      </p:sp>
      <p:sp>
        <p:nvSpPr>
          <p:cNvPr id="183" name="Google Shape;183;p20"/>
          <p:cNvSpPr/>
          <p:nvPr/>
        </p:nvSpPr>
        <p:spPr>
          <a:xfrm>
            <a:off x="439075" y="3724650"/>
            <a:ext cx="8341500" cy="393600"/>
          </a:xfrm>
          <a:prstGeom prst="rightArrow">
            <a:avLst>
              <a:gd name="adj1" fmla="val 50000"/>
              <a:gd name="adj2" fmla="val 50000"/>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0"/>
          <p:cNvSpPr/>
          <p:nvPr/>
        </p:nvSpPr>
        <p:spPr>
          <a:xfrm>
            <a:off x="661325" y="3648950"/>
            <a:ext cx="681300" cy="501300"/>
          </a:xfrm>
          <a:prstGeom prst="rect">
            <a:avLst/>
          </a:prstGeom>
          <a:solidFill>
            <a:srgbClr val="00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500" b="1">
                <a:solidFill>
                  <a:srgbClr val="FFFFFF"/>
                </a:solidFill>
              </a:rPr>
              <a:t>1914</a:t>
            </a:r>
            <a:endParaRPr sz="1500" b="1">
              <a:solidFill>
                <a:srgbClr val="FFFFFF"/>
              </a:solidFill>
            </a:endParaRPr>
          </a:p>
        </p:txBody>
      </p:sp>
      <p:sp>
        <p:nvSpPr>
          <p:cNvPr id="185" name="Google Shape;185;p20"/>
          <p:cNvSpPr/>
          <p:nvPr/>
        </p:nvSpPr>
        <p:spPr>
          <a:xfrm>
            <a:off x="2384800" y="3648950"/>
            <a:ext cx="681300" cy="501300"/>
          </a:xfrm>
          <a:prstGeom prst="rect">
            <a:avLst/>
          </a:prstGeom>
          <a:solidFill>
            <a:srgbClr val="00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500" b="1">
                <a:solidFill>
                  <a:srgbClr val="FFFFFF"/>
                </a:solidFill>
              </a:rPr>
              <a:t>1915</a:t>
            </a:r>
            <a:endParaRPr sz="1500" b="1">
              <a:solidFill>
                <a:srgbClr val="FFFFFF"/>
              </a:solidFill>
            </a:endParaRPr>
          </a:p>
        </p:txBody>
      </p:sp>
      <p:sp>
        <p:nvSpPr>
          <p:cNvPr id="186" name="Google Shape;186;p20"/>
          <p:cNvSpPr/>
          <p:nvPr/>
        </p:nvSpPr>
        <p:spPr>
          <a:xfrm>
            <a:off x="4150475" y="3648950"/>
            <a:ext cx="681300" cy="501300"/>
          </a:xfrm>
          <a:prstGeom prst="rect">
            <a:avLst/>
          </a:prstGeom>
          <a:solidFill>
            <a:srgbClr val="00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500" b="1">
                <a:solidFill>
                  <a:srgbClr val="FFFFFF"/>
                </a:solidFill>
              </a:rPr>
              <a:t>1916</a:t>
            </a:r>
            <a:endParaRPr sz="1500" b="1">
              <a:solidFill>
                <a:srgbClr val="FFFFFF"/>
              </a:solidFill>
            </a:endParaRPr>
          </a:p>
        </p:txBody>
      </p:sp>
      <p:sp>
        <p:nvSpPr>
          <p:cNvPr id="187" name="Google Shape;187;p20"/>
          <p:cNvSpPr/>
          <p:nvPr/>
        </p:nvSpPr>
        <p:spPr>
          <a:xfrm>
            <a:off x="5887350" y="3648950"/>
            <a:ext cx="681300" cy="501300"/>
          </a:xfrm>
          <a:prstGeom prst="rect">
            <a:avLst/>
          </a:prstGeom>
          <a:solidFill>
            <a:srgbClr val="00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500" b="1">
                <a:solidFill>
                  <a:srgbClr val="FFFFFF"/>
                </a:solidFill>
              </a:rPr>
              <a:t>1917</a:t>
            </a:r>
            <a:endParaRPr sz="1500" b="1">
              <a:solidFill>
                <a:srgbClr val="FFFFFF"/>
              </a:solidFill>
            </a:endParaRPr>
          </a:p>
        </p:txBody>
      </p:sp>
      <p:sp>
        <p:nvSpPr>
          <p:cNvPr id="188" name="Google Shape;188;p20"/>
          <p:cNvSpPr/>
          <p:nvPr/>
        </p:nvSpPr>
        <p:spPr>
          <a:xfrm>
            <a:off x="7675875" y="3648950"/>
            <a:ext cx="681300" cy="501300"/>
          </a:xfrm>
          <a:prstGeom prst="rect">
            <a:avLst/>
          </a:prstGeom>
          <a:solidFill>
            <a:srgbClr val="00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500" b="1">
                <a:solidFill>
                  <a:srgbClr val="FFFFFF"/>
                </a:solidFill>
              </a:rPr>
              <a:t>1918</a:t>
            </a:r>
            <a:endParaRPr sz="1500" b="1">
              <a:solidFill>
                <a:srgbClr val="FFFFFF"/>
              </a:solidFill>
            </a:endParaRPr>
          </a:p>
        </p:txBody>
      </p:sp>
      <p:sp>
        <p:nvSpPr>
          <p:cNvPr id="189" name="Google Shape;189;p20"/>
          <p:cNvSpPr/>
          <p:nvPr/>
        </p:nvSpPr>
        <p:spPr>
          <a:xfrm>
            <a:off x="318425" y="1800225"/>
            <a:ext cx="1367100" cy="1848600"/>
          </a:xfrm>
          <a:prstGeom prst="downArrowCallout">
            <a:avLst>
              <a:gd name="adj1" fmla="val 21629"/>
              <a:gd name="adj2" fmla="val 15989"/>
              <a:gd name="adj3" fmla="val 16383"/>
              <a:gd name="adj4" fmla="val 79008"/>
            </a:avLst>
          </a:prstGeom>
          <a:noFill/>
          <a:ln w="19050" cap="flat" cmpd="sng">
            <a:solidFill>
              <a:srgbClr val="0000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t>Battle of the Frontier;s</a:t>
            </a:r>
            <a:endParaRPr/>
          </a:p>
          <a:p>
            <a:pPr marL="0" lvl="0" indent="0" algn="ctr" rtl="0">
              <a:spcBef>
                <a:spcPts val="0"/>
              </a:spcBef>
              <a:spcAft>
                <a:spcPts val="0"/>
              </a:spcAft>
              <a:buNone/>
            </a:pPr>
            <a:r>
              <a:rPr lang="en"/>
              <a:t>Battle of the Marne;</a:t>
            </a:r>
            <a:endParaRPr/>
          </a:p>
          <a:p>
            <a:pPr marL="0" lvl="0" indent="0" algn="ctr" rtl="0">
              <a:spcBef>
                <a:spcPts val="0"/>
              </a:spcBef>
              <a:spcAft>
                <a:spcPts val="0"/>
              </a:spcAft>
              <a:buNone/>
            </a:pPr>
            <a:r>
              <a:rPr lang="en"/>
              <a:t>First Battle of Ypres</a:t>
            </a:r>
            <a:endParaRPr/>
          </a:p>
        </p:txBody>
      </p:sp>
      <p:sp>
        <p:nvSpPr>
          <p:cNvPr id="190" name="Google Shape;190;p20"/>
          <p:cNvSpPr/>
          <p:nvPr/>
        </p:nvSpPr>
        <p:spPr>
          <a:xfrm>
            <a:off x="1754062" y="1811650"/>
            <a:ext cx="1942800" cy="1848600"/>
          </a:xfrm>
          <a:prstGeom prst="downArrowCallout">
            <a:avLst>
              <a:gd name="adj1" fmla="val 21629"/>
              <a:gd name="adj2" fmla="val 15989"/>
              <a:gd name="adj3" fmla="val 16383"/>
              <a:gd name="adj4" fmla="val 79008"/>
            </a:avLst>
          </a:prstGeom>
          <a:noFill/>
          <a:ln w="19050" cap="flat" cmpd="sng">
            <a:solidFill>
              <a:srgbClr val="0000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t>Gas and air warfare;</a:t>
            </a:r>
            <a:endParaRPr/>
          </a:p>
          <a:p>
            <a:pPr marL="0" lvl="0" indent="0" algn="ctr" rtl="0">
              <a:spcBef>
                <a:spcPts val="0"/>
              </a:spcBef>
              <a:spcAft>
                <a:spcPts val="0"/>
              </a:spcAft>
              <a:buNone/>
            </a:pPr>
            <a:r>
              <a:rPr lang="en"/>
              <a:t>Second Battle of Artois;</a:t>
            </a:r>
            <a:endParaRPr/>
          </a:p>
          <a:p>
            <a:pPr marL="0" lvl="0" indent="0" algn="ctr" rtl="0">
              <a:spcBef>
                <a:spcPts val="0"/>
              </a:spcBef>
              <a:spcAft>
                <a:spcPts val="0"/>
              </a:spcAft>
              <a:buNone/>
            </a:pPr>
            <a:r>
              <a:rPr lang="en"/>
              <a:t>Third Battle of Artois; Second Battle of Champagne</a:t>
            </a:r>
            <a:endParaRPr/>
          </a:p>
        </p:txBody>
      </p:sp>
      <p:sp>
        <p:nvSpPr>
          <p:cNvPr id="191" name="Google Shape;191;p20"/>
          <p:cNvSpPr/>
          <p:nvPr/>
        </p:nvSpPr>
        <p:spPr>
          <a:xfrm>
            <a:off x="3765375" y="1811650"/>
            <a:ext cx="1465200" cy="1848600"/>
          </a:xfrm>
          <a:prstGeom prst="downArrowCallout">
            <a:avLst>
              <a:gd name="adj1" fmla="val 21629"/>
              <a:gd name="adj2" fmla="val 15989"/>
              <a:gd name="adj3" fmla="val 16383"/>
              <a:gd name="adj4" fmla="val 79008"/>
            </a:avLst>
          </a:prstGeom>
          <a:noFill/>
          <a:ln w="19050" cap="flat" cmpd="sng">
            <a:solidFill>
              <a:srgbClr val="0000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t>Battle of Verdun;</a:t>
            </a:r>
            <a:endParaRPr/>
          </a:p>
          <a:p>
            <a:pPr marL="0" lvl="0" indent="0" algn="ctr" rtl="0">
              <a:spcBef>
                <a:spcPts val="0"/>
              </a:spcBef>
              <a:spcAft>
                <a:spcPts val="0"/>
              </a:spcAft>
              <a:buNone/>
            </a:pPr>
            <a:r>
              <a:rPr lang="en"/>
              <a:t>Battle of the Somme;</a:t>
            </a:r>
            <a:endParaRPr/>
          </a:p>
          <a:p>
            <a:pPr marL="0" lvl="0" indent="0" algn="ctr" rtl="0">
              <a:spcBef>
                <a:spcPts val="0"/>
              </a:spcBef>
              <a:spcAft>
                <a:spcPts val="0"/>
              </a:spcAft>
              <a:buNone/>
            </a:pPr>
            <a:r>
              <a:rPr lang="en"/>
              <a:t>The Hindenburg Line</a:t>
            </a:r>
            <a:endParaRPr/>
          </a:p>
        </p:txBody>
      </p:sp>
      <p:sp>
        <p:nvSpPr>
          <p:cNvPr id="192" name="Google Shape;192;p20"/>
          <p:cNvSpPr/>
          <p:nvPr/>
        </p:nvSpPr>
        <p:spPr>
          <a:xfrm>
            <a:off x="5285400" y="1811650"/>
            <a:ext cx="1885200" cy="1848600"/>
          </a:xfrm>
          <a:prstGeom prst="downArrowCallout">
            <a:avLst>
              <a:gd name="adj1" fmla="val 21629"/>
              <a:gd name="adj2" fmla="val 15989"/>
              <a:gd name="adj3" fmla="val 16383"/>
              <a:gd name="adj4" fmla="val 79008"/>
            </a:avLst>
          </a:prstGeom>
          <a:noFill/>
          <a:ln w="19050" cap="flat" cmpd="sng">
            <a:solidFill>
              <a:srgbClr val="0000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t>Battle of Arras; Nivelle Offensive;</a:t>
            </a:r>
            <a:endParaRPr/>
          </a:p>
          <a:p>
            <a:pPr marL="0" lvl="0" indent="0" algn="ctr" rtl="0">
              <a:spcBef>
                <a:spcPts val="0"/>
              </a:spcBef>
              <a:spcAft>
                <a:spcPts val="0"/>
              </a:spcAft>
              <a:buNone/>
            </a:pPr>
            <a:r>
              <a:rPr lang="en"/>
              <a:t>Arrival of American Expeditionary Force;</a:t>
            </a:r>
            <a:endParaRPr/>
          </a:p>
          <a:p>
            <a:pPr marL="0" lvl="0" indent="0" algn="ctr" rtl="0">
              <a:spcBef>
                <a:spcPts val="0"/>
              </a:spcBef>
              <a:spcAft>
                <a:spcPts val="0"/>
              </a:spcAft>
              <a:buNone/>
            </a:pPr>
            <a:r>
              <a:rPr lang="en"/>
              <a:t>Battle of Messines; Third Battle of Ypres;</a:t>
            </a:r>
            <a:endParaRPr/>
          </a:p>
          <a:p>
            <a:pPr marL="0" lvl="0" indent="0" algn="ctr" rtl="0">
              <a:spcBef>
                <a:spcPts val="0"/>
              </a:spcBef>
              <a:spcAft>
                <a:spcPts val="0"/>
              </a:spcAft>
              <a:buNone/>
            </a:pPr>
            <a:r>
              <a:rPr lang="en"/>
              <a:t>Battle of Cambrai</a:t>
            </a:r>
            <a:endParaRPr/>
          </a:p>
        </p:txBody>
      </p:sp>
      <p:sp>
        <p:nvSpPr>
          <p:cNvPr id="193" name="Google Shape;193;p20"/>
          <p:cNvSpPr/>
          <p:nvPr/>
        </p:nvSpPr>
        <p:spPr>
          <a:xfrm>
            <a:off x="7225425" y="1811650"/>
            <a:ext cx="1582200" cy="1848600"/>
          </a:xfrm>
          <a:prstGeom prst="downArrowCallout">
            <a:avLst>
              <a:gd name="adj1" fmla="val 21629"/>
              <a:gd name="adj2" fmla="val 15989"/>
              <a:gd name="adj3" fmla="val 16383"/>
              <a:gd name="adj4" fmla="val 79008"/>
            </a:avLst>
          </a:prstGeom>
          <a:noFill/>
          <a:ln w="19050" cap="flat" cmpd="sng">
            <a:solidFill>
              <a:srgbClr val="0000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t>Spring Offensives;</a:t>
            </a:r>
            <a:endParaRPr/>
          </a:p>
          <a:p>
            <a:pPr marL="0" lvl="0" indent="0" algn="ctr" rtl="0">
              <a:spcBef>
                <a:spcPts val="0"/>
              </a:spcBef>
              <a:spcAft>
                <a:spcPts val="0"/>
              </a:spcAft>
              <a:buNone/>
            </a:pPr>
            <a:r>
              <a:rPr lang="en"/>
              <a:t>Second Battle of the Marne;</a:t>
            </a:r>
            <a:endParaRPr/>
          </a:p>
          <a:p>
            <a:pPr marL="0" lvl="0" indent="0" algn="ctr" rtl="0">
              <a:spcBef>
                <a:spcPts val="0"/>
              </a:spcBef>
              <a:spcAft>
                <a:spcPts val="0"/>
              </a:spcAft>
              <a:buNone/>
            </a:pPr>
            <a:r>
              <a:rPr lang="en"/>
              <a:t>Battle of Amiens;</a:t>
            </a:r>
            <a:endParaRPr/>
          </a:p>
          <a:p>
            <a:pPr marL="0" lvl="0" indent="0" algn="ctr" rtl="0">
              <a:spcBef>
                <a:spcPts val="0"/>
              </a:spcBef>
              <a:spcAft>
                <a:spcPts val="0"/>
              </a:spcAft>
              <a:buNone/>
            </a:pPr>
            <a:r>
              <a:rPr lang="en"/>
              <a:t>Hundred Days Offensive</a:t>
            </a:r>
            <a:endParaRPr/>
          </a:p>
        </p:txBody>
      </p:sp>
      <p:pic>
        <p:nvPicPr>
          <p:cNvPr id="194" name="Google Shape;194;p20"/>
          <p:cNvPicPr preferRelativeResize="0"/>
          <p:nvPr/>
        </p:nvPicPr>
        <p:blipFill>
          <a:blip r:embed="rId7">
            <a:alphaModFix/>
          </a:blip>
          <a:stretch>
            <a:fillRect/>
          </a:stretch>
        </p:blipFill>
        <p:spPr>
          <a:xfrm>
            <a:off x="7450575" y="4134250"/>
            <a:ext cx="930875" cy="771900"/>
          </a:xfrm>
          <a:prstGeom prst="rect">
            <a:avLst/>
          </a:prstGeom>
          <a:noFill/>
          <a:ln w="19050" cap="flat" cmpd="sng">
            <a:solidFill>
              <a:srgbClr val="000000"/>
            </a:solidFill>
            <a:prstDash val="solid"/>
            <a:round/>
            <a:headEnd type="none" w="sm" len="sm"/>
            <a:tailEnd type="none" w="sm" len="sm"/>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TotalTime>
  <Words>3611</Words>
  <Application>Microsoft Office PowerPoint</Application>
  <PresentationFormat>On-screen Show (16:9)</PresentationFormat>
  <Paragraphs>281</Paragraphs>
  <Slides>29</Slides>
  <Notes>29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Work Sans Medium</vt:lpstr>
      <vt:lpstr>Roboto</vt:lpstr>
      <vt:lpstr>Work Sans</vt:lpstr>
      <vt:lpstr>Arial</vt:lpstr>
      <vt:lpstr>Roboto Light</vt:lpstr>
      <vt:lpstr>Jacquenetta template</vt:lpstr>
      <vt:lpstr>Part two: The First World War: stalemate</vt:lpstr>
      <vt:lpstr>Instructions for use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two: The First World War: stalemate</dc:title>
  <cp:lastModifiedBy>Windows User</cp:lastModifiedBy>
  <cp:revision>2</cp:revision>
  <dcterms:modified xsi:type="dcterms:W3CDTF">2019-11-06T12:20:26Z</dcterms:modified>
</cp:coreProperties>
</file>