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64" r:id="rId2"/>
    <p:sldId id="265" r:id="rId3"/>
    <p:sldId id="266" r:id="rId4"/>
    <p:sldId id="267" r:id="rId5"/>
    <p:sldId id="268" r:id="rId6"/>
    <p:sldId id="269" r:id="rId7"/>
    <p:sldId id="256" r:id="rId8"/>
    <p:sldId id="257" r:id="rId9"/>
    <p:sldId id="258" r:id="rId10"/>
    <p:sldId id="261" r:id="rId11"/>
    <p:sldId id="259" r:id="rId12"/>
    <p:sldId id="262" r:id="rId13"/>
    <p:sldId id="260" r:id="rId14"/>
    <p:sldId id="263"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100" d="100"/>
          <a:sy n="100" d="100"/>
        </p:scale>
        <p:origin x="-42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2/2/2021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alphahistory.com/weimarrepublic/philipp-scheidemann/"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alphahistory.com/weimarrepublic/weimar-reichsta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alphahistory.com/weimarrepublic/friedrich-ebert/" TargetMode="External"/><Relationship Id="rId2" Type="http://schemas.openxmlformats.org/officeDocument/2006/relationships/hyperlink" Target="https://alphahistory.com/weimarrepublic/wilhelm-ii/" TargetMode="External"/><Relationship Id="rId1" Type="http://schemas.openxmlformats.org/officeDocument/2006/relationships/slideLayout" Target="../slideLayouts/slideLayout2.xml"/><Relationship Id="rId4" Type="http://schemas.openxmlformats.org/officeDocument/2006/relationships/hyperlink" Target="https://alphahistory.com/weimarrepublic/social-democratic-party-spd/"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alphahistory.com/weimarrepublic/centre-party/" TargetMode="External"/><Relationship Id="rId2" Type="http://schemas.openxmlformats.org/officeDocument/2006/relationships/hyperlink" Target="https://alphahistory.com/weimarrepublic/spartacist-uprisin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Olivia’s intro</a:t>
            </a:r>
            <a:endParaRPr lang="en-GB" dirty="0"/>
          </a:p>
        </p:txBody>
      </p:sp>
      <p:sp>
        <p:nvSpPr>
          <p:cNvPr id="3" name="Content Placeholder 2"/>
          <p:cNvSpPr>
            <a:spLocks noGrp="1"/>
          </p:cNvSpPr>
          <p:nvPr>
            <p:ph idx="1"/>
          </p:nvPr>
        </p:nvSpPr>
        <p:spPr/>
        <p:txBody>
          <a:bodyPr/>
          <a:lstStyle/>
          <a:p>
            <a:r>
              <a:rPr lang="en-GB" dirty="0"/>
              <a:t>The Kaiser and his government held great powers during the years 1890-1918 through the constitution the Kaiser could appoint his own Chancellors and dismiss them at his will, he also had control over ministerial appointments, the military that was responsible only to him (not the Reichstag) and foreign affairs. Despite this the Reichstag had powers of its own particularly regarding the budget and finances </a:t>
            </a:r>
            <a:r>
              <a:rPr lang="en-GB" dirty="0" err="1"/>
              <a:t>aswell</a:t>
            </a:r>
            <a:r>
              <a:rPr lang="en-GB" dirty="0"/>
              <a:t> as the passing of laws and through the period opposition in the Reichstag used its powers to take effect against the Kaiser and his government’s wishes and did exert quite an amount of influence through doing this. Good intro –shows a clear understanding and a balanced judgement</a:t>
            </a:r>
          </a:p>
          <a:p>
            <a:endParaRPr lang="en-GB" dirty="0"/>
          </a:p>
        </p:txBody>
      </p:sp>
    </p:spTree>
    <p:extLst>
      <p:ext uri="{BB962C8B-B14F-4D97-AF65-F5344CB8AC3E}">
        <p14:creationId xmlns:p14="http://schemas.microsoft.com/office/powerpoint/2010/main" val="439919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Spartacist Barricade </a:t>
            </a:r>
            <a:endParaRPr lang="en-GB" dirty="0"/>
          </a:p>
        </p:txBody>
      </p:sp>
      <p:pic>
        <p:nvPicPr>
          <p:cNvPr id="4" name="Content Placeholder 3"/>
          <p:cNvPicPr>
            <a:picLocks noGrp="1" noChangeAspect="1"/>
          </p:cNvPicPr>
          <p:nvPr>
            <p:ph idx="1"/>
          </p:nvPr>
        </p:nvPicPr>
        <p:blipFill>
          <a:blip r:embed="rId2"/>
          <a:stretch>
            <a:fillRect/>
          </a:stretch>
        </p:blipFill>
        <p:spPr>
          <a:xfrm>
            <a:off x="2592925" y="1413973"/>
            <a:ext cx="8664233" cy="5444027"/>
          </a:xfrm>
          <a:prstGeom prst="rect">
            <a:avLst/>
          </a:prstGeom>
        </p:spPr>
      </p:pic>
    </p:spTree>
    <p:extLst>
      <p:ext uri="{BB962C8B-B14F-4D97-AF65-F5344CB8AC3E}">
        <p14:creationId xmlns:p14="http://schemas.microsoft.com/office/powerpoint/2010/main" val="478153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Berlin March 1919</a:t>
            </a:r>
            <a:endParaRPr lang="en-GB" dirty="0"/>
          </a:p>
        </p:txBody>
      </p:sp>
      <p:pic>
        <p:nvPicPr>
          <p:cNvPr id="4" name="Content Placeholder 3"/>
          <p:cNvPicPr>
            <a:picLocks noGrp="1" noChangeAspect="1"/>
          </p:cNvPicPr>
          <p:nvPr>
            <p:ph idx="1"/>
          </p:nvPr>
        </p:nvPicPr>
        <p:blipFill>
          <a:blip r:embed="rId2"/>
          <a:stretch>
            <a:fillRect/>
          </a:stretch>
        </p:blipFill>
        <p:spPr>
          <a:xfrm>
            <a:off x="3651116" y="2086378"/>
            <a:ext cx="6806087" cy="4213292"/>
          </a:xfrm>
          <a:prstGeom prst="rect">
            <a:avLst/>
          </a:prstGeom>
        </p:spPr>
      </p:pic>
    </p:spTree>
    <p:extLst>
      <p:ext uri="{BB962C8B-B14F-4D97-AF65-F5344CB8AC3E}">
        <p14:creationId xmlns:p14="http://schemas.microsoft.com/office/powerpoint/2010/main" val="4291408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stretch>
            <a:fillRect/>
          </a:stretch>
        </p:blipFill>
        <p:spPr>
          <a:xfrm>
            <a:off x="1220514" y="746975"/>
            <a:ext cx="10971486" cy="6168449"/>
          </a:xfrm>
          <a:prstGeom prst="rect">
            <a:avLst/>
          </a:prstGeom>
        </p:spPr>
      </p:pic>
    </p:spTree>
    <p:extLst>
      <p:ext uri="{BB962C8B-B14F-4D97-AF65-F5344CB8AC3E}">
        <p14:creationId xmlns:p14="http://schemas.microsoft.com/office/powerpoint/2010/main" val="1994551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A new government</a:t>
            </a:r>
            <a:br>
              <a:rPr lang="en-GB" b="1" dirty="0"/>
            </a:br>
            <a:endParaRPr lang="en-GB" dirty="0"/>
          </a:p>
        </p:txBody>
      </p:sp>
      <p:sp>
        <p:nvSpPr>
          <p:cNvPr id="3" name="Content Placeholder 2"/>
          <p:cNvSpPr>
            <a:spLocks noGrp="1"/>
          </p:cNvSpPr>
          <p:nvPr>
            <p:ph idx="1"/>
          </p:nvPr>
        </p:nvSpPr>
        <p:spPr/>
        <p:txBody>
          <a:bodyPr/>
          <a:lstStyle/>
          <a:p>
            <a:pPr fontAlgn="base"/>
            <a:r>
              <a:rPr lang="en-GB" dirty="0"/>
              <a:t>With Berlin still at risk of renewed violence, the National Assembly met in the town of Weimar on February 6th.</a:t>
            </a:r>
          </a:p>
          <a:p>
            <a:pPr fontAlgn="base"/>
            <a:r>
              <a:rPr lang="en-GB" dirty="0"/>
              <a:t>Within a week, the Assembly had formed a coalition government comprised of the SPD and other left-wing or liberal parties. Ebert was elected as the Weimar Republic’s first president with </a:t>
            </a:r>
            <a:r>
              <a:rPr lang="en-GB" u="sng" dirty="0">
                <a:hlinkClick r:id="rId2"/>
              </a:rPr>
              <a:t>Philipp </a:t>
            </a:r>
            <a:r>
              <a:rPr lang="en-GB" u="sng" dirty="0" err="1">
                <a:hlinkClick r:id="rId2"/>
              </a:rPr>
              <a:t>Scheidemann</a:t>
            </a:r>
            <a:r>
              <a:rPr lang="en-GB" dirty="0"/>
              <a:t> as his chancellor.</a:t>
            </a:r>
          </a:p>
          <a:p>
            <a:pPr fontAlgn="base"/>
            <a:r>
              <a:rPr lang="en-GB" dirty="0"/>
              <a:t>The Weimar National Assembly convened for almost 18 months. During this time, it completed two major tasks: the drafting of the Weimar constitution and the ratification of the Treaty of Versailles. Neither proved easy or popular with the German people.</a:t>
            </a:r>
          </a:p>
          <a:p>
            <a:endParaRPr lang="en-GB" dirty="0"/>
          </a:p>
        </p:txBody>
      </p:sp>
    </p:spTree>
    <p:extLst>
      <p:ext uri="{BB962C8B-B14F-4D97-AF65-F5344CB8AC3E}">
        <p14:creationId xmlns:p14="http://schemas.microsoft.com/office/powerpoint/2010/main" val="2216417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p87 &amp; p88 of Ellis and Farmer</a:t>
            </a:r>
            <a:endParaRPr lang="en-GB" dirty="0"/>
          </a:p>
        </p:txBody>
      </p:sp>
      <p:sp>
        <p:nvSpPr>
          <p:cNvPr id="3" name="Content Placeholder 2"/>
          <p:cNvSpPr>
            <a:spLocks noGrp="1"/>
          </p:cNvSpPr>
          <p:nvPr>
            <p:ph idx="1"/>
          </p:nvPr>
        </p:nvSpPr>
        <p:spPr/>
        <p:txBody>
          <a:bodyPr/>
          <a:lstStyle/>
          <a:p>
            <a:r>
              <a:rPr lang="en-GB" dirty="0" smtClean="0"/>
              <a:t>Make notes on the personnel and the positions of the new Weimar Republic</a:t>
            </a:r>
          </a:p>
          <a:p>
            <a:r>
              <a:rPr lang="en-GB" dirty="0" smtClean="0"/>
              <a:t>How was it more democratic than the </a:t>
            </a:r>
            <a:r>
              <a:rPr lang="en-GB" dirty="0" err="1" smtClean="0"/>
              <a:t>Kaiserreich</a:t>
            </a:r>
            <a:r>
              <a:rPr lang="en-GB" dirty="0" smtClean="0"/>
              <a:t>?</a:t>
            </a:r>
          </a:p>
          <a:p>
            <a:r>
              <a:rPr lang="en-GB" dirty="0" smtClean="0"/>
              <a:t>Read p89 to create a table on its strengths and weaknesses</a:t>
            </a:r>
            <a:endParaRPr lang="en-GB" dirty="0"/>
          </a:p>
        </p:txBody>
      </p:sp>
    </p:spTree>
    <p:extLst>
      <p:ext uri="{BB962C8B-B14F-4D97-AF65-F5344CB8AC3E}">
        <p14:creationId xmlns:p14="http://schemas.microsoft.com/office/powerpoint/2010/main" val="2924182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796146" y="-3487795"/>
            <a:ext cx="4689184" cy="8336327"/>
          </a:xfrm>
          <a:prstGeom prst="rect">
            <a:avLst/>
          </a:prstGeom>
        </p:spPr>
      </p:pic>
    </p:spTree>
    <p:extLst>
      <p:ext uri="{BB962C8B-B14F-4D97-AF65-F5344CB8AC3E}">
        <p14:creationId xmlns:p14="http://schemas.microsoft.com/office/powerpoint/2010/main" val="2625805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55000" lnSpcReduction="20000"/>
          </a:bodyPr>
          <a:lstStyle/>
          <a:p>
            <a:r>
              <a:rPr lang="en-GB" dirty="0"/>
              <a:t>L5: Answers will display a very good understanding of the full demands of the question. They</a:t>
            </a:r>
          </a:p>
          <a:p>
            <a:r>
              <a:rPr lang="en-GB" dirty="0"/>
              <a:t>will be well-organised and effectively delivered. The supporting information will be </a:t>
            </a:r>
            <a:r>
              <a:rPr lang="en-GB" dirty="0" err="1"/>
              <a:t>wellselected</a:t>
            </a:r>
            <a:r>
              <a:rPr lang="en-GB" dirty="0"/>
              <a:t>, specific and precise. It will show a very good understanding of key features,</a:t>
            </a:r>
          </a:p>
          <a:p>
            <a:r>
              <a:rPr lang="en-GB" dirty="0"/>
              <a:t>issues and concepts. The answer will be fully analytical with a balanced argument and </a:t>
            </a:r>
            <a:r>
              <a:rPr lang="en-GB" dirty="0" err="1"/>
              <a:t>wellsubstantiated</a:t>
            </a:r>
            <a:r>
              <a:rPr lang="en-GB" dirty="0"/>
              <a:t> judgement. 21-25</a:t>
            </a:r>
          </a:p>
          <a:p>
            <a:r>
              <a:rPr lang="en-GB" dirty="0"/>
              <a:t>L4: Answers will display a good understanding of the demands of the question. It will be </a:t>
            </a:r>
            <a:r>
              <a:rPr lang="en-GB" dirty="0" err="1"/>
              <a:t>wellorganised</a:t>
            </a:r>
            <a:r>
              <a:rPr lang="en-GB" dirty="0"/>
              <a:t> and effectively communicated. There will be a range of clear and specific</a:t>
            </a:r>
          </a:p>
          <a:p>
            <a:r>
              <a:rPr lang="en-GB" dirty="0"/>
              <a:t>supporting information showing a good understanding of key features and issues, together</a:t>
            </a:r>
          </a:p>
          <a:p>
            <a:r>
              <a:rPr lang="en-GB" dirty="0"/>
              <a:t>with some conceptual awareness. The answer will be analytical in style with a range of</a:t>
            </a:r>
          </a:p>
          <a:p>
            <a:r>
              <a:rPr lang="en-GB" dirty="0"/>
              <a:t>direct comment relating to the question. The answer will be well-balanced with some</a:t>
            </a:r>
          </a:p>
          <a:p>
            <a:r>
              <a:rPr lang="en-GB" dirty="0"/>
              <a:t>judgement, which may, however, be only partially substantiated. 16-20</a:t>
            </a:r>
          </a:p>
          <a:p>
            <a:r>
              <a:rPr lang="en-GB" dirty="0"/>
              <a:t>L3: Answers will show an understanding of the question and will supply a range of largely</a:t>
            </a:r>
          </a:p>
          <a:p>
            <a:r>
              <a:rPr lang="en-GB" dirty="0"/>
              <a:t>accurate information, which will show an awareness of some of the key issues and</a:t>
            </a:r>
          </a:p>
          <a:p>
            <a:r>
              <a:rPr lang="en-GB" dirty="0"/>
              <a:t>features, but may, however, be unspecific or lack precision of detail. The answer will be</a:t>
            </a:r>
          </a:p>
          <a:p>
            <a:r>
              <a:rPr lang="en-GB" dirty="0"/>
              <a:t>effectively organised and show adequate communication skills. There will be a good deal of</a:t>
            </a:r>
          </a:p>
          <a:p>
            <a:r>
              <a:rPr lang="en-GB" dirty="0"/>
              <a:t>comment in relation to the question and the answer will display some balance, but a</a:t>
            </a:r>
          </a:p>
          <a:p>
            <a:r>
              <a:rPr lang="en-GB" dirty="0"/>
              <a:t>number of statements may be inadequately supported and generalist. 11-15</a:t>
            </a:r>
          </a:p>
          <a:p>
            <a:endParaRPr lang="en-GB" dirty="0"/>
          </a:p>
        </p:txBody>
      </p:sp>
    </p:spTree>
    <p:extLst>
      <p:ext uri="{BB962C8B-B14F-4D97-AF65-F5344CB8AC3E}">
        <p14:creationId xmlns:p14="http://schemas.microsoft.com/office/powerpoint/2010/main" val="15422605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92500" lnSpcReduction="20000"/>
          </a:bodyPr>
          <a:lstStyle/>
          <a:p>
            <a:r>
              <a:rPr lang="en-GB" dirty="0"/>
              <a:t>Arguments suggesting that opposition in the Reichstag had little influence on the Kaiser’s government in the years 1890 to 1918 could include:  the Reichstag had no constitutional power to introduce or amend legislation. As a result, government policy was largely at the direction of the Kaiser and the ruling elites who pursued aims such as naval expansion despite some opposition in the Reichstag  the Reichstag passed a vote of no confidence in the chancellor as a result of the </a:t>
            </a:r>
            <a:r>
              <a:rPr lang="en-GB" dirty="0" err="1"/>
              <a:t>Zabern</a:t>
            </a:r>
            <a:r>
              <a:rPr lang="en-GB" dirty="0"/>
              <a:t> Affair in 1913, however, the Kaiser simply ignored this and continued to support </a:t>
            </a:r>
            <a:r>
              <a:rPr lang="en-GB" dirty="0" err="1"/>
              <a:t>Bethmann</a:t>
            </a:r>
            <a:r>
              <a:rPr lang="en-GB" dirty="0"/>
              <a:t> </a:t>
            </a:r>
            <a:r>
              <a:rPr lang="en-GB" dirty="0" err="1"/>
              <a:t>Hollweg</a:t>
            </a:r>
            <a:r>
              <a:rPr lang="en-GB" dirty="0"/>
              <a:t> as chancellor  the patriotic fervour of the years up to 1914 undermined the strength of opposition in the Reichstag, enabling the Kaiser to pursue his policy of preparing for war. In 1913, the SPD voted for the increased army budget and in 1914 voted for war credits  during the war, increasing socialist opposition failed to have much impact on the government. In response, the Kaiser handed more power to the military under Hindenburg and Ludendorff. The Reichstag’s ‘peace resolution’ of July 1917 had little impact  the ‘revolution from below’, which forced the Kaiser to abdicate in November 1918, was not based on opposition from the Reichstag but rather on extra-p</a:t>
            </a:r>
          </a:p>
        </p:txBody>
      </p:sp>
    </p:spTree>
    <p:extLst>
      <p:ext uri="{BB962C8B-B14F-4D97-AF65-F5344CB8AC3E}">
        <p14:creationId xmlns:p14="http://schemas.microsoft.com/office/powerpoint/2010/main" val="1741981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92500" lnSpcReduction="20000"/>
          </a:bodyPr>
          <a:lstStyle/>
          <a:p>
            <a:r>
              <a:rPr lang="en-GB" dirty="0"/>
              <a:t>Arguments challenging the view that opposition in the Reichstag had little influence on the Kaiser’s government in the years 1890 to 1918 could include:  the government responded to opposition demands by introducing social welfare reforms, notably during Caprivi’s ‘New Course’ (1890–94) and under </a:t>
            </a:r>
            <a:r>
              <a:rPr lang="en-GB" dirty="0" err="1"/>
              <a:t>Bülow</a:t>
            </a:r>
            <a:r>
              <a:rPr lang="en-GB" dirty="0"/>
              <a:t> between 1900 and 1903. Further liberal and socialist pressure resulted in the introduction of the secret ballot in 1904 and payment for Reichstag deputies in 1906  opposition in the Reichstag defeated the proposed Subversion Bill in 1894 and the </a:t>
            </a:r>
            <a:r>
              <a:rPr lang="en-GB" dirty="0" err="1"/>
              <a:t>AntiUnion</a:t>
            </a:r>
            <a:r>
              <a:rPr lang="en-GB" dirty="0"/>
              <a:t> Bill of 1899. This represented a defeat for the government’s policy of ‘concentration’  opposition in the Reichstag defeated several finance bills put forward by both </a:t>
            </a:r>
            <a:r>
              <a:rPr lang="en-GB" dirty="0" err="1"/>
              <a:t>Bülow</a:t>
            </a:r>
            <a:r>
              <a:rPr lang="en-GB" dirty="0"/>
              <a:t> and </a:t>
            </a:r>
            <a:r>
              <a:rPr lang="en-GB" dirty="0" err="1"/>
              <a:t>Bethmann</a:t>
            </a:r>
            <a:r>
              <a:rPr lang="en-GB" dirty="0"/>
              <a:t> </a:t>
            </a:r>
            <a:r>
              <a:rPr lang="en-GB" dirty="0" err="1"/>
              <a:t>Hollweg</a:t>
            </a:r>
            <a:r>
              <a:rPr lang="en-GB" dirty="0"/>
              <a:t> between 1906 and 1912  in the 1912 election the SPD became the largest party in the Reichstag. Together with the liberals, they could now block any proposed legislation put forward by the chancellor. In order to get their approval for the increased army budget in 1913, </a:t>
            </a:r>
            <a:r>
              <a:rPr lang="en-GB" dirty="0" err="1"/>
              <a:t>Bethmann</a:t>
            </a:r>
            <a:r>
              <a:rPr lang="en-GB" dirty="0"/>
              <a:t> </a:t>
            </a:r>
            <a:r>
              <a:rPr lang="en-GB" dirty="0" err="1"/>
              <a:t>Hollweg</a:t>
            </a:r>
            <a:r>
              <a:rPr lang="en-GB" dirty="0"/>
              <a:t> introduced a special defence tax on property  the initial stages of the revolution of October 1918 involved representatives of the opposition parties in the Reichstag forming a new constitutional government under Prince Max von Baden</a:t>
            </a:r>
          </a:p>
        </p:txBody>
      </p:sp>
    </p:spTree>
    <p:extLst>
      <p:ext uri="{BB962C8B-B14F-4D97-AF65-F5344CB8AC3E}">
        <p14:creationId xmlns:p14="http://schemas.microsoft.com/office/powerpoint/2010/main" val="423508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a:t>Overall, students may conclude that, as much as they would have liked to, the Kaiser and his government could not ignore the views of the parties in the Reichstag which opposed his policies. In order to win over, or reduce the level of this opposition, some concessions were made such as social welfare reforms and the defence tax of 1913. However, the Kaiser’s government also undermined the strength of opposition by successfully, at times, portraying opposition parties as unpatriotic and continued to pursue military expansion. This tactic succeeded in the run up to 1914 as the increasingly left-wing Reichstag approved an increased military budget and war credits.</a:t>
            </a:r>
          </a:p>
        </p:txBody>
      </p:sp>
    </p:spTree>
    <p:extLst>
      <p:ext uri="{BB962C8B-B14F-4D97-AF65-F5344CB8AC3E}">
        <p14:creationId xmlns:p14="http://schemas.microsoft.com/office/powerpoint/2010/main" val="3735584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GB" dirty="0" smtClean="0"/>
              <a:t>The </a:t>
            </a:r>
            <a:r>
              <a:rPr lang="en-GB" smtClean="0"/>
              <a:t>Weimar Republic</a:t>
            </a:r>
            <a:endParaRPr lang="en-GB"/>
          </a:p>
        </p:txBody>
      </p:sp>
      <p:sp>
        <p:nvSpPr>
          <p:cNvPr id="5" name="Content Placeholder 4"/>
          <p:cNvSpPr>
            <a:spLocks noGrp="1"/>
          </p:cNvSpPr>
          <p:nvPr>
            <p:ph idx="1"/>
          </p:nvPr>
        </p:nvSpPr>
        <p:spPr/>
        <p:txBody>
          <a:bodyPr/>
          <a:lstStyle/>
          <a:p>
            <a:r>
              <a:rPr lang="en-GB" dirty="0"/>
              <a:t>The Weimar constitution was drafted in 1919 and passed by the National Assembly in August that year. This constitution became the basis for the Weimar Republic’s troubled and often unstable political system. Amongst other things, the Weimar constitution created the national </a:t>
            </a:r>
            <a:r>
              <a:rPr lang="en-GB" i="1" u="sng" dirty="0">
                <a:hlinkClick r:id="rId2"/>
              </a:rPr>
              <a:t>Reichstag</a:t>
            </a:r>
            <a:r>
              <a:rPr lang="en-GB" dirty="0"/>
              <a:t>, established the offices of the president and the chancellor and defined their powers. It also contained very generous protections for the rights and liberties of individual Germans.</a:t>
            </a:r>
          </a:p>
        </p:txBody>
      </p:sp>
      <p:pic>
        <p:nvPicPr>
          <p:cNvPr id="6" name="Picture 5"/>
          <p:cNvPicPr>
            <a:picLocks noChangeAspect="1"/>
          </p:cNvPicPr>
          <p:nvPr/>
        </p:nvPicPr>
        <p:blipFill>
          <a:blip r:embed="rId3"/>
          <a:stretch>
            <a:fillRect/>
          </a:stretch>
        </p:blipFill>
        <p:spPr>
          <a:xfrm>
            <a:off x="6625375" y="3867150"/>
            <a:ext cx="4762500" cy="2990850"/>
          </a:xfrm>
          <a:prstGeom prst="rect">
            <a:avLst/>
          </a:prstGeom>
        </p:spPr>
      </p:pic>
    </p:spTree>
    <p:extLst>
      <p:ext uri="{BB962C8B-B14F-4D97-AF65-F5344CB8AC3E}">
        <p14:creationId xmlns:p14="http://schemas.microsoft.com/office/powerpoint/2010/main" val="23671004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Origins</a:t>
            </a:r>
            <a:br>
              <a:rPr lang="en-GB" b="1" dirty="0"/>
            </a:br>
            <a:endParaRPr lang="en-GB" dirty="0"/>
          </a:p>
        </p:txBody>
      </p:sp>
      <p:sp>
        <p:nvSpPr>
          <p:cNvPr id="3" name="Content Placeholder 2"/>
          <p:cNvSpPr>
            <a:spLocks noGrp="1"/>
          </p:cNvSpPr>
          <p:nvPr>
            <p:ph idx="1"/>
          </p:nvPr>
        </p:nvSpPr>
        <p:spPr/>
        <p:txBody>
          <a:bodyPr/>
          <a:lstStyle/>
          <a:p>
            <a:pPr fontAlgn="base"/>
            <a:r>
              <a:rPr lang="en-GB" dirty="0"/>
              <a:t>The design of a new constitution began in late 1918, following the abdication of </a:t>
            </a:r>
            <a:r>
              <a:rPr lang="en-GB" u="sng" dirty="0">
                <a:hlinkClick r:id="rId2"/>
              </a:rPr>
              <a:t>Kaiser Wilhelm II</a:t>
            </a:r>
            <a:r>
              <a:rPr lang="en-GB" dirty="0"/>
              <a:t> and the collapse of the monarchy.</a:t>
            </a:r>
          </a:p>
          <a:p>
            <a:pPr fontAlgn="base"/>
            <a:r>
              <a:rPr lang="en-GB" dirty="0"/>
              <a:t>The new government, headed by chancellor </a:t>
            </a:r>
            <a:r>
              <a:rPr lang="en-GB" u="sng" dirty="0">
                <a:hlinkClick r:id="rId3"/>
              </a:rPr>
              <a:t>Friedrich Ebert</a:t>
            </a:r>
            <a:r>
              <a:rPr lang="en-GB" dirty="0"/>
              <a:t> and the </a:t>
            </a:r>
            <a:r>
              <a:rPr lang="en-GB" u="sng" dirty="0">
                <a:hlinkClick r:id="rId4"/>
              </a:rPr>
              <a:t>Social Democratic Party (SPD)</a:t>
            </a:r>
            <a:r>
              <a:rPr lang="en-GB" dirty="0"/>
              <a:t>, believed Germany should become a democratic republic, in line with their own political values.</a:t>
            </a:r>
          </a:p>
          <a:p>
            <a:pPr fontAlgn="base"/>
            <a:r>
              <a:rPr lang="en-GB" dirty="0"/>
              <a:t>Though Ebert and his party were nominally socialist, the SPD leadership was dominated by moderates who favoured gradualism and progress rather than radical change.</a:t>
            </a:r>
          </a:p>
          <a:p>
            <a:pPr fontAlgn="base"/>
            <a:r>
              <a:rPr lang="en-GB" dirty="0"/>
              <a:t>Ebert also believed that transforming Germany into a representative democracy was important for the peace process. If the victorious Allies could see genuine and lasting signs of political reform in Germany, it would fare better in the ensuing peace treaty</a:t>
            </a:r>
          </a:p>
          <a:p>
            <a:endParaRPr lang="en-GB" dirty="0"/>
          </a:p>
        </p:txBody>
      </p:sp>
    </p:spTree>
    <p:extLst>
      <p:ext uri="{BB962C8B-B14F-4D97-AF65-F5344CB8AC3E}">
        <p14:creationId xmlns:p14="http://schemas.microsoft.com/office/powerpoint/2010/main" val="35988382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The National Assembly</a:t>
            </a:r>
            <a:br>
              <a:rPr lang="en-GB" b="1" dirty="0"/>
            </a:br>
            <a:endParaRPr lang="en-GB" dirty="0"/>
          </a:p>
        </p:txBody>
      </p:sp>
      <p:sp>
        <p:nvSpPr>
          <p:cNvPr id="3" name="Content Placeholder 2"/>
          <p:cNvSpPr>
            <a:spLocks noGrp="1"/>
          </p:cNvSpPr>
          <p:nvPr>
            <p:ph idx="1"/>
          </p:nvPr>
        </p:nvSpPr>
        <p:spPr/>
        <p:txBody>
          <a:bodyPr/>
          <a:lstStyle/>
          <a:p>
            <a:pPr fontAlgn="base"/>
            <a:r>
              <a:rPr lang="en-GB" dirty="0"/>
              <a:t>In November 1918, Ebert and his cabinet decided to convene elections for a National Assembly. This body was to act as a temporary government and oversee the development of a new constitution and political system.</a:t>
            </a:r>
          </a:p>
          <a:p>
            <a:pPr fontAlgn="base"/>
            <a:r>
              <a:rPr lang="en-GB" dirty="0"/>
              <a:t>Elections for the National Assembly were held on January 19th 1919, a few days after the suppression of the </a:t>
            </a:r>
            <a:r>
              <a:rPr lang="en-GB" u="sng" dirty="0">
                <a:hlinkClick r:id="rId2"/>
              </a:rPr>
              <a:t>Spartacist uprising</a:t>
            </a:r>
            <a:r>
              <a:rPr lang="en-GB" dirty="0"/>
              <a:t> in Berlin.</a:t>
            </a:r>
          </a:p>
          <a:p>
            <a:pPr fontAlgn="base"/>
            <a:r>
              <a:rPr lang="en-GB" dirty="0"/>
              <a:t>The SPD returned the most votes of any single party, its representatives filling 38 per cent of seats in the assembly. Other parties with significant representation included the Catholic </a:t>
            </a:r>
            <a:r>
              <a:rPr lang="en-GB" u="sng" dirty="0">
                <a:hlinkClick r:id="rId3"/>
              </a:rPr>
              <a:t>Centre Party</a:t>
            </a:r>
            <a:r>
              <a:rPr lang="en-GB" dirty="0"/>
              <a:t> (20 per cent), the liberal German Democratic Party (18 per cent) and the right-wing German National People’s Party (11 per cent)</a:t>
            </a:r>
          </a:p>
          <a:p>
            <a:r>
              <a:rPr lang="en-GB" dirty="0" smtClean="0"/>
              <a:t>How do the following images explain why the government sat in the town of Weimar</a:t>
            </a:r>
            <a:endParaRPr lang="en-GB" dirty="0"/>
          </a:p>
        </p:txBody>
      </p:sp>
    </p:spTree>
    <p:extLst>
      <p:ext uri="{BB962C8B-B14F-4D97-AF65-F5344CB8AC3E}">
        <p14:creationId xmlns:p14="http://schemas.microsoft.com/office/powerpoint/2010/main" val="1957151785"/>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C1E0F270B574E40A952B8DEF8691EF4" ma:contentTypeVersion="3" ma:contentTypeDescription="Create a new document." ma:contentTypeScope="" ma:versionID="2f1ea9b5b636ad306148a06f4ad27721">
  <xsd:schema xmlns:xsd="http://www.w3.org/2001/XMLSchema" xmlns:xs="http://www.w3.org/2001/XMLSchema" xmlns:p="http://schemas.microsoft.com/office/2006/metadata/properties" xmlns:ns2="5819f4aa-ab42-412b-9f56-214c5da474bb" targetNamespace="http://schemas.microsoft.com/office/2006/metadata/properties" ma:root="true" ma:fieldsID="086858fcef5d9ed8dfb72a58e5ecf3ff" ns2:_="">
    <xsd:import namespace="5819f4aa-ab42-412b-9f56-214c5da474bb"/>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19f4aa-ab42-412b-9f56-214c5da474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93BA3BE-CD07-401E-A886-D6FD02678E28}"/>
</file>

<file path=customXml/itemProps2.xml><?xml version="1.0" encoding="utf-8"?>
<ds:datastoreItem xmlns:ds="http://schemas.openxmlformats.org/officeDocument/2006/customXml" ds:itemID="{DAA40733-011C-48CF-8711-741C533E0EE4}"/>
</file>

<file path=customXml/itemProps3.xml><?xml version="1.0" encoding="utf-8"?>
<ds:datastoreItem xmlns:ds="http://schemas.openxmlformats.org/officeDocument/2006/customXml" ds:itemID="{79E3F1EB-720B-4908-8904-E24F140C3238}"/>
</file>

<file path=docProps/app.xml><?xml version="1.0" encoding="utf-8"?>
<Properties xmlns="http://schemas.openxmlformats.org/officeDocument/2006/extended-properties" xmlns:vt="http://schemas.openxmlformats.org/officeDocument/2006/docPropsVTypes">
  <Template>Wisp</Template>
  <TotalTime>1175</TotalTime>
  <Words>1156</Words>
  <Application>Microsoft Office PowerPoint</Application>
  <PresentationFormat>Widescreen</PresentationFormat>
  <Paragraphs>41</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Century Gothic</vt:lpstr>
      <vt:lpstr>Wingdings 3</vt:lpstr>
      <vt:lpstr>Wisp</vt:lpstr>
      <vt:lpstr>Olivia’s intro</vt:lpstr>
      <vt:lpstr>PowerPoint Presentation</vt:lpstr>
      <vt:lpstr>PowerPoint Presentation</vt:lpstr>
      <vt:lpstr>PowerPoint Presentation</vt:lpstr>
      <vt:lpstr>PowerPoint Presentation</vt:lpstr>
      <vt:lpstr>PowerPoint Presentation</vt:lpstr>
      <vt:lpstr>The Weimar Republic</vt:lpstr>
      <vt:lpstr>Origins </vt:lpstr>
      <vt:lpstr>The National Assembly </vt:lpstr>
      <vt:lpstr>Spartacist Barricade </vt:lpstr>
      <vt:lpstr>Berlin March 1919</vt:lpstr>
      <vt:lpstr>PowerPoint Presentation</vt:lpstr>
      <vt:lpstr>A new government </vt:lpstr>
      <vt:lpstr>Use p87 &amp; p88 of Ellis and Farmer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Donlan</dc:creator>
  <cp:lastModifiedBy>Steve Donlan</cp:lastModifiedBy>
  <cp:revision>7</cp:revision>
  <dcterms:created xsi:type="dcterms:W3CDTF">2021-01-26T18:30:23Z</dcterms:created>
  <dcterms:modified xsi:type="dcterms:W3CDTF">2021-02-03T10:15:50Z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0x010100DC1E0F270B574E40A952B8DEF8691EF4</vt:lpwstr>
  </property>
  <property fmtid="{D5CDD505-2E9C-101B-9397-08002B2CF9AE}" pid="3" name="Order">
    <vt:r8>3700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