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GB"/>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GB"/>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GB"/>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GB"/>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GB"/>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GB"/>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GB"/>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GB"/>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GB"/>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GB"/>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GB"/>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GB"/>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GB"/>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GB"/>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1/8/2023</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244C26-7BF8-4AD1-B8A4-450ADEBD0A47}"/>
              </a:ext>
            </a:extLst>
          </p:cNvPr>
          <p:cNvSpPr>
            <a:spLocks noGrp="1"/>
          </p:cNvSpPr>
          <p:nvPr>
            <p:ph type="title"/>
          </p:nvPr>
        </p:nvSpPr>
        <p:spPr/>
        <p:txBody>
          <a:bodyPr>
            <a:normAutofit/>
          </a:bodyPr>
          <a:lstStyle/>
          <a:p>
            <a:r>
              <a:rPr lang="en-GB" sz="2000" dirty="0"/>
              <a:t>The lives of working-class Germans improved throughout the years 1918 to 1939.’ Assess the validity of this view</a:t>
            </a:r>
          </a:p>
        </p:txBody>
      </p:sp>
      <p:sp>
        <p:nvSpPr>
          <p:cNvPr id="5" name="Content Placeholder 4">
            <a:extLst>
              <a:ext uri="{FF2B5EF4-FFF2-40B4-BE49-F238E27FC236}">
                <a16:creationId xmlns:a16="http://schemas.microsoft.com/office/drawing/2014/main" id="{B131A530-182A-4AC5-9205-4B533D3BFA45}"/>
              </a:ext>
            </a:extLst>
          </p:cNvPr>
          <p:cNvSpPr>
            <a:spLocks noGrp="1"/>
          </p:cNvSpPr>
          <p:nvPr>
            <p:ph idx="1"/>
          </p:nvPr>
        </p:nvSpPr>
        <p:spPr/>
        <p:txBody>
          <a:bodyPr/>
          <a:lstStyle/>
          <a:p>
            <a:endParaRPr lang="en-GB" dirty="0"/>
          </a:p>
        </p:txBody>
      </p:sp>
    </p:spTree>
    <p:extLst>
      <p:ext uri="{BB962C8B-B14F-4D97-AF65-F5344CB8AC3E}">
        <p14:creationId xmlns:p14="http://schemas.microsoft.com/office/powerpoint/2010/main" val="2683113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5B52C-007C-41BC-B90A-7BF52B8A3CE9}"/>
              </a:ext>
            </a:extLst>
          </p:cNvPr>
          <p:cNvSpPr>
            <a:spLocks noGrp="1"/>
          </p:cNvSpPr>
          <p:nvPr>
            <p:ph type="title"/>
          </p:nvPr>
        </p:nvSpPr>
        <p:spPr/>
        <p:txBody>
          <a:bodyPr>
            <a:normAutofit fontScale="90000"/>
          </a:bodyPr>
          <a:lstStyle/>
          <a:p>
            <a:r>
              <a:rPr lang="en-GB" dirty="0"/>
              <a:t>To what extent was the German economy stronger at the beginning of 1929 than it had been in 1900?</a:t>
            </a:r>
          </a:p>
        </p:txBody>
      </p:sp>
      <p:sp>
        <p:nvSpPr>
          <p:cNvPr id="3" name="Content Placeholder 2">
            <a:extLst>
              <a:ext uri="{FF2B5EF4-FFF2-40B4-BE49-F238E27FC236}">
                <a16:creationId xmlns:a16="http://schemas.microsoft.com/office/drawing/2014/main" id="{133A4942-F6C4-44EB-BF7A-4B81834C7B99}"/>
              </a:ext>
            </a:extLst>
          </p:cNvPr>
          <p:cNvSpPr>
            <a:spLocks noGrp="1"/>
          </p:cNvSpPr>
          <p:nvPr>
            <p:ph idx="1"/>
          </p:nvPr>
        </p:nvSpPr>
        <p:spPr/>
        <p:txBody>
          <a:bodyPr>
            <a:normAutofit fontScale="85000" lnSpcReduction="20000"/>
          </a:bodyPr>
          <a:lstStyle/>
          <a:p>
            <a:r>
              <a:rPr lang="en-GB" dirty="0"/>
              <a:t>Arguments supporting the view that the German economy was stronger at the beginning of 1929 than it had been in 1900 might include:</a:t>
            </a:r>
          </a:p>
          <a:p>
            <a:r>
              <a:rPr lang="en-GB" dirty="0"/>
              <a:t> heavy industry, such as coal, iron and steel production, expanded significantly in the years 1900 to 1914. By 1929, production had nearly recovered to pre-war levels, therefore the scale of German heavy industry was greater in 1929 than it had been in 1900  technological advances (some made during the war including the development of ersatz materials) and rationalisation led to improvements in productivity and efficiency. The impact of hyperinflation also led to inefficient firms disappearing. Therefore, German industry was more efficient compared to 1900  the expansion of industries involved in newer technologies continued after the war. Germany continued to be a world leader in chemicals, electrical goods, and the automotive industry. Therefore, the scale of these industries was also greater in 1929 than in 1900  the cartelisation of German industry in the 1920s also created strength in that sector of the economy. In 1900 there were 300 industrial cartels, by 1929 there were 3000. Cartels created greater economic stability and gave manufacturers control over costs and prices  foreign investment was coming into Germany at record levels. The Dawes Plan stimulated economic growth in Germany through the influx of American loans and this encouraged investment from other countries and banks.</a:t>
            </a:r>
          </a:p>
        </p:txBody>
      </p:sp>
    </p:spTree>
    <p:extLst>
      <p:ext uri="{BB962C8B-B14F-4D97-AF65-F5344CB8AC3E}">
        <p14:creationId xmlns:p14="http://schemas.microsoft.com/office/powerpoint/2010/main" val="3032504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327C5-13F4-4B2B-865E-622CCEAE40D8}"/>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B3F0DF8C-13F4-46BE-B74C-E14D0ACDC207}"/>
              </a:ext>
            </a:extLst>
          </p:cNvPr>
          <p:cNvSpPr>
            <a:spLocks noGrp="1"/>
          </p:cNvSpPr>
          <p:nvPr>
            <p:ph idx="1"/>
          </p:nvPr>
        </p:nvSpPr>
        <p:spPr/>
        <p:txBody>
          <a:bodyPr>
            <a:normAutofit fontScale="85000" lnSpcReduction="10000"/>
          </a:bodyPr>
          <a:lstStyle/>
          <a:p>
            <a:r>
              <a:rPr lang="en-GB" dirty="0"/>
              <a:t>Arguments challenging the view that the German economy was stronger at the beginning of 1929 than it had been in 1900 might include:  the reliance on foreign credit, particularly the loans from America, was a structural weakness in the German economy that made it very vulnerable to fluctuations on the world economy, which was obviously to prove the case after 1929  small businesses were worse off relatively in 1929 compared to 1900. Investment after 1919 had been directed primarily at larger industries and the cartelisation of German industry harmed the interests of smaller businesses  unemployment was on the rise after 1925 and was to reach 3 million by February 1929. The generous welfare state created by the Weimar Republic meant that the government’s finances were already under huge strain from the rise in unemployment by 1929  falling prices, foreign competition and industrialisation had all contributed to a decline in agriculture before 1914. The war exacerbated the problems and agriculture did not benefit from the general economic recovery after 1919. Farmers suffered from low prices, high taxation and rents, as well as high interest payments on mortgages  Germany’s share of world trade fell between 1919 and 1929, especially in competition with America. In 1900, Germany enjoyed a much higher share of production and export in all industries compared to 1929</a:t>
            </a:r>
          </a:p>
        </p:txBody>
      </p:sp>
    </p:spTree>
    <p:extLst>
      <p:ext uri="{BB962C8B-B14F-4D97-AF65-F5344CB8AC3E}">
        <p14:creationId xmlns:p14="http://schemas.microsoft.com/office/powerpoint/2010/main" val="15438752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481A1-282B-4EF0-A2D9-8A8DED9D2A29}"/>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D07D14EC-CD06-4E68-8CFE-DB6C8677A535}"/>
              </a:ext>
            </a:extLst>
          </p:cNvPr>
          <p:cNvSpPr>
            <a:spLocks noGrp="1"/>
          </p:cNvSpPr>
          <p:nvPr>
            <p:ph idx="1"/>
          </p:nvPr>
        </p:nvSpPr>
        <p:spPr/>
        <p:txBody>
          <a:bodyPr/>
          <a:lstStyle/>
          <a:p>
            <a:r>
              <a:rPr lang="en-GB" dirty="0"/>
              <a:t>Overall, students may conclude that the more convincing argument appears to be that the German economy was in a weaker position in 1929 compared to 1900. Germany was dangerously reliant on foreign loans to support an economy which had high levels of unemployment and of government spending. Furthermore, Germany’s share of world production and trade had decreased significantly from 1900 to 1929. However, some of the difficulties faced by the German economy at the start of 1929 could be seen as fairly short-term problems in a country still recovering from the ravages of war; and, in absolute terms, the German economy was larger and more efficient than it had been in 1900.</a:t>
            </a:r>
          </a:p>
        </p:txBody>
      </p:sp>
    </p:spTree>
    <p:extLst>
      <p:ext uri="{BB962C8B-B14F-4D97-AF65-F5344CB8AC3E}">
        <p14:creationId xmlns:p14="http://schemas.microsoft.com/office/powerpoint/2010/main" val="2056852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59F7A-859D-4F9F-9445-BA965C617C1F}"/>
              </a:ext>
            </a:extLst>
          </p:cNvPr>
          <p:cNvSpPr>
            <a:spLocks noGrp="1"/>
          </p:cNvSpPr>
          <p:nvPr>
            <p:ph type="title"/>
          </p:nvPr>
        </p:nvSpPr>
        <p:spPr/>
        <p:txBody>
          <a:bodyPr>
            <a:normAutofit fontScale="90000"/>
          </a:bodyPr>
          <a:lstStyle/>
          <a:p>
            <a:r>
              <a:rPr lang="en-GB" dirty="0"/>
              <a:t>How effectively was democracy established in </a:t>
            </a:r>
            <a:r>
              <a:rPr lang="en-GB"/>
              <a:t>Germany in the years 1919-45</a:t>
            </a:r>
          </a:p>
        </p:txBody>
      </p:sp>
      <p:sp>
        <p:nvSpPr>
          <p:cNvPr id="3" name="Content Placeholder 2">
            <a:extLst>
              <a:ext uri="{FF2B5EF4-FFF2-40B4-BE49-F238E27FC236}">
                <a16:creationId xmlns:a16="http://schemas.microsoft.com/office/drawing/2014/main" id="{67D951A8-CF20-49A3-BF71-6C47014A3ABD}"/>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3344373537"/>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C1E0F270B574E40A952B8DEF8691EF4" ma:contentTypeVersion="3" ma:contentTypeDescription="Create a new document." ma:contentTypeScope="" ma:versionID="2f1ea9b5b636ad306148a06f4ad27721">
  <xsd:schema xmlns:xsd="http://www.w3.org/2001/XMLSchema" xmlns:xs="http://www.w3.org/2001/XMLSchema" xmlns:p="http://schemas.microsoft.com/office/2006/metadata/properties" xmlns:ns2="5819f4aa-ab42-412b-9f56-214c5da474bb" targetNamespace="http://schemas.microsoft.com/office/2006/metadata/properties" ma:root="true" ma:fieldsID="086858fcef5d9ed8dfb72a58e5ecf3ff" ns2:_="">
    <xsd:import namespace="5819f4aa-ab42-412b-9f56-214c5da474bb"/>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19f4aa-ab42-412b-9f56-214c5da474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10F3B20-E081-47DA-BE9F-496F68C53FD7}"/>
</file>

<file path=customXml/itemProps2.xml><?xml version="1.0" encoding="utf-8"?>
<ds:datastoreItem xmlns:ds="http://schemas.openxmlformats.org/officeDocument/2006/customXml" ds:itemID="{E849DC9A-F6BE-4060-B004-ACB1DA719AAA}"/>
</file>

<file path=customXml/itemProps3.xml><?xml version="1.0" encoding="utf-8"?>
<ds:datastoreItem xmlns:ds="http://schemas.openxmlformats.org/officeDocument/2006/customXml" ds:itemID="{048D52C5-E6F4-4F65-8C94-A5A92D14A746}"/>
</file>

<file path=docProps/app.xml><?xml version="1.0" encoding="utf-8"?>
<Properties xmlns="http://schemas.openxmlformats.org/officeDocument/2006/extended-properties" xmlns:vt="http://schemas.openxmlformats.org/officeDocument/2006/docPropsVTypes">
  <Template>Wisp</Template>
  <TotalTime>14</TotalTime>
  <Words>659</Words>
  <Application>Microsoft Office PowerPoint</Application>
  <PresentationFormat>Widescreen</PresentationFormat>
  <Paragraphs>7</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Wingdings 3</vt:lpstr>
      <vt:lpstr>Wisp</vt:lpstr>
      <vt:lpstr>The lives of working-class Germans improved throughout the years 1918 to 1939.’ Assess the validity of this view</vt:lpstr>
      <vt:lpstr>To what extent was the German economy stronger at the beginning of 1929 than it had been in 1900?</vt:lpstr>
      <vt:lpstr>PowerPoint Presentation</vt:lpstr>
      <vt:lpstr>PowerPoint Presentation</vt:lpstr>
      <vt:lpstr>How effectively was democracy established in Germany in the years 1919-45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lives of working-class Germans improved throughout the years 1918 to 1939.’ Assess the validity of this view</dc:title>
  <dc:creator>Steve Donlan</dc:creator>
  <cp:lastModifiedBy>Steve Donlan</cp:lastModifiedBy>
  <cp:revision>2</cp:revision>
  <dcterms:created xsi:type="dcterms:W3CDTF">2023-01-08T10:25:23Z</dcterms:created>
  <dcterms:modified xsi:type="dcterms:W3CDTF">2023-01-08T10:39:40Z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0x010100DC1E0F270B574E40A952B8DEF8691EF4</vt:lpwstr>
  </property>
</Properties>
</file>