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45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1/4/2022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Content Placeholder 4"/>
          <p:cNvSpPr>
            <a:spLocks noGrp="1"/>
          </p:cNvSpPr>
          <p:nvPr>
            <p:ph idx="1"/>
          </p:nvPr>
        </p:nvSpPr>
        <p:spPr/>
        <p:txBody>
          <a:bodyPr/>
          <a:lstStyle/>
          <a:p>
            <a:r>
              <a:rPr lang="en-GB" dirty="0"/>
              <a:t>The lives of working-class Germans improved throughout the years </a:t>
            </a:r>
            <a:r>
              <a:rPr lang="en-GB" dirty="0" smtClean="0"/>
              <a:t>1870 to 1890.’ </a:t>
            </a:r>
            <a:r>
              <a:rPr lang="en-GB" dirty="0"/>
              <a:t>Assess the validity of this view. </a:t>
            </a:r>
            <a:endParaRPr lang="en-GB" dirty="0" smtClean="0"/>
          </a:p>
          <a:p>
            <a:pPr marL="0" indent="0">
              <a:buNone/>
            </a:pPr>
            <a:endParaRPr lang="en-GB" dirty="0" smtClean="0"/>
          </a:p>
          <a:p>
            <a:r>
              <a:rPr lang="en-GB" dirty="0"/>
              <a:t>‘German society was fundamentally changed as a result of </a:t>
            </a:r>
            <a:r>
              <a:rPr lang="en-GB" dirty="0" smtClean="0"/>
              <a:t>the role of Bismarck.” </a:t>
            </a:r>
            <a:r>
              <a:rPr lang="en-GB" dirty="0"/>
              <a:t>Assess the validity of this view in the context of the years </a:t>
            </a:r>
            <a:r>
              <a:rPr lang="en-GB" dirty="0" smtClean="0"/>
              <a:t>1870 to 1890.</a:t>
            </a:r>
            <a:endParaRPr lang="en-GB" dirty="0"/>
          </a:p>
          <a:p>
            <a:endParaRPr lang="en-GB" dirty="0"/>
          </a:p>
        </p:txBody>
      </p:sp>
    </p:spTree>
    <p:extLst>
      <p:ext uri="{BB962C8B-B14F-4D97-AF65-F5344CB8AC3E}">
        <p14:creationId xmlns:p14="http://schemas.microsoft.com/office/powerpoint/2010/main" val="2939468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Wilhelm's Chancellors</a:t>
            </a:r>
            <a:endParaRPr lang="en-GB" dirty="0"/>
          </a:p>
        </p:txBody>
      </p:sp>
      <p:sp>
        <p:nvSpPr>
          <p:cNvPr id="3" name="Content Placeholder 2"/>
          <p:cNvSpPr>
            <a:spLocks noGrp="1"/>
          </p:cNvSpPr>
          <p:nvPr>
            <p:ph idx="1"/>
          </p:nvPr>
        </p:nvSpPr>
        <p:spPr/>
        <p:txBody>
          <a:bodyPr/>
          <a:lstStyle/>
          <a:p>
            <a:r>
              <a:rPr lang="en-GB" dirty="0" smtClean="0"/>
              <a:t>List the policies of the following</a:t>
            </a:r>
          </a:p>
          <a:p>
            <a:r>
              <a:rPr lang="en-GB" dirty="0" smtClean="0"/>
              <a:t>1888-90 Bismarck</a:t>
            </a:r>
          </a:p>
          <a:p>
            <a:r>
              <a:rPr lang="en-GB" dirty="0" smtClean="0"/>
              <a:t>1890-94 Caprivi</a:t>
            </a:r>
          </a:p>
          <a:p>
            <a:r>
              <a:rPr lang="en-GB" dirty="0" smtClean="0"/>
              <a:t>1894-1900 </a:t>
            </a:r>
            <a:r>
              <a:rPr lang="en-GB" dirty="0" err="1" smtClean="0"/>
              <a:t>Hohenloe</a:t>
            </a:r>
            <a:endParaRPr lang="en-GB" dirty="0" smtClean="0"/>
          </a:p>
          <a:p>
            <a:r>
              <a:rPr lang="en-GB" dirty="0" smtClean="0"/>
              <a:t>1900 – 1909  Von Bulow</a:t>
            </a:r>
          </a:p>
          <a:p>
            <a:r>
              <a:rPr lang="en-GB" dirty="0" smtClean="0"/>
              <a:t>1909 – 1914  </a:t>
            </a:r>
            <a:r>
              <a:rPr lang="en-GB" dirty="0" err="1" smtClean="0"/>
              <a:t>Bethmann</a:t>
            </a:r>
            <a:r>
              <a:rPr lang="en-GB" dirty="0" smtClean="0"/>
              <a:t> </a:t>
            </a:r>
            <a:r>
              <a:rPr lang="en-GB" dirty="0" err="1" smtClean="0"/>
              <a:t>Holwegg</a:t>
            </a:r>
            <a:r>
              <a:rPr lang="en-GB" dirty="0" smtClean="0"/>
              <a:t>.</a:t>
            </a:r>
          </a:p>
          <a:p>
            <a:endParaRPr lang="en-GB" dirty="0"/>
          </a:p>
        </p:txBody>
      </p:sp>
    </p:spTree>
    <p:extLst>
      <p:ext uri="{BB962C8B-B14F-4D97-AF65-F5344CB8AC3E}">
        <p14:creationId xmlns:p14="http://schemas.microsoft.com/office/powerpoint/2010/main" val="630291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000" dirty="0"/>
              <a:t>Opposition in the Reichstag had little influence on the Kaiser’s government in the years 1890 to 1918.’ Assess the validity of this view  2017</a:t>
            </a:r>
            <a:br>
              <a:rPr lang="en-GB" sz="2000" dirty="0"/>
            </a:br>
            <a:endParaRPr lang="en-GB" sz="2000" dirty="0"/>
          </a:p>
        </p:txBody>
      </p:sp>
      <p:sp>
        <p:nvSpPr>
          <p:cNvPr id="3" name="Content Placeholder 2"/>
          <p:cNvSpPr>
            <a:spLocks noGrp="1"/>
          </p:cNvSpPr>
          <p:nvPr>
            <p:ph idx="1"/>
          </p:nvPr>
        </p:nvSpPr>
        <p:spPr/>
        <p:txBody>
          <a:bodyPr>
            <a:normAutofit fontScale="77500" lnSpcReduction="20000"/>
          </a:bodyPr>
          <a:lstStyle/>
          <a:p>
            <a:r>
              <a:rPr lang="en-GB" b="1" dirty="0"/>
              <a:t>Arguments suggesting that opposition in the Reichstag had little influence on the Kaiser’s government in the years 1890 to 1918 could include</a:t>
            </a:r>
            <a:r>
              <a:rPr lang="en-GB" dirty="0"/>
              <a:t>: </a:t>
            </a:r>
          </a:p>
          <a:p>
            <a:r>
              <a:rPr lang="en-GB" dirty="0"/>
              <a:t> the Reichstag had no constitutional power to introduce or amend legislation. As a result, government policy was largely at the direction of the Kaiser and the ruling elites who pursued aims such as naval expansion despite some opposition in the Reichstag </a:t>
            </a:r>
          </a:p>
          <a:p>
            <a:r>
              <a:rPr lang="en-GB" dirty="0"/>
              <a:t> the Reichstag passed a vote of no confidence in the chancellor as a result of the </a:t>
            </a:r>
            <a:r>
              <a:rPr lang="en-GB" dirty="0" err="1"/>
              <a:t>Zabern</a:t>
            </a:r>
            <a:r>
              <a:rPr lang="en-GB" dirty="0"/>
              <a:t> Affair in 1913, however, the Kaiser simply ignored this and continued to support </a:t>
            </a:r>
            <a:r>
              <a:rPr lang="en-GB" dirty="0" err="1"/>
              <a:t>Bethmann</a:t>
            </a:r>
            <a:r>
              <a:rPr lang="en-GB" dirty="0"/>
              <a:t> </a:t>
            </a:r>
            <a:r>
              <a:rPr lang="en-GB" dirty="0" err="1"/>
              <a:t>Hollweg</a:t>
            </a:r>
            <a:r>
              <a:rPr lang="en-GB" dirty="0"/>
              <a:t> as chancellor </a:t>
            </a:r>
          </a:p>
          <a:p>
            <a:r>
              <a:rPr lang="en-GB" dirty="0"/>
              <a:t> the patriotic fervour of the years up to 1914 undermined the strength of opposition in the Reichstag, enabling the Kaiser to pursue his policy of preparing for war. In 1913, the SPD voted for the increased army budget and in 1914 voted for war credits </a:t>
            </a:r>
          </a:p>
          <a:p>
            <a:r>
              <a:rPr lang="en-GB" dirty="0"/>
              <a:t> during the war, increasing socialist opposition failed to have much impact on the government. In response, the Kaiser handed more power to the military under Hindenburg and Ludendorff. The Reichstag’s ‘peace resolution’ of July 1917 had little impact </a:t>
            </a:r>
          </a:p>
          <a:p>
            <a:r>
              <a:rPr lang="en-GB" dirty="0"/>
              <a:t> the ‘revolution from below’, which forced the Kaiser to abdicate in November 1918, was not based on opposition from the Reichstag but rather on extra-parliamentary opposition from within the armed forces, the ‘Spartacists’ and trade unions. </a:t>
            </a:r>
          </a:p>
          <a:p>
            <a:endParaRPr lang="en-GB" dirty="0"/>
          </a:p>
        </p:txBody>
      </p:sp>
    </p:spTree>
    <p:extLst>
      <p:ext uri="{BB962C8B-B14F-4D97-AF65-F5344CB8AC3E}">
        <p14:creationId xmlns:p14="http://schemas.microsoft.com/office/powerpoint/2010/main" val="3214609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77500" lnSpcReduction="20000"/>
          </a:bodyPr>
          <a:lstStyle/>
          <a:p>
            <a:r>
              <a:rPr lang="en-GB" b="1" dirty="0"/>
              <a:t>Arguments challenging the view that opposition in the Reichstag had little influence on the Kaiser’s government in the years 1890 to 1918 could include</a:t>
            </a:r>
            <a:r>
              <a:rPr lang="en-GB" dirty="0"/>
              <a:t>: </a:t>
            </a:r>
          </a:p>
          <a:p>
            <a:r>
              <a:rPr lang="en-GB" dirty="0"/>
              <a:t> the government responded to opposition demands by introducing social welfare reforms, notably during Caprivi’s ‘New Course’ (1890–94) and under </a:t>
            </a:r>
            <a:r>
              <a:rPr lang="en-GB" dirty="0" err="1"/>
              <a:t>Bülow</a:t>
            </a:r>
            <a:r>
              <a:rPr lang="en-GB" dirty="0"/>
              <a:t> between 1900 and 1903. Further liberal and socialist pressure resulted in the introduction of the secret ballot in 1904 and payment for Reichstag deputies in 1906 </a:t>
            </a:r>
          </a:p>
          <a:p>
            <a:r>
              <a:rPr lang="en-GB" dirty="0"/>
              <a:t> opposition in the Reichstag defeated the proposed Subversion Bill in 1894 and the Anti-Union Bill of 1899. This represented a defeat for the government’s policy of ‘concentration’ </a:t>
            </a:r>
          </a:p>
          <a:p>
            <a:r>
              <a:rPr lang="en-GB" dirty="0"/>
              <a:t> opposition in the Reichstag defeated several finance bills put forward by both </a:t>
            </a:r>
            <a:r>
              <a:rPr lang="en-GB" dirty="0" err="1"/>
              <a:t>Bülow</a:t>
            </a:r>
            <a:r>
              <a:rPr lang="en-GB" dirty="0"/>
              <a:t> and </a:t>
            </a:r>
            <a:r>
              <a:rPr lang="en-GB" dirty="0" err="1"/>
              <a:t>Bethmann</a:t>
            </a:r>
            <a:r>
              <a:rPr lang="en-GB" dirty="0"/>
              <a:t> </a:t>
            </a:r>
            <a:r>
              <a:rPr lang="en-GB" dirty="0" err="1"/>
              <a:t>Hollweg</a:t>
            </a:r>
            <a:r>
              <a:rPr lang="en-GB" dirty="0"/>
              <a:t> between 1906 and 1912 </a:t>
            </a:r>
          </a:p>
          <a:p>
            <a:r>
              <a:rPr lang="en-GB" dirty="0"/>
              <a:t> in the 1912 election the SPD became the largest party in the Reichstag. Together with the liberals, they could now block any proposed legislation put forward by the chancellor. In order to get their approval for the increased army budget in 1913, </a:t>
            </a:r>
            <a:r>
              <a:rPr lang="en-GB" dirty="0" err="1"/>
              <a:t>Bethmann</a:t>
            </a:r>
            <a:r>
              <a:rPr lang="en-GB" dirty="0"/>
              <a:t> </a:t>
            </a:r>
            <a:r>
              <a:rPr lang="en-GB" dirty="0" err="1"/>
              <a:t>Hollweg</a:t>
            </a:r>
            <a:r>
              <a:rPr lang="en-GB" dirty="0"/>
              <a:t> introduced a special defence tax on property </a:t>
            </a:r>
          </a:p>
          <a:p>
            <a:r>
              <a:rPr lang="en-GB" dirty="0"/>
              <a:t> the initial stages of the revolution of October 1918 involved representatives of the opposition parties in the Reichstag forming a new constitutional government under Prince Max von Baden. </a:t>
            </a:r>
          </a:p>
          <a:p>
            <a:endParaRPr lang="en-GB" dirty="0"/>
          </a:p>
        </p:txBody>
      </p:sp>
    </p:spTree>
    <p:extLst>
      <p:ext uri="{BB962C8B-B14F-4D97-AF65-F5344CB8AC3E}">
        <p14:creationId xmlns:p14="http://schemas.microsoft.com/office/powerpoint/2010/main" val="3514691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sp>
        <p:nvSpPr>
          <p:cNvPr id="4" name="Rectangle 3"/>
          <p:cNvSpPr/>
          <p:nvPr/>
        </p:nvSpPr>
        <p:spPr>
          <a:xfrm>
            <a:off x="3034635" y="2626927"/>
            <a:ext cx="8024553" cy="2585323"/>
          </a:xfrm>
          <a:prstGeom prst="rect">
            <a:avLst/>
          </a:prstGeom>
        </p:spPr>
        <p:txBody>
          <a:bodyPr wrap="square">
            <a:spAutoFit/>
          </a:bodyPr>
          <a:lstStyle/>
          <a:p>
            <a:r>
              <a:rPr lang="en-GB" dirty="0">
                <a:solidFill>
                  <a:srgbClr val="000000"/>
                </a:solidFill>
                <a:latin typeface="Arial" panose="020B0604020202020204" pitchFamily="34" charset="0"/>
              </a:rPr>
              <a:t>Overall, students may conclude that, as much as they would have liked to, the Kaiser and his government could not ignore the views of the parties in the Reichstag which opposed his policies. In order to win over, or reduce the level of this opposition, some concessions were made such as social welfare reforms and the defence tax of 1913. However, the Kaiser’s government also undermined the strength of opposition by successfully, at times, portraying opposition parties as unpatriotic and continued to pursue military expansion. This tactic succeeded in the run up to 1914 as the increasingly left-wing Reichstag approved an increased military budget and war credits. </a:t>
            </a:r>
            <a:endParaRPr lang="en-GB" dirty="0"/>
          </a:p>
        </p:txBody>
      </p:sp>
    </p:spTree>
    <p:extLst>
      <p:ext uri="{BB962C8B-B14F-4D97-AF65-F5344CB8AC3E}">
        <p14:creationId xmlns:p14="http://schemas.microsoft.com/office/powerpoint/2010/main" val="3458523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2200" dirty="0"/>
              <a:t>Arguments suggesting that Kaiser Wilhelm II successfully maintained his political authority in the years 1890 to 1914 might include</a:t>
            </a:r>
            <a:r>
              <a:rPr lang="en-GB" dirty="0"/>
              <a:t>:</a:t>
            </a:r>
          </a:p>
        </p:txBody>
      </p:sp>
      <p:sp>
        <p:nvSpPr>
          <p:cNvPr id="3" name="Content Placeholder 2"/>
          <p:cNvSpPr>
            <a:spLocks noGrp="1"/>
          </p:cNvSpPr>
          <p:nvPr>
            <p:ph idx="1"/>
          </p:nvPr>
        </p:nvSpPr>
        <p:spPr>
          <a:xfrm>
            <a:off x="2356833" y="1904999"/>
            <a:ext cx="9311425" cy="4392769"/>
          </a:xfrm>
        </p:spPr>
        <p:txBody>
          <a:bodyPr>
            <a:normAutofit fontScale="70000" lnSpcReduction="20000"/>
          </a:bodyPr>
          <a:lstStyle/>
          <a:p>
            <a:r>
              <a:rPr lang="en-GB" dirty="0" smtClean="0"/>
              <a:t> </a:t>
            </a:r>
            <a:r>
              <a:rPr lang="en-GB" dirty="0"/>
              <a:t>the Kaiser appointed Caprivi as someone who he could control. Caprivi’s ‘New Course’ was launched in response to the Kaiser’s desire to be the ‘people’s Kaiser’ and ‘kill socialism with kindness’. The Kaiser changed his mind over the strategy to undermine socialism in 1894 and dismissed Caprivi when the two disagreed over the issue  the Kaiser appointed Hohenlohe as someone he could dominate. The ineffective policy of ‘concentration’ pursued by Hohenlohe against the socialists was the result of the Kaiser’s wishes. In 1897, the Kaiser became frustrated with this approach and began to appoint his own ministers, bypassing the chancellor, in pursuit of the new priority of Weltpolitik  </a:t>
            </a:r>
            <a:r>
              <a:rPr lang="en-GB" dirty="0" err="1"/>
              <a:t>Bülow</a:t>
            </a:r>
            <a:r>
              <a:rPr lang="en-GB" dirty="0"/>
              <a:t> was known as the ‘Eel’ for his sycophantic approach to the Kaiser, thus indicating that the Kaiser maintained his political authority over the chancellor from 1900 to 1909. </a:t>
            </a:r>
            <a:r>
              <a:rPr lang="en-GB" dirty="0" err="1"/>
              <a:t>Bülow’s</a:t>
            </a:r>
            <a:r>
              <a:rPr lang="en-GB" dirty="0"/>
              <a:t> difficulties in securing Reichstag approval for military funding stemmed from the Kaiser’s demands  in 1913, the Kaiser publicly backed the army over their actions in </a:t>
            </a:r>
            <a:r>
              <a:rPr lang="en-GB" dirty="0" err="1"/>
              <a:t>Zabern</a:t>
            </a:r>
            <a:r>
              <a:rPr lang="en-GB" dirty="0"/>
              <a:t> and was able to ignore the outcry and opposition from the press and in the Reichstag. His constitutional authority to appoint and dismiss ministers and determine government policy remained intact by 1914Arguments suggesting that Kaiser Wilhelm II successfully maintained his political authority in the years 1890 to 1914 might include:  the Kaiser appointed Caprivi as someone who he could control. Caprivi’s ‘New Course’ was launched in response to the Kaiser’s desire to be the ‘people’s Kaiser’ and ‘kill socialism with kindness’. The Kaiser changed his mind over the strategy to undermine socialism in 1894 and dismissed Caprivi when the two disagreed over the issue  the Kaiser appointed Hohenlohe as someone he could dominate. The ineffective policy of ‘concentration’ pursued by Hohenlohe against the socialists was the result of the Kaiser’s wishes. In 1897, the Kaiser became frustrated with this approach and began to appoint his own ministers, bypassing the chancellor, in pursuit of the new priority of Weltpolitik  </a:t>
            </a:r>
            <a:r>
              <a:rPr lang="en-GB" dirty="0" err="1"/>
              <a:t>Bülow</a:t>
            </a:r>
            <a:r>
              <a:rPr lang="en-GB" dirty="0"/>
              <a:t> was known as the ‘Eel’ for his sycophantic approach to the Kaiser, thus indicating that the Kaiser maintained his political authority over the chancellor from 1900 to 1909. </a:t>
            </a:r>
            <a:r>
              <a:rPr lang="en-GB" dirty="0" err="1"/>
              <a:t>Bülow’s</a:t>
            </a:r>
            <a:r>
              <a:rPr lang="en-GB" dirty="0"/>
              <a:t> difficulties in securing Reichstag approval for military funding stemmed from the Kaiser’s demands  in 1913, the Kaiser publicly backed the army over their actions in </a:t>
            </a:r>
            <a:r>
              <a:rPr lang="en-GB" dirty="0" err="1"/>
              <a:t>Zabern</a:t>
            </a:r>
            <a:r>
              <a:rPr lang="en-GB" dirty="0"/>
              <a:t> and was able to ignore the outcry and opposition from the press and in the Reichstag. His constitutional authority to appoint and dismiss ministers and determine government policy remained intact by 1914</a:t>
            </a:r>
          </a:p>
        </p:txBody>
      </p:sp>
    </p:spTree>
    <p:extLst>
      <p:ext uri="{BB962C8B-B14F-4D97-AF65-F5344CB8AC3E}">
        <p14:creationId xmlns:p14="http://schemas.microsoft.com/office/powerpoint/2010/main" val="1074936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2200" dirty="0"/>
              <a:t>Arguments challenging the view that Kaiser Wilhelm II successfully maintained his political authority in the years 1890 to 1914 might include</a:t>
            </a:r>
            <a:r>
              <a:rPr lang="en-GB" dirty="0"/>
              <a:t>:</a:t>
            </a:r>
          </a:p>
        </p:txBody>
      </p:sp>
      <p:sp>
        <p:nvSpPr>
          <p:cNvPr id="3" name="Content Placeholder 2"/>
          <p:cNvSpPr>
            <a:spLocks noGrp="1"/>
          </p:cNvSpPr>
          <p:nvPr>
            <p:ph idx="1"/>
          </p:nvPr>
        </p:nvSpPr>
        <p:spPr/>
        <p:txBody>
          <a:bodyPr>
            <a:normAutofit fontScale="92500" lnSpcReduction="10000"/>
          </a:bodyPr>
          <a:lstStyle/>
          <a:p>
            <a:r>
              <a:rPr lang="en-GB" dirty="0"/>
              <a:t>the rise of the SPD and the increasing opposition to the government from the Reichstag undermined the Kaiser’s political authority. By 1914, there was almost a constitutional deadlock between a Reichstag unwilling to support government policy and the Kaiser’s government unwilling to listen to opposition views  some historians have argued that Wilhelm was merely a ‘shadow emperor’ in this period. They argue that the traditional right-wing elites held far greater influence over government policy than the Kaiser, and he acted simply as a public face and mouthpiece for their interests  the Daily Telegraph Affair in 1908 undermined the Kaiser’s political authority. He was roundly criticised in the press and in the Reichstag for his clumsy, unilateral approach to foreign policy and was forced to give undertakings to respect the constitution in future  some historians have argued that after 1908 the Kaiser stood back from his previous role as the ‘personal ruler’ of Germany. Shaken by the scandals that engulfed his inner circle, such as </a:t>
            </a:r>
            <a:r>
              <a:rPr lang="en-GB" dirty="0" err="1"/>
              <a:t>Eulenburg</a:t>
            </a:r>
            <a:r>
              <a:rPr lang="en-GB" dirty="0"/>
              <a:t>, Von </a:t>
            </a:r>
            <a:r>
              <a:rPr lang="en-GB" dirty="0" err="1"/>
              <a:t>Moltke</a:t>
            </a:r>
            <a:r>
              <a:rPr lang="en-GB" dirty="0"/>
              <a:t> and </a:t>
            </a:r>
            <a:r>
              <a:rPr lang="en-GB" dirty="0" err="1"/>
              <a:t>Bülow</a:t>
            </a:r>
            <a:r>
              <a:rPr lang="en-GB" dirty="0"/>
              <a:t>, and by The Daily Telegraph Affair, he grew less interested in domestic affairs</a:t>
            </a:r>
          </a:p>
        </p:txBody>
      </p:sp>
    </p:spTree>
    <p:extLst>
      <p:ext uri="{BB962C8B-B14F-4D97-AF65-F5344CB8AC3E}">
        <p14:creationId xmlns:p14="http://schemas.microsoft.com/office/powerpoint/2010/main" val="1631279948"/>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1E0F270B574E40A952B8DEF8691EF4" ma:contentTypeVersion="3" ma:contentTypeDescription="Create a new document." ma:contentTypeScope="" ma:versionID="2f1ea9b5b636ad306148a06f4ad27721">
  <xsd:schema xmlns:xsd="http://www.w3.org/2001/XMLSchema" xmlns:xs="http://www.w3.org/2001/XMLSchema" xmlns:p="http://schemas.microsoft.com/office/2006/metadata/properties" xmlns:ns2="5819f4aa-ab42-412b-9f56-214c5da474bb" targetNamespace="http://schemas.microsoft.com/office/2006/metadata/properties" ma:root="true" ma:fieldsID="086858fcef5d9ed8dfb72a58e5ecf3ff" ns2:_="">
    <xsd:import namespace="5819f4aa-ab42-412b-9f56-214c5da47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19f4aa-ab42-412b-9f56-214c5da47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F7B792-DDB5-4955-BDD2-0A144B78A71B}"/>
</file>

<file path=customXml/itemProps2.xml><?xml version="1.0" encoding="utf-8"?>
<ds:datastoreItem xmlns:ds="http://schemas.openxmlformats.org/officeDocument/2006/customXml" ds:itemID="{1D2FDE9B-2341-4F92-A6FB-4A10E3080CFB}"/>
</file>

<file path=customXml/itemProps3.xml><?xml version="1.0" encoding="utf-8"?>
<ds:datastoreItem xmlns:ds="http://schemas.openxmlformats.org/officeDocument/2006/customXml" ds:itemID="{EF0C7C0A-2309-40B6-96AA-5C0738FEEECB}"/>
</file>

<file path=docProps/app.xml><?xml version="1.0" encoding="utf-8"?>
<Properties xmlns="http://schemas.openxmlformats.org/officeDocument/2006/extended-properties" xmlns:vt="http://schemas.openxmlformats.org/officeDocument/2006/docPropsVTypes">
  <Template>Wisp</Template>
  <TotalTime>19</TotalTime>
  <Words>1379</Words>
  <Application>Microsoft Office PowerPoint</Application>
  <PresentationFormat>Widescreen</PresentationFormat>
  <Paragraphs>28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Wingdings 3</vt:lpstr>
      <vt:lpstr>Wisp</vt:lpstr>
      <vt:lpstr>PowerPoint Presentation</vt:lpstr>
      <vt:lpstr>Wilhelm's Chancellors</vt:lpstr>
      <vt:lpstr>Opposition in the Reichstag had little influence on the Kaiser’s government in the years 1890 to 1918.’ Assess the validity of this view  2017 </vt:lpstr>
      <vt:lpstr>PowerPoint Presentation</vt:lpstr>
      <vt:lpstr>PowerPoint Presentation</vt:lpstr>
      <vt:lpstr>Arguments suggesting that Kaiser Wilhelm II successfully maintained his political authority in the years 1890 to 1914 might include:</vt:lpstr>
      <vt:lpstr>Arguments challenging the view that Kaiser Wilhelm II successfully maintained his political authority in the years 1890 to 1914 might include: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Steve Donlan</cp:lastModifiedBy>
  <cp:revision>4</cp:revision>
  <dcterms:created xsi:type="dcterms:W3CDTF">2021-03-08T10:00:48Z</dcterms:created>
  <dcterms:modified xsi:type="dcterms:W3CDTF">2022-01-04T19:11:55Z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0x010100DC1E0F270B574E40A952B8DEF8691EF4</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