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10" Type="http://schemas.openxmlformats.org/officeDocument/2006/relationships/customXml" Target="../customXml/item3.xml"/><Relationship Id="rId4" Type="http://schemas.openxmlformats.org/officeDocument/2006/relationships/presProps" Target="presProps.xml"/><Relationship Id="rId9"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3/8/2022</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sz="1800" dirty="0" smtClean="0"/>
              <a:t>How convincing is the extract in relation to Wilhelm II’s personal </a:t>
            </a:r>
            <a:r>
              <a:rPr lang="en-GB" sz="1800" smtClean="0"/>
              <a:t>rule between 1888 and 1918?</a:t>
            </a:r>
            <a:endParaRPr lang="en-GB" sz="1800" dirty="0"/>
          </a:p>
        </p:txBody>
      </p:sp>
      <p:sp>
        <p:nvSpPr>
          <p:cNvPr id="5" name="Content Placeholder 4"/>
          <p:cNvSpPr>
            <a:spLocks noGrp="1"/>
          </p:cNvSpPr>
          <p:nvPr>
            <p:ph idx="1"/>
          </p:nvPr>
        </p:nvSpPr>
        <p:spPr/>
        <p:txBody>
          <a:bodyPr/>
          <a:lstStyle/>
          <a:p>
            <a:r>
              <a:rPr lang="en-GB" dirty="0"/>
              <a:t>During Wilhelm’s reign, the upper echelons of the German government began to unravel into a free-for-all, with officials wrangling against one another. “The most contradictory opinions are now urged at high and all-highest level,” a German diplomat lamented. To add to the confusion, Wilhelm changed his position every five minutes. He was deeply suggestible and would defer to the last person he’d spoken to or cutting he’d read—at least until he’d spoken to the next person. “It is unendurable,” a foreign minister wrote, in 1894. “Today one thing and tomorrow the next and after a few days something completely different.” Wilhelm’s staff and ministers resorted to manipulation, distraction, and flattery to manage him. “In order to get him to accept an idea you must act as if the idea were his,” the Kaiser’s closest friend, Philipp </a:t>
            </a:r>
            <a:r>
              <a:rPr lang="en-GB" dirty="0" err="1"/>
              <a:t>zu</a:t>
            </a:r>
            <a:r>
              <a:rPr lang="en-GB" dirty="0"/>
              <a:t> </a:t>
            </a:r>
            <a:r>
              <a:rPr lang="en-GB" dirty="0" err="1"/>
              <a:t>Eulenburg</a:t>
            </a:r>
            <a:r>
              <a:rPr lang="en-GB" dirty="0"/>
              <a:t>, advised his colleagues</a:t>
            </a:r>
            <a:endParaRPr lang="en-GB" dirty="0"/>
          </a:p>
        </p:txBody>
      </p:sp>
    </p:spTree>
    <p:extLst>
      <p:ext uri="{BB962C8B-B14F-4D97-AF65-F5344CB8AC3E}">
        <p14:creationId xmlns:p14="http://schemas.microsoft.com/office/powerpoint/2010/main" val="2327953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Practice essay </a:t>
            </a:r>
            <a:endParaRPr lang="en-GB" dirty="0"/>
          </a:p>
        </p:txBody>
      </p:sp>
      <p:sp>
        <p:nvSpPr>
          <p:cNvPr id="3" name="Content Placeholder 2"/>
          <p:cNvSpPr>
            <a:spLocks noGrp="1"/>
          </p:cNvSpPr>
          <p:nvPr>
            <p:ph idx="1"/>
          </p:nvPr>
        </p:nvSpPr>
        <p:spPr/>
        <p:txBody>
          <a:bodyPr/>
          <a:lstStyle/>
          <a:p>
            <a:r>
              <a:rPr lang="en-GB" dirty="0"/>
              <a:t>3 ‘Opposition in the Reichstag had little influence on the Kaiser’s government in the years 1890 to 1918.’ Assess the validity of this view. [25 marks]</a:t>
            </a:r>
            <a:endParaRPr lang="en-GB" dirty="0"/>
          </a:p>
        </p:txBody>
      </p:sp>
    </p:spTree>
    <p:extLst>
      <p:ext uri="{BB962C8B-B14F-4D97-AF65-F5344CB8AC3E}">
        <p14:creationId xmlns:p14="http://schemas.microsoft.com/office/powerpoint/2010/main" val="4086876946"/>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C1E0F270B574E40A952B8DEF8691EF4" ma:contentTypeVersion="4" ma:contentTypeDescription="Create a new document." ma:contentTypeScope="" ma:versionID="62f3874402cf97e97c293b272ff81a2d">
  <xsd:schema xmlns:xsd="http://www.w3.org/2001/XMLSchema" xmlns:xs="http://www.w3.org/2001/XMLSchema" xmlns:p="http://schemas.microsoft.com/office/2006/metadata/properties" xmlns:ns2="5819f4aa-ab42-412b-9f56-214c5da474bb" targetNamespace="http://schemas.microsoft.com/office/2006/metadata/properties" ma:root="true" ma:fieldsID="4fba2251d5ebd109d42a0da68e8baad1" ns2:_="">
    <xsd:import namespace="5819f4aa-ab42-412b-9f56-214c5da474b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19f4aa-ab42-412b-9f56-214c5da474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93A335B-C5A3-4425-BEE9-B12D775B66EB}"/>
</file>

<file path=customXml/itemProps2.xml><?xml version="1.0" encoding="utf-8"?>
<ds:datastoreItem xmlns:ds="http://schemas.openxmlformats.org/officeDocument/2006/customXml" ds:itemID="{2FE46D60-8D96-4CED-95CC-9716F269746C}"/>
</file>

<file path=customXml/itemProps3.xml><?xml version="1.0" encoding="utf-8"?>
<ds:datastoreItem xmlns:ds="http://schemas.openxmlformats.org/officeDocument/2006/customXml" ds:itemID="{9CE89568-FB56-46CA-B8BB-CF46B644C667}"/>
</file>

<file path=docProps/app.xml><?xml version="1.0" encoding="utf-8"?>
<Properties xmlns="http://schemas.openxmlformats.org/officeDocument/2006/extended-properties" xmlns:vt="http://schemas.openxmlformats.org/officeDocument/2006/docPropsVTypes">
  <Template>Wisp</Template>
  <TotalTime>13</TotalTime>
  <Words>213</Words>
  <Application>Microsoft Office PowerPoint</Application>
  <PresentationFormat>Widescreen</PresentationFormat>
  <Paragraphs>4</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Century Gothic</vt:lpstr>
      <vt:lpstr>Wingdings 3</vt:lpstr>
      <vt:lpstr>Wisp</vt:lpstr>
      <vt:lpstr>How convincing is the extract in relation to Wilhelm II’s personal rule between 1888 and 1918?</vt:lpstr>
      <vt:lpstr>Practice essay </vt:lpstr>
    </vt:vector>
  </TitlesOfParts>
  <Company>The Crossley Heath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useful is the extract</dc:title>
  <dc:creator>Steve Donlan</dc:creator>
  <cp:lastModifiedBy>Steve Donlan</cp:lastModifiedBy>
  <cp:revision>2</cp:revision>
  <dcterms:created xsi:type="dcterms:W3CDTF">2022-03-08T19:56:31Z</dcterms:created>
  <dcterms:modified xsi:type="dcterms:W3CDTF">2022-03-08T20:10:22Z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0x010100DC1E0F270B574E40A952B8DEF8691EF4</vt:lpwstr>
  </property>
  <property fmtid="{D5CDD505-2E9C-101B-9397-08002B2CF9AE}" pid="3" name="Order">
    <vt:r8>29200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